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2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3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2" r:id="rId5"/>
    <p:sldMasterId id="2147483678" r:id="rId6"/>
    <p:sldMasterId id="2147483690" r:id="rId7"/>
    <p:sldMasterId id="2147483710" r:id="rId8"/>
    <p:sldMasterId id="2147483718" r:id="rId9"/>
    <p:sldMasterId id="2147483757" r:id="rId10"/>
    <p:sldMasterId id="2147483769" r:id="rId11"/>
    <p:sldMasterId id="2147483783" r:id="rId12"/>
    <p:sldMasterId id="2147483796" r:id="rId13"/>
    <p:sldMasterId id="2147483810" r:id="rId14"/>
    <p:sldMasterId id="2147483814" r:id="rId15"/>
    <p:sldMasterId id="2147483819" r:id="rId16"/>
    <p:sldMasterId id="2147483832" r:id="rId17"/>
  </p:sldMasterIdLst>
  <p:notesMasterIdLst>
    <p:notesMasterId r:id="rId73"/>
  </p:notesMasterIdLst>
  <p:sldIdLst>
    <p:sldId id="2147377225" r:id="rId18"/>
    <p:sldId id="2147377832" r:id="rId19"/>
    <p:sldId id="2147375235" r:id="rId20"/>
    <p:sldId id="2147477863" r:id="rId21"/>
    <p:sldId id="2147470903" r:id="rId22"/>
    <p:sldId id="4553" r:id="rId23"/>
    <p:sldId id="3105" r:id="rId24"/>
    <p:sldId id="2691" r:id="rId25"/>
    <p:sldId id="4536" r:id="rId26"/>
    <p:sldId id="2147375251" r:id="rId27"/>
    <p:sldId id="2147379225" r:id="rId28"/>
    <p:sldId id="2147477974" r:id="rId29"/>
    <p:sldId id="2147477888" r:id="rId30"/>
    <p:sldId id="2147477842" r:id="rId31"/>
    <p:sldId id="2147477889" r:id="rId32"/>
    <p:sldId id="2147477856" r:id="rId33"/>
    <p:sldId id="2147477890" r:id="rId34"/>
    <p:sldId id="2147477828" r:id="rId35"/>
    <p:sldId id="2147376967" r:id="rId36"/>
    <p:sldId id="2147477829" r:id="rId37"/>
    <p:sldId id="2147477830" r:id="rId38"/>
    <p:sldId id="2147477966" r:id="rId39"/>
    <p:sldId id="2147477967" r:id="rId40"/>
    <p:sldId id="2147477968" r:id="rId41"/>
    <p:sldId id="2147471266" r:id="rId42"/>
    <p:sldId id="2147471267" r:id="rId43"/>
    <p:sldId id="2147471268" r:id="rId44"/>
    <p:sldId id="2147471269" r:id="rId45"/>
    <p:sldId id="2147471270" r:id="rId46"/>
    <p:sldId id="4538" r:id="rId47"/>
    <p:sldId id="2147477860" r:id="rId48"/>
    <p:sldId id="4706" r:id="rId49"/>
    <p:sldId id="3111" r:id="rId50"/>
    <p:sldId id="3113" r:id="rId51"/>
    <p:sldId id="2147375182" r:id="rId52"/>
    <p:sldId id="3966" r:id="rId53"/>
    <p:sldId id="3968" r:id="rId54"/>
    <p:sldId id="3965" r:id="rId55"/>
    <p:sldId id="2147377833" r:id="rId56"/>
    <p:sldId id="4691" r:id="rId57"/>
    <p:sldId id="4362" r:id="rId58"/>
    <p:sldId id="2147477969" r:id="rId59"/>
    <p:sldId id="2147477970" r:id="rId60"/>
    <p:sldId id="2147477971" r:id="rId61"/>
    <p:sldId id="2147375226" r:id="rId62"/>
    <p:sldId id="2147375227" r:id="rId63"/>
    <p:sldId id="4675" r:id="rId64"/>
    <p:sldId id="4677" r:id="rId65"/>
    <p:sldId id="4678" r:id="rId66"/>
    <p:sldId id="4679" r:id="rId67"/>
    <p:sldId id="4551" r:id="rId68"/>
    <p:sldId id="2147477874" r:id="rId69"/>
    <p:sldId id="4544" r:id="rId70"/>
    <p:sldId id="3155" r:id="rId71"/>
    <p:sldId id="2147377224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067" userDrawn="1">
          <p15:clr>
            <a:srgbClr val="A4A3A4"/>
          </p15:clr>
        </p15:guide>
        <p15:guide id="3" pos="5450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orient="horz" pos="2296" userDrawn="1">
          <p15:clr>
            <a:srgbClr val="A4A3A4"/>
          </p15:clr>
        </p15:guide>
        <p15:guide id="6" pos="4112" userDrawn="1">
          <p15:clr>
            <a:srgbClr val="A4A3A4"/>
          </p15:clr>
        </p15:guide>
        <p15:guide id="7" orient="horz" pos="12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66D12A-F0D0-A4A4-7946-F81A629294C2}" name="Sifiso Ndaba (GPDPR)" initials="SN(" userId="S::Sifiso.Ndaba@gauteng.gov.za::cda2862f-2596-4068-9f3a-851c72a9e46f" providerId="AD"/>
  <p188:author id="{0E64744A-7E9D-6236-F6E3-0339B55DF80D}" name="Sihle, Shabangu (GPDPR)" initials="SS(" userId="S::Sihle.Shabangu@gauteng.gov.za::51796189-0d3b-44f1-983f-28249e7871b2" providerId="AD"/>
  <p188:author id="{9060FAC7-0718-888F-F85F-18A9BCEA972D}" name="Sujee, Mohammad (GPDPR)" initials="SM(" userId="S::Mohammad.Sujee@gauteng.gov.za::579a3ba1-c62a-42a9-aa5a-f87af4839c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CFD5EA"/>
    <a:srgbClr val="E9EBF5"/>
    <a:srgbClr val="FFFFFF"/>
    <a:srgbClr val="D67D6F"/>
    <a:srgbClr val="7FBBB4"/>
    <a:srgbClr val="8FD1C6"/>
    <a:srgbClr val="7EB9B1"/>
    <a:srgbClr val="80AED0"/>
    <a:srgbClr val="0049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9513AB-F503-46E4-AC7A-8599B72D9432}" v="5" dt="2024-11-12T12:08:13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 snapToGrid="0" snapToObjects="1" showGuides="1">
      <p:cViewPr varScale="1">
        <p:scale>
          <a:sx n="75" d="100"/>
          <a:sy n="75" d="100"/>
        </p:scale>
        <p:origin x="327" y="27"/>
      </p:cViewPr>
      <p:guideLst>
        <p:guide pos="4067"/>
        <p:guide pos="5450"/>
        <p:guide pos="7514"/>
        <p:guide orient="horz" pos="2296"/>
        <p:guide pos="4112"/>
        <p:guide orient="horz" pos="1275"/>
      </p:guideLst>
    </p:cSldViewPr>
  </p:slideViewPr>
  <p:outlineViewPr>
    <p:cViewPr>
      <p:scale>
        <a:sx n="33" d="100"/>
        <a:sy n="33" d="100"/>
      </p:scale>
      <p:origin x="0" y="-10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3384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4.xml"/><Relationship Id="rId2" Type="http://schemas.openxmlformats.org/officeDocument/2006/relationships/customXml" Target="../customXml/item2.xml"/><Relationship Id="rId29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uyiswa Stephens (GPDPR)" userId="aad8e4fc-6061-4251-89ea-e53b9b9ff7e0" providerId="ADAL" clId="{D79513AB-F503-46E4-AC7A-8599B72D9432}"/>
    <pc:docChg chg="undo custSel addSld delSld modSld sldOrd addMainMaster delMainMaster">
      <pc:chgData name="Vuyiswa Stephens (GPDPR)" userId="aad8e4fc-6061-4251-89ea-e53b9b9ff7e0" providerId="ADAL" clId="{D79513AB-F503-46E4-AC7A-8599B72D9432}" dt="2024-11-12T14:00:48.228" v="1533" actId="47"/>
      <pc:docMkLst>
        <pc:docMk/>
      </pc:docMkLst>
      <pc:sldChg chg="modSp add mod ord">
        <pc:chgData name="Vuyiswa Stephens (GPDPR)" userId="aad8e4fc-6061-4251-89ea-e53b9b9ff7e0" providerId="ADAL" clId="{D79513AB-F503-46E4-AC7A-8599B72D9432}" dt="2024-11-12T13:21:47.069" v="1522" actId="255"/>
        <pc:sldMkLst>
          <pc:docMk/>
          <pc:sldMk cId="936665048" sldId="2691"/>
        </pc:sldMkLst>
        <pc:spChg chg="mod">
          <ac:chgData name="Vuyiswa Stephens (GPDPR)" userId="aad8e4fc-6061-4251-89ea-e53b9b9ff7e0" providerId="ADAL" clId="{D79513AB-F503-46E4-AC7A-8599B72D9432}" dt="2024-11-12T13:17:18.232" v="1436" actId="20577"/>
          <ac:spMkLst>
            <pc:docMk/>
            <pc:sldMk cId="936665048" sldId="2691"/>
            <ac:spMk id="4" creationId="{2A6DC876-7262-497C-B5AA-D2B14C00DC7C}"/>
          </ac:spMkLst>
        </pc:spChg>
        <pc:spChg chg="mod">
          <ac:chgData name="Vuyiswa Stephens (GPDPR)" userId="aad8e4fc-6061-4251-89ea-e53b9b9ff7e0" providerId="ADAL" clId="{D79513AB-F503-46E4-AC7A-8599B72D9432}" dt="2024-11-12T13:21:47.069" v="1522" actId="255"/>
          <ac:spMkLst>
            <pc:docMk/>
            <pc:sldMk cId="936665048" sldId="2691"/>
            <ac:spMk id="5" creationId="{2AF86C07-86E4-4E42-85C1-0D36D7499093}"/>
          </ac:spMkLst>
        </pc:spChg>
      </pc:sldChg>
      <pc:sldChg chg="del">
        <pc:chgData name="Vuyiswa Stephens (GPDPR)" userId="aad8e4fc-6061-4251-89ea-e53b9b9ff7e0" providerId="ADAL" clId="{D79513AB-F503-46E4-AC7A-8599B72D9432}" dt="2024-11-12T12:23:01.217" v="1422" actId="47"/>
        <pc:sldMkLst>
          <pc:docMk/>
          <pc:sldMk cId="1049007747" sldId="4703"/>
        </pc:sldMkLst>
      </pc:sldChg>
      <pc:sldChg chg="del">
        <pc:chgData name="Vuyiswa Stephens (GPDPR)" userId="aad8e4fc-6061-4251-89ea-e53b9b9ff7e0" providerId="ADAL" clId="{D79513AB-F503-46E4-AC7A-8599B72D9432}" dt="2024-11-12T14:00:46.520" v="1531" actId="47"/>
        <pc:sldMkLst>
          <pc:docMk/>
          <pc:sldMk cId="2249837478" sldId="2147375181"/>
        </pc:sldMkLst>
      </pc:sldChg>
      <pc:sldChg chg="modSp mod">
        <pc:chgData name="Vuyiswa Stephens (GPDPR)" userId="aad8e4fc-6061-4251-89ea-e53b9b9ff7e0" providerId="ADAL" clId="{D79513AB-F503-46E4-AC7A-8599B72D9432}" dt="2024-11-12T10:17:17.038" v="17" actId="20577"/>
        <pc:sldMkLst>
          <pc:docMk/>
          <pc:sldMk cId="1720714333" sldId="2147375235"/>
        </pc:sldMkLst>
        <pc:spChg chg="mod">
          <ac:chgData name="Vuyiswa Stephens (GPDPR)" userId="aad8e4fc-6061-4251-89ea-e53b9b9ff7e0" providerId="ADAL" clId="{D79513AB-F503-46E4-AC7A-8599B72D9432}" dt="2024-11-12T10:17:17.038" v="17" actId="20577"/>
          <ac:spMkLst>
            <pc:docMk/>
            <pc:sldMk cId="1720714333" sldId="2147375235"/>
            <ac:spMk id="3" creationId="{F5E7B6ED-B1DA-6F40-8C1C-6CF5CFC31479}"/>
          </ac:spMkLst>
        </pc:spChg>
      </pc:sldChg>
      <pc:sldChg chg="modSp mod">
        <pc:chgData name="Vuyiswa Stephens (GPDPR)" userId="aad8e4fc-6061-4251-89ea-e53b9b9ff7e0" providerId="ADAL" clId="{D79513AB-F503-46E4-AC7A-8599B72D9432}" dt="2024-11-12T11:56:04.096" v="1265" actId="20577"/>
        <pc:sldMkLst>
          <pc:docMk/>
          <pc:sldMk cId="1218294447" sldId="2147377832"/>
        </pc:sldMkLst>
        <pc:spChg chg="mod">
          <ac:chgData name="Vuyiswa Stephens (GPDPR)" userId="aad8e4fc-6061-4251-89ea-e53b9b9ff7e0" providerId="ADAL" clId="{D79513AB-F503-46E4-AC7A-8599B72D9432}" dt="2024-11-12T11:56:04.096" v="1265" actId="20577"/>
          <ac:spMkLst>
            <pc:docMk/>
            <pc:sldMk cId="1218294447" sldId="2147377832"/>
            <ac:spMk id="3" creationId="{F5E7B6ED-B1DA-6F40-8C1C-6CF5CFC31479}"/>
          </ac:spMkLst>
        </pc:spChg>
      </pc:sldChg>
      <pc:sldChg chg="del">
        <pc:chgData name="Vuyiswa Stephens (GPDPR)" userId="aad8e4fc-6061-4251-89ea-e53b9b9ff7e0" providerId="ADAL" clId="{D79513AB-F503-46E4-AC7A-8599B72D9432}" dt="2024-11-12T14:00:47.304" v="1532" actId="47"/>
        <pc:sldMkLst>
          <pc:docMk/>
          <pc:sldMk cId="1083163764" sldId="2147377834"/>
        </pc:sldMkLst>
      </pc:sldChg>
      <pc:sldChg chg="modSp mod ord">
        <pc:chgData name="Vuyiswa Stephens (GPDPR)" userId="aad8e4fc-6061-4251-89ea-e53b9b9ff7e0" providerId="ADAL" clId="{D79513AB-F503-46E4-AC7A-8599B72D9432}" dt="2024-11-12T13:29:38.426" v="1523" actId="120"/>
        <pc:sldMkLst>
          <pc:docMk/>
          <pc:sldMk cId="3468023155" sldId="2147379225"/>
        </pc:sldMkLst>
        <pc:spChg chg="mod">
          <ac:chgData name="Vuyiswa Stephens (GPDPR)" userId="aad8e4fc-6061-4251-89ea-e53b9b9ff7e0" providerId="ADAL" clId="{D79513AB-F503-46E4-AC7A-8599B72D9432}" dt="2024-11-12T13:29:38.426" v="1523" actId="120"/>
          <ac:spMkLst>
            <pc:docMk/>
            <pc:sldMk cId="3468023155" sldId="2147379225"/>
            <ac:spMk id="2" creationId="{9F44A0CA-E658-D6B1-CCAE-D8B41261BA9F}"/>
          </ac:spMkLst>
        </pc:spChg>
      </pc:sldChg>
      <pc:sldChg chg="add del ord">
        <pc:chgData name="Vuyiswa Stephens (GPDPR)" userId="aad8e4fc-6061-4251-89ea-e53b9b9ff7e0" providerId="ADAL" clId="{D79513AB-F503-46E4-AC7A-8599B72D9432}" dt="2024-11-12T09:58:31.726" v="5" actId="47"/>
        <pc:sldMkLst>
          <pc:docMk/>
          <pc:sldMk cId="586912972" sldId="2147470903"/>
        </pc:sldMkLst>
      </pc:sldChg>
      <pc:sldChg chg="del">
        <pc:chgData name="Vuyiswa Stephens (GPDPR)" userId="aad8e4fc-6061-4251-89ea-e53b9b9ff7e0" providerId="ADAL" clId="{D79513AB-F503-46E4-AC7A-8599B72D9432}" dt="2024-11-12T08:39:28.826" v="0" actId="47"/>
        <pc:sldMkLst>
          <pc:docMk/>
          <pc:sldMk cId="1024093053" sldId="2147470978"/>
        </pc:sldMkLst>
      </pc:sldChg>
      <pc:sldChg chg="add del">
        <pc:chgData name="Vuyiswa Stephens (GPDPR)" userId="aad8e4fc-6061-4251-89ea-e53b9b9ff7e0" providerId="ADAL" clId="{D79513AB-F503-46E4-AC7A-8599B72D9432}" dt="2024-11-12T12:08:13.571" v="1272"/>
        <pc:sldMkLst>
          <pc:docMk/>
          <pc:sldMk cId="3920904642" sldId="2147477841"/>
        </pc:sldMkLst>
      </pc:sldChg>
      <pc:sldChg chg="mod">
        <pc:chgData name="Vuyiswa Stephens (GPDPR)" userId="aad8e4fc-6061-4251-89ea-e53b9b9ff7e0" providerId="ADAL" clId="{D79513AB-F503-46E4-AC7A-8599B72D9432}" dt="2024-11-12T13:45:11.055" v="1530" actId="27918"/>
        <pc:sldMkLst>
          <pc:docMk/>
          <pc:sldMk cId="2197593159" sldId="2147477842"/>
        </pc:sldMkLst>
      </pc:sldChg>
      <pc:sldChg chg="modSp mod">
        <pc:chgData name="Vuyiswa Stephens (GPDPR)" userId="aad8e4fc-6061-4251-89ea-e53b9b9ff7e0" providerId="ADAL" clId="{D79513AB-F503-46E4-AC7A-8599B72D9432}" dt="2024-11-12T12:14:23.398" v="1421" actId="6549"/>
        <pc:sldMkLst>
          <pc:docMk/>
          <pc:sldMk cId="308907358" sldId="2147477856"/>
        </pc:sldMkLst>
        <pc:spChg chg="mod">
          <ac:chgData name="Vuyiswa Stephens (GPDPR)" userId="aad8e4fc-6061-4251-89ea-e53b9b9ff7e0" providerId="ADAL" clId="{D79513AB-F503-46E4-AC7A-8599B72D9432}" dt="2024-11-12T12:14:23.398" v="1421" actId="6549"/>
          <ac:spMkLst>
            <pc:docMk/>
            <pc:sldMk cId="308907358" sldId="2147477856"/>
            <ac:spMk id="9" creationId="{1C3B0D7E-B53F-2FD9-0F95-404E84588B63}"/>
          </ac:spMkLst>
        </pc:spChg>
      </pc:sldChg>
      <pc:sldChg chg="del">
        <pc:chgData name="Vuyiswa Stephens (GPDPR)" userId="aad8e4fc-6061-4251-89ea-e53b9b9ff7e0" providerId="ADAL" clId="{D79513AB-F503-46E4-AC7A-8599B72D9432}" dt="2024-11-12T10:33:44.295" v="36" actId="47"/>
        <pc:sldMkLst>
          <pc:docMk/>
          <pc:sldMk cId="1743190681" sldId="2147477862"/>
        </pc:sldMkLst>
      </pc:sldChg>
      <pc:sldChg chg="modSp mod ord">
        <pc:chgData name="Vuyiswa Stephens (GPDPR)" userId="aad8e4fc-6061-4251-89ea-e53b9b9ff7e0" providerId="ADAL" clId="{D79513AB-F503-46E4-AC7A-8599B72D9432}" dt="2024-11-12T10:31:58.186" v="35" actId="20577"/>
        <pc:sldMkLst>
          <pc:docMk/>
          <pc:sldMk cId="2917456867" sldId="2147477863"/>
        </pc:sldMkLst>
        <pc:spChg chg="mod">
          <ac:chgData name="Vuyiswa Stephens (GPDPR)" userId="aad8e4fc-6061-4251-89ea-e53b9b9ff7e0" providerId="ADAL" clId="{D79513AB-F503-46E4-AC7A-8599B72D9432}" dt="2024-11-12T10:31:58.186" v="35" actId="20577"/>
          <ac:spMkLst>
            <pc:docMk/>
            <pc:sldMk cId="2917456867" sldId="2147477863"/>
            <ac:spMk id="5" creationId="{8E049256-5432-B186-A901-20DFE3EEFB21}"/>
          </ac:spMkLst>
        </pc:spChg>
      </pc:sldChg>
      <pc:sldChg chg="del">
        <pc:chgData name="Vuyiswa Stephens (GPDPR)" userId="aad8e4fc-6061-4251-89ea-e53b9b9ff7e0" providerId="ADAL" clId="{D79513AB-F503-46E4-AC7A-8599B72D9432}" dt="2024-11-12T10:33:47.210" v="37" actId="47"/>
        <pc:sldMkLst>
          <pc:docMk/>
          <pc:sldMk cId="1071750872" sldId="2147477864"/>
        </pc:sldMkLst>
      </pc:sldChg>
      <pc:sldChg chg="del ord">
        <pc:chgData name="Vuyiswa Stephens (GPDPR)" userId="aad8e4fc-6061-4251-89ea-e53b9b9ff7e0" providerId="ADAL" clId="{D79513AB-F503-46E4-AC7A-8599B72D9432}" dt="2024-11-12T12:25:48.490" v="1425" actId="47"/>
        <pc:sldMkLst>
          <pc:docMk/>
          <pc:sldMk cId="139291777" sldId="2147477972"/>
        </pc:sldMkLst>
      </pc:sldChg>
      <pc:sldChg chg="modSp del mod">
        <pc:chgData name="Vuyiswa Stephens (GPDPR)" userId="aad8e4fc-6061-4251-89ea-e53b9b9ff7e0" providerId="ADAL" clId="{D79513AB-F503-46E4-AC7A-8599B72D9432}" dt="2024-11-12T14:00:48.228" v="1533" actId="47"/>
        <pc:sldMkLst>
          <pc:docMk/>
          <pc:sldMk cId="484983450" sldId="2147477973"/>
        </pc:sldMkLst>
        <pc:spChg chg="mod">
          <ac:chgData name="Vuyiswa Stephens (GPDPR)" userId="aad8e4fc-6061-4251-89ea-e53b9b9ff7e0" providerId="ADAL" clId="{D79513AB-F503-46E4-AC7A-8599B72D9432}" dt="2024-11-12T12:29:36.160" v="1429" actId="113"/>
          <ac:spMkLst>
            <pc:docMk/>
            <pc:sldMk cId="484983450" sldId="2147477973"/>
            <ac:spMk id="7" creationId="{D9A16E9F-8BF0-4D99-B6DF-3166F3DC8712}"/>
          </ac:spMkLst>
        </pc:spChg>
      </pc:sldChg>
      <pc:sldChg chg="add del">
        <pc:chgData name="Vuyiswa Stephens (GPDPR)" userId="aad8e4fc-6061-4251-89ea-e53b9b9ff7e0" providerId="ADAL" clId="{D79513AB-F503-46E4-AC7A-8599B72D9432}" dt="2024-11-12T10:18:43.482" v="18" actId="47"/>
        <pc:sldMkLst>
          <pc:docMk/>
          <pc:sldMk cId="292335245" sldId="2147477974"/>
        </pc:sldMkLst>
      </pc:sldChg>
      <pc:sldChg chg="modSp add mod">
        <pc:chgData name="Vuyiswa Stephens (GPDPR)" userId="aad8e4fc-6061-4251-89ea-e53b9b9ff7e0" providerId="ADAL" clId="{D79513AB-F503-46E4-AC7A-8599B72D9432}" dt="2024-11-12T13:29:58.878" v="1527" actId="20577"/>
        <pc:sldMkLst>
          <pc:docMk/>
          <pc:sldMk cId="2039074615" sldId="2147477974"/>
        </pc:sldMkLst>
        <pc:spChg chg="mod">
          <ac:chgData name="Vuyiswa Stephens (GPDPR)" userId="aad8e4fc-6061-4251-89ea-e53b9b9ff7e0" providerId="ADAL" clId="{D79513AB-F503-46E4-AC7A-8599B72D9432}" dt="2024-11-12T13:29:58.878" v="1527" actId="20577"/>
          <ac:spMkLst>
            <pc:docMk/>
            <pc:sldMk cId="2039074615" sldId="2147477974"/>
            <ac:spMk id="3" creationId="{22677E11-4F56-997B-90BB-4582754A33E6}"/>
          </ac:spMkLst>
        </pc:spChg>
      </pc:sldChg>
      <pc:sldMasterChg chg="add del addSldLayout delSldLayout">
        <pc:chgData name="Vuyiswa Stephens (GPDPR)" userId="aad8e4fc-6061-4251-89ea-e53b9b9ff7e0" providerId="ADAL" clId="{D79513AB-F503-46E4-AC7A-8599B72D9432}" dt="2024-11-12T09:58:31.726" v="5" actId="47"/>
        <pc:sldMasterMkLst>
          <pc:docMk/>
          <pc:sldMasterMk cId="724293774" sldId="2147483783"/>
        </pc:sldMasterMkLst>
        <pc:sldLayoutChg chg="add del">
          <pc:chgData name="Vuyiswa Stephens (GPDPR)" userId="aad8e4fc-6061-4251-89ea-e53b9b9ff7e0" providerId="ADAL" clId="{D79513AB-F503-46E4-AC7A-8599B72D9432}" dt="2024-11-12T09:58:31.726" v="5" actId="47"/>
          <pc:sldLayoutMkLst>
            <pc:docMk/>
            <pc:sldMasterMk cId="724293774" sldId="2147483783"/>
            <pc:sldLayoutMk cId="3836387268" sldId="2147483784"/>
          </pc:sldLayoutMkLst>
        </pc:sldLayoutChg>
        <pc:sldLayoutChg chg="add del">
          <pc:chgData name="Vuyiswa Stephens (GPDPR)" userId="aad8e4fc-6061-4251-89ea-e53b9b9ff7e0" providerId="ADAL" clId="{D79513AB-F503-46E4-AC7A-8599B72D9432}" dt="2024-11-12T09:58:31.726" v="5" actId="47"/>
          <pc:sldLayoutMkLst>
            <pc:docMk/>
            <pc:sldMasterMk cId="724293774" sldId="2147483783"/>
            <pc:sldLayoutMk cId="580363374" sldId="2147483785"/>
          </pc:sldLayoutMkLst>
        </pc:sldLayoutChg>
        <pc:sldLayoutChg chg="add del">
          <pc:chgData name="Vuyiswa Stephens (GPDPR)" userId="aad8e4fc-6061-4251-89ea-e53b9b9ff7e0" providerId="ADAL" clId="{D79513AB-F503-46E4-AC7A-8599B72D9432}" dt="2024-11-12T09:58:31.726" v="5" actId="47"/>
          <pc:sldLayoutMkLst>
            <pc:docMk/>
            <pc:sldMasterMk cId="724293774" sldId="2147483783"/>
            <pc:sldLayoutMk cId="2553491780" sldId="2147483786"/>
          </pc:sldLayoutMkLst>
        </pc:sldLayoutChg>
        <pc:sldLayoutChg chg="add del">
          <pc:chgData name="Vuyiswa Stephens (GPDPR)" userId="aad8e4fc-6061-4251-89ea-e53b9b9ff7e0" providerId="ADAL" clId="{D79513AB-F503-46E4-AC7A-8599B72D9432}" dt="2024-11-12T09:58:31.726" v="5" actId="47"/>
          <pc:sldLayoutMkLst>
            <pc:docMk/>
            <pc:sldMasterMk cId="724293774" sldId="2147483783"/>
            <pc:sldLayoutMk cId="1414680166" sldId="2147483787"/>
          </pc:sldLayoutMkLst>
        </pc:sldLayoutChg>
        <pc:sldLayoutChg chg="add del">
          <pc:chgData name="Vuyiswa Stephens (GPDPR)" userId="aad8e4fc-6061-4251-89ea-e53b9b9ff7e0" providerId="ADAL" clId="{D79513AB-F503-46E4-AC7A-8599B72D9432}" dt="2024-11-12T09:58:31.726" v="5" actId="47"/>
          <pc:sldLayoutMkLst>
            <pc:docMk/>
            <pc:sldMasterMk cId="724293774" sldId="2147483783"/>
            <pc:sldLayoutMk cId="3435306635" sldId="2147483788"/>
          </pc:sldLayoutMkLst>
        </pc:sldLayoutChg>
        <pc:sldLayoutChg chg="add del">
          <pc:chgData name="Vuyiswa Stephens (GPDPR)" userId="aad8e4fc-6061-4251-89ea-e53b9b9ff7e0" providerId="ADAL" clId="{D79513AB-F503-46E4-AC7A-8599B72D9432}" dt="2024-11-12T09:58:31.726" v="5" actId="47"/>
          <pc:sldLayoutMkLst>
            <pc:docMk/>
            <pc:sldMasterMk cId="724293774" sldId="2147483783"/>
            <pc:sldLayoutMk cId="672283534" sldId="2147483789"/>
          </pc:sldLayoutMkLst>
        </pc:sldLayoutChg>
        <pc:sldLayoutChg chg="add del">
          <pc:chgData name="Vuyiswa Stephens (GPDPR)" userId="aad8e4fc-6061-4251-89ea-e53b9b9ff7e0" providerId="ADAL" clId="{D79513AB-F503-46E4-AC7A-8599B72D9432}" dt="2024-11-12T09:58:31.726" v="5" actId="47"/>
          <pc:sldLayoutMkLst>
            <pc:docMk/>
            <pc:sldMasterMk cId="724293774" sldId="2147483783"/>
            <pc:sldLayoutMk cId="3987578354" sldId="2147483790"/>
          </pc:sldLayoutMkLst>
        </pc:sldLayoutChg>
        <pc:sldLayoutChg chg="add del">
          <pc:chgData name="Vuyiswa Stephens (GPDPR)" userId="aad8e4fc-6061-4251-89ea-e53b9b9ff7e0" providerId="ADAL" clId="{D79513AB-F503-46E4-AC7A-8599B72D9432}" dt="2024-11-12T09:58:31.726" v="5" actId="47"/>
          <pc:sldLayoutMkLst>
            <pc:docMk/>
            <pc:sldMasterMk cId="724293774" sldId="2147483783"/>
            <pc:sldLayoutMk cId="4200624802" sldId="2147483791"/>
          </pc:sldLayoutMkLst>
        </pc:sldLayoutChg>
        <pc:sldLayoutChg chg="add del">
          <pc:chgData name="Vuyiswa Stephens (GPDPR)" userId="aad8e4fc-6061-4251-89ea-e53b9b9ff7e0" providerId="ADAL" clId="{D79513AB-F503-46E4-AC7A-8599B72D9432}" dt="2024-11-12T09:58:31.726" v="5" actId="47"/>
          <pc:sldLayoutMkLst>
            <pc:docMk/>
            <pc:sldMasterMk cId="724293774" sldId="2147483783"/>
            <pc:sldLayoutMk cId="4001930332" sldId="2147483792"/>
          </pc:sldLayoutMkLst>
        </pc:sldLayoutChg>
        <pc:sldLayoutChg chg="add del">
          <pc:chgData name="Vuyiswa Stephens (GPDPR)" userId="aad8e4fc-6061-4251-89ea-e53b9b9ff7e0" providerId="ADAL" clId="{D79513AB-F503-46E4-AC7A-8599B72D9432}" dt="2024-11-12T09:58:31.726" v="5" actId="47"/>
          <pc:sldLayoutMkLst>
            <pc:docMk/>
            <pc:sldMasterMk cId="724293774" sldId="2147483783"/>
            <pc:sldLayoutMk cId="134931569" sldId="2147483793"/>
          </pc:sldLayoutMkLst>
        </pc:sldLayoutChg>
        <pc:sldLayoutChg chg="add del">
          <pc:chgData name="Vuyiswa Stephens (GPDPR)" userId="aad8e4fc-6061-4251-89ea-e53b9b9ff7e0" providerId="ADAL" clId="{D79513AB-F503-46E4-AC7A-8599B72D9432}" dt="2024-11-12T09:58:31.726" v="5" actId="47"/>
          <pc:sldLayoutMkLst>
            <pc:docMk/>
            <pc:sldMasterMk cId="724293774" sldId="2147483783"/>
            <pc:sldLayoutMk cId="1874377073" sldId="2147483794"/>
          </pc:sldLayoutMkLst>
        </pc:sldLayoutChg>
        <pc:sldLayoutChg chg="add del">
          <pc:chgData name="Vuyiswa Stephens (GPDPR)" userId="aad8e4fc-6061-4251-89ea-e53b9b9ff7e0" providerId="ADAL" clId="{D79513AB-F503-46E4-AC7A-8599B72D9432}" dt="2024-11-12T09:58:31.726" v="5" actId="47"/>
          <pc:sldLayoutMkLst>
            <pc:docMk/>
            <pc:sldMasterMk cId="724293774" sldId="2147483783"/>
            <pc:sldLayoutMk cId="1565482411" sldId="2147483795"/>
          </pc:sldLayoutMkLst>
        </pc:sldLayoutChg>
      </pc:sldMasterChg>
      <pc:sldMasterChg chg="del delSldLayout">
        <pc:chgData name="Vuyiswa Stephens (GPDPR)" userId="aad8e4fc-6061-4251-89ea-e53b9b9ff7e0" providerId="ADAL" clId="{D79513AB-F503-46E4-AC7A-8599B72D9432}" dt="2024-11-12T10:18:43.482" v="18" actId="47"/>
        <pc:sldMasterMkLst>
          <pc:docMk/>
          <pc:sldMasterMk cId="1228508323" sldId="2147483832"/>
        </pc:sldMasterMkLst>
        <pc:sldLayoutChg chg="del">
          <pc:chgData name="Vuyiswa Stephens (GPDPR)" userId="aad8e4fc-6061-4251-89ea-e53b9b9ff7e0" providerId="ADAL" clId="{D79513AB-F503-46E4-AC7A-8599B72D9432}" dt="2024-11-12T10:18:43.482" v="18" actId="47"/>
          <pc:sldLayoutMkLst>
            <pc:docMk/>
            <pc:sldMasterMk cId="1228508323" sldId="2147483832"/>
            <pc:sldLayoutMk cId="4046244457" sldId="2147483833"/>
          </pc:sldLayoutMkLst>
        </pc:sldLayoutChg>
        <pc:sldLayoutChg chg="del">
          <pc:chgData name="Vuyiswa Stephens (GPDPR)" userId="aad8e4fc-6061-4251-89ea-e53b9b9ff7e0" providerId="ADAL" clId="{D79513AB-F503-46E4-AC7A-8599B72D9432}" dt="2024-11-12T10:18:43.482" v="18" actId="47"/>
          <pc:sldLayoutMkLst>
            <pc:docMk/>
            <pc:sldMasterMk cId="1228508323" sldId="2147483832"/>
            <pc:sldLayoutMk cId="1599451653" sldId="2147483834"/>
          </pc:sldLayoutMkLst>
        </pc:sldLayoutChg>
        <pc:sldLayoutChg chg="del">
          <pc:chgData name="Vuyiswa Stephens (GPDPR)" userId="aad8e4fc-6061-4251-89ea-e53b9b9ff7e0" providerId="ADAL" clId="{D79513AB-F503-46E4-AC7A-8599B72D9432}" dt="2024-11-12T10:18:43.482" v="18" actId="47"/>
          <pc:sldLayoutMkLst>
            <pc:docMk/>
            <pc:sldMasterMk cId="1228508323" sldId="2147483832"/>
            <pc:sldLayoutMk cId="1993172668" sldId="2147483835"/>
          </pc:sldLayoutMkLst>
        </pc:sldLayoutChg>
        <pc:sldLayoutChg chg="del">
          <pc:chgData name="Vuyiswa Stephens (GPDPR)" userId="aad8e4fc-6061-4251-89ea-e53b9b9ff7e0" providerId="ADAL" clId="{D79513AB-F503-46E4-AC7A-8599B72D9432}" dt="2024-11-12T10:18:43.482" v="18" actId="47"/>
          <pc:sldLayoutMkLst>
            <pc:docMk/>
            <pc:sldMasterMk cId="1228508323" sldId="2147483832"/>
            <pc:sldLayoutMk cId="1713836769" sldId="2147483836"/>
          </pc:sldLayoutMkLst>
        </pc:sldLayoutChg>
        <pc:sldLayoutChg chg="del">
          <pc:chgData name="Vuyiswa Stephens (GPDPR)" userId="aad8e4fc-6061-4251-89ea-e53b9b9ff7e0" providerId="ADAL" clId="{D79513AB-F503-46E4-AC7A-8599B72D9432}" dt="2024-11-12T10:18:43.482" v="18" actId="47"/>
          <pc:sldLayoutMkLst>
            <pc:docMk/>
            <pc:sldMasterMk cId="1228508323" sldId="2147483832"/>
            <pc:sldLayoutMk cId="3094392141" sldId="2147483837"/>
          </pc:sldLayoutMkLst>
        </pc:sldLayoutChg>
        <pc:sldLayoutChg chg="del">
          <pc:chgData name="Vuyiswa Stephens (GPDPR)" userId="aad8e4fc-6061-4251-89ea-e53b9b9ff7e0" providerId="ADAL" clId="{D79513AB-F503-46E4-AC7A-8599B72D9432}" dt="2024-11-12T10:18:43.482" v="18" actId="47"/>
          <pc:sldLayoutMkLst>
            <pc:docMk/>
            <pc:sldMasterMk cId="1228508323" sldId="2147483832"/>
            <pc:sldLayoutMk cId="3412367139" sldId="2147483838"/>
          </pc:sldLayoutMkLst>
        </pc:sldLayoutChg>
        <pc:sldLayoutChg chg="del">
          <pc:chgData name="Vuyiswa Stephens (GPDPR)" userId="aad8e4fc-6061-4251-89ea-e53b9b9ff7e0" providerId="ADAL" clId="{D79513AB-F503-46E4-AC7A-8599B72D9432}" dt="2024-11-12T10:18:43.482" v="18" actId="47"/>
          <pc:sldLayoutMkLst>
            <pc:docMk/>
            <pc:sldMasterMk cId="1228508323" sldId="2147483832"/>
            <pc:sldLayoutMk cId="3717631030" sldId="2147483839"/>
          </pc:sldLayoutMkLst>
        </pc:sldLayoutChg>
        <pc:sldLayoutChg chg="del">
          <pc:chgData name="Vuyiswa Stephens (GPDPR)" userId="aad8e4fc-6061-4251-89ea-e53b9b9ff7e0" providerId="ADAL" clId="{D79513AB-F503-46E4-AC7A-8599B72D9432}" dt="2024-11-12T10:18:43.482" v="18" actId="47"/>
          <pc:sldLayoutMkLst>
            <pc:docMk/>
            <pc:sldMasterMk cId="1228508323" sldId="2147483832"/>
            <pc:sldLayoutMk cId="3095054489" sldId="2147483840"/>
          </pc:sldLayoutMkLst>
        </pc:sldLayoutChg>
        <pc:sldLayoutChg chg="del">
          <pc:chgData name="Vuyiswa Stephens (GPDPR)" userId="aad8e4fc-6061-4251-89ea-e53b9b9ff7e0" providerId="ADAL" clId="{D79513AB-F503-46E4-AC7A-8599B72D9432}" dt="2024-11-12T10:18:43.482" v="18" actId="47"/>
          <pc:sldLayoutMkLst>
            <pc:docMk/>
            <pc:sldMasterMk cId="1228508323" sldId="2147483832"/>
            <pc:sldLayoutMk cId="1740504918" sldId="2147483841"/>
          </pc:sldLayoutMkLst>
        </pc:sldLayoutChg>
        <pc:sldLayoutChg chg="del">
          <pc:chgData name="Vuyiswa Stephens (GPDPR)" userId="aad8e4fc-6061-4251-89ea-e53b9b9ff7e0" providerId="ADAL" clId="{D79513AB-F503-46E4-AC7A-8599B72D9432}" dt="2024-11-12T10:18:43.482" v="18" actId="47"/>
          <pc:sldLayoutMkLst>
            <pc:docMk/>
            <pc:sldMasterMk cId="1228508323" sldId="2147483832"/>
            <pc:sldLayoutMk cId="180175330" sldId="2147483842"/>
          </pc:sldLayoutMkLst>
        </pc:sldLayoutChg>
        <pc:sldLayoutChg chg="del">
          <pc:chgData name="Vuyiswa Stephens (GPDPR)" userId="aad8e4fc-6061-4251-89ea-e53b9b9ff7e0" providerId="ADAL" clId="{D79513AB-F503-46E4-AC7A-8599B72D9432}" dt="2024-11-12T10:18:43.482" v="18" actId="47"/>
          <pc:sldLayoutMkLst>
            <pc:docMk/>
            <pc:sldMasterMk cId="1228508323" sldId="2147483832"/>
            <pc:sldLayoutMk cId="28158225" sldId="214748384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gpgonline-my.sharepoint.com/personal/samuel_molapo_gauteng_gov_za/Documents/Documents/VUYISWA%20WORK/OCPOL%20REPORTS/2024-25/QUARTER%202/OCPOL%20PRESENTATION/Q2%20OCPOL%20PRESENT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18717144\Documents\DDM\Book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gpgonline-my.sharepoint.com/personal/sihle_shabangu_gauteng_gov_za/Documents/Documents/SOS/Performance%20reports/2024_25/Quarterly%20Reporting%20Calculation%20workksheet%202110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gpgonline-my.sharepoint.com/personal/sihle_shabangu_gauteng_gov_za/Documents/Documents/SOS/Performance%20reports/2024_25/Quarterly%20Reporting%20Calculation%20workksheet%202110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28751191\OneDrive%20-%20Gauteng%20Provincial%20Government\Documents\SOS\Performance%20reports\2024_25\Quarterly%20Reporting%20Calculation%20workksheet%202110202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28751191\OneDrive%20-%20Gauteng%20Provincial%20Government\Documents\SOS\Performance%20reports\2024_25\Quarterly%20Reporting%20Calculation%20workksheet%202110202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Rand value of net new investment facilitated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ANNUAL TARGET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Sheet1!$A$7:$A$8</c:f>
              <c:strCache>
                <c:ptCount val="2"/>
                <c:pt idx="0">
                  <c:v>FOREIGN DIRECT INVESTMENT</c:v>
                </c:pt>
                <c:pt idx="1">
                  <c:v>DOMESTIC DIRECT INVESTMENT </c:v>
                </c:pt>
              </c:strCache>
            </c:strRef>
          </c:cat>
          <c:val>
            <c:numRef>
              <c:f>Sheet1!$B$7:$B$8</c:f>
              <c:numCache>
                <c:formatCode>#,##0</c:formatCode>
                <c:ptCount val="2"/>
                <c:pt idx="0">
                  <c:v>15000000000</c:v>
                </c:pt>
                <c:pt idx="1">
                  <c:v>10500000000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6-4E5B-8A75-9FAC1F127618}"/>
            </c:ext>
          </c:extLst>
        </c:ser>
        <c:ser>
          <c:idx val="1"/>
          <c:order val="1"/>
          <c:tx>
            <c:strRef>
              <c:f>Sheet1!$C$6</c:f>
              <c:strCache>
                <c:ptCount val="1"/>
                <c:pt idx="0">
                  <c:v>Q1 TARGET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Sheet1!$A$7:$A$8</c:f>
              <c:strCache>
                <c:ptCount val="2"/>
                <c:pt idx="0">
                  <c:v>FOREIGN DIRECT INVESTMENT</c:v>
                </c:pt>
                <c:pt idx="1">
                  <c:v>DOMESTIC DIRECT INVESTMENT </c:v>
                </c:pt>
              </c:strCache>
            </c:strRef>
          </c:cat>
          <c:val>
            <c:numRef>
              <c:f>Sheet1!$C$7:$C$8</c:f>
              <c:numCache>
                <c:formatCode>#,##0</c:formatCode>
                <c:ptCount val="2"/>
                <c:pt idx="0">
                  <c:v>2000000000</c:v>
                </c:pt>
                <c:pt idx="1">
                  <c:v>1000000000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A6-4E5B-8A75-9FAC1F127618}"/>
            </c:ext>
          </c:extLst>
        </c:ser>
        <c:ser>
          <c:idx val="2"/>
          <c:order val="2"/>
          <c:tx>
            <c:strRef>
              <c:f>Sheet1!$D$6</c:f>
              <c:strCache>
                <c:ptCount val="1"/>
                <c:pt idx="0">
                  <c:v>ACTUAL FACILITATED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Sheet1!$A$7:$A$8</c:f>
              <c:strCache>
                <c:ptCount val="2"/>
                <c:pt idx="0">
                  <c:v>FOREIGN DIRECT INVESTMENT</c:v>
                </c:pt>
                <c:pt idx="1">
                  <c:v>DOMESTIC DIRECT INVESTMENT </c:v>
                </c:pt>
              </c:strCache>
            </c:strRef>
          </c:cat>
          <c:val>
            <c:numRef>
              <c:f>Sheet1!$D$7:$D$8</c:f>
              <c:numCache>
                <c:formatCode>#,##0</c:formatCode>
                <c:ptCount val="2"/>
                <c:pt idx="0">
                  <c:v>28700000</c:v>
                </c:pt>
                <c:pt idx="1">
                  <c:v>450000000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A6-4E5B-8A75-9FAC1F1276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18230895"/>
        <c:axId val="1418233295"/>
      </c:barChart>
      <c:catAx>
        <c:axId val="14182308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8233295"/>
        <c:crosses val="autoZero"/>
        <c:auto val="1"/>
        <c:lblAlgn val="ctr"/>
        <c:lblOffset val="100"/>
        <c:noMultiLvlLbl val="0"/>
      </c:catAx>
      <c:valAx>
        <c:axId val="141823329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141823089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 cap="flat" cmpd="sng" algn="ctr">
      <a:solidFill>
        <a:sysClr val="windowText" lastClr="000000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Representation of Persons with Disabilities in GPG Departments as of 30 September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97-4191-9310-CAB11C44219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97-4191-9310-CAB11C442196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A97-4191-9310-CAB11C44219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A97-4191-9310-CAB11C442196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A97-4191-9310-CAB11C442196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A97-4191-9310-CAB11C442196}"/>
              </c:ext>
            </c:extLst>
          </c:dPt>
          <c:dPt>
            <c:idx val="6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A97-4191-9310-CAB11C442196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A97-4191-9310-CAB11C442196}"/>
              </c:ext>
            </c:extLst>
          </c:dPt>
          <c:dPt>
            <c:idx val="8"/>
            <c:invertIfNegative val="0"/>
            <c:bubble3D val="0"/>
            <c:spPr>
              <a:solidFill>
                <a:srgbClr val="FF2F92"/>
              </a:solidFill>
              <a:ln>
                <a:solidFill>
                  <a:srgbClr val="7030A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A97-4191-9310-CAB11C442196}"/>
              </c:ext>
            </c:extLst>
          </c:dPt>
          <c:dPt>
            <c:idx val="9"/>
            <c:invertIfNegative val="0"/>
            <c:bubble3D val="0"/>
            <c:spPr>
              <a:solidFill>
                <a:srgbClr val="C0504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7A97-4191-9310-CAB11C442196}"/>
              </c:ext>
            </c:extLst>
          </c:dPt>
          <c:dPt>
            <c:idx val="10"/>
            <c:invertIfNegative val="0"/>
            <c:bubble3D val="0"/>
            <c:spPr>
              <a:solidFill>
                <a:srgbClr val="80AE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7A97-4191-9310-CAB11C442196}"/>
              </c:ext>
            </c:extLst>
          </c:dPt>
          <c:dPt>
            <c:idx val="11"/>
            <c:invertIfNegative val="0"/>
            <c:bubble3D val="0"/>
            <c:spPr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7A97-4191-9310-CAB11C442196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7A97-4191-9310-CAB11C442196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7A97-4191-9310-CAB11C442196}"/>
              </c:ext>
            </c:extLst>
          </c:dPt>
          <c:dLbls>
            <c:dLbl>
              <c:idx val="0"/>
              <c:layout>
                <c:manualLayout>
                  <c:x val="0"/>
                  <c:y val="-6.79637466162072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97-4191-9310-CAB11C442196}"/>
                </c:ext>
              </c:extLst>
            </c:dLbl>
            <c:dLbl>
              <c:idx val="1"/>
              <c:layout>
                <c:manualLayout>
                  <c:x val="2.1159916653254278E-3"/>
                  <c:y val="-1.58986621548626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97-4191-9310-CAB11C442196}"/>
                </c:ext>
              </c:extLst>
            </c:dLbl>
            <c:dLbl>
              <c:idx val="2"/>
              <c:layout>
                <c:manualLayout>
                  <c:x val="0"/>
                  <c:y val="8.37410449378261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97-4191-9310-CAB11C442196}"/>
                </c:ext>
              </c:extLst>
            </c:dLbl>
            <c:dLbl>
              <c:idx val="3"/>
              <c:layout>
                <c:manualLayout>
                  <c:x val="-4.2319833306508556E-3"/>
                  <c:y val="2.3059128316212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A97-4191-9310-CAB11C442196}"/>
                </c:ext>
              </c:extLst>
            </c:dLbl>
            <c:dLbl>
              <c:idx val="4"/>
              <c:layout>
                <c:manualLayout>
                  <c:x val="0"/>
                  <c:y val="8.37410449378255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A97-4191-9310-CAB11C442196}"/>
                </c:ext>
              </c:extLst>
            </c:dLbl>
            <c:dLbl>
              <c:idx val="5"/>
              <c:layout>
                <c:manualLayout>
                  <c:x val="0"/>
                  <c:y val="2.05104878181052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A97-4191-9310-CAB11C442196}"/>
                </c:ext>
              </c:extLst>
            </c:dLbl>
            <c:dLbl>
              <c:idx val="6"/>
              <c:layout>
                <c:manualLayout>
                  <c:x val="-8.4639666613017112E-3"/>
                  <c:y val="5.34000866270195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A97-4191-9310-CAB11C442196}"/>
                </c:ext>
              </c:extLst>
            </c:dLbl>
            <c:dLbl>
              <c:idx val="7"/>
              <c:layout>
                <c:manualLayout>
                  <c:x val="-2.1159916653255054E-3"/>
                  <c:y val="2.30591283162124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A97-4191-9310-CAB11C442196}"/>
                </c:ext>
              </c:extLst>
            </c:dLbl>
            <c:dLbl>
              <c:idx val="8"/>
              <c:layout>
                <c:manualLayout>
                  <c:x val="2.1159916653254278E-3"/>
                  <c:y val="5.34000866270195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A97-4191-9310-CAB11C442196}"/>
                </c:ext>
              </c:extLst>
            </c:dLbl>
            <c:dLbl>
              <c:idx val="9"/>
              <c:layout>
                <c:manualLayout>
                  <c:x val="-2.1159916653254278E-3"/>
                  <c:y val="-7.281829994594132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A97-4191-9310-CAB11C442196}"/>
                </c:ext>
              </c:extLst>
            </c:dLbl>
            <c:dLbl>
              <c:idx val="10"/>
              <c:layout>
                <c:manualLayout>
                  <c:x val="-4.2319833306508556E-3"/>
                  <c:y val="-4.62687668980622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A97-4191-9310-CAB11C442196}"/>
                </c:ext>
              </c:extLst>
            </c:dLbl>
            <c:dLbl>
              <c:idx val="11"/>
              <c:layout>
                <c:manualLayout>
                  <c:x val="2.1159916653252725E-3"/>
                  <c:y val="8.37410449378255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A97-4191-9310-CAB11C442196}"/>
                </c:ext>
              </c:extLst>
            </c:dLbl>
            <c:dLbl>
              <c:idx val="12"/>
              <c:layout>
                <c:manualLayout>
                  <c:x val="2.1159916653254278E-3"/>
                  <c:y val="-7.2818299945935758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A97-4191-9310-CAB11C442196}"/>
                </c:ext>
              </c:extLst>
            </c:dLbl>
            <c:dLbl>
              <c:idx val="13"/>
              <c:layout>
                <c:manualLayout>
                  <c:x val="-2.1159916653254278E-3"/>
                  <c:y val="1.74763919870246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A97-4191-9310-CAB11C4421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PowerPoint]Sheet2'!$A$2:$A$15</c:f>
              <c:strCache>
                <c:ptCount val="14"/>
                <c:pt idx="0">
                  <c:v>COGTA</c:v>
                </c:pt>
                <c:pt idx="1">
                  <c:v>HUMAN SETTLEMENTS</c:v>
                </c:pt>
                <c:pt idx="2">
                  <c:v>AGRICULTURE AND RURAL DEVELOPMENT</c:v>
                </c:pt>
                <c:pt idx="3">
                  <c:v>COMMUNITY SAFETY</c:v>
                </c:pt>
                <c:pt idx="4">
                  <c:v>DEPARTMENT OF E-GOVERNMENT                </c:v>
                </c:pt>
                <c:pt idx="5">
                  <c:v>ECONOMIC DEVELOPMENT</c:v>
                </c:pt>
                <c:pt idx="6">
                  <c:v>EDUCATION</c:v>
                </c:pt>
                <c:pt idx="7">
                  <c:v>HEALTH</c:v>
                </c:pt>
                <c:pt idx="8">
                  <c:v>INFRASTRUCTURE DEVELOPMENT</c:v>
                </c:pt>
                <c:pt idx="9">
                  <c:v>OFFICE OF THE PREMIER</c:v>
                </c:pt>
                <c:pt idx="10">
                  <c:v>ROADS AND TRANSPORT</c:v>
                </c:pt>
                <c:pt idx="11">
                  <c:v>SOCIAL DEVELOPMENT</c:v>
                </c:pt>
                <c:pt idx="12">
                  <c:v>SPORTS ARTS CULTURE AND RECREATION</c:v>
                </c:pt>
                <c:pt idx="13">
                  <c:v>TREASURY</c:v>
                </c:pt>
              </c:strCache>
            </c:strRef>
          </c:cat>
          <c:val>
            <c:numRef>
              <c:f>'[Chart in Microsoft PowerPoint]Sheet2'!$B$2:$B$15</c:f>
              <c:numCache>
                <c:formatCode>0%</c:formatCode>
                <c:ptCount val="14"/>
                <c:pt idx="0">
                  <c:v>2.2499999999999999E-2</c:v>
                </c:pt>
                <c:pt idx="1">
                  <c:v>2.4899999999999999E-2</c:v>
                </c:pt>
                <c:pt idx="2">
                  <c:v>0.03</c:v>
                </c:pt>
                <c:pt idx="3">
                  <c:v>2.7400000000000001E-2</c:v>
                </c:pt>
                <c:pt idx="4">
                  <c:v>4.2599999999999999E-2</c:v>
                </c:pt>
                <c:pt idx="5">
                  <c:v>3.5299999999999998E-2</c:v>
                </c:pt>
                <c:pt idx="6">
                  <c:v>2.9499999999999998E-2</c:v>
                </c:pt>
                <c:pt idx="7">
                  <c:v>2.3900000000000001E-2</c:v>
                </c:pt>
                <c:pt idx="8">
                  <c:v>2.4199999999999999E-2</c:v>
                </c:pt>
                <c:pt idx="9">
                  <c:v>1.84E-2</c:v>
                </c:pt>
                <c:pt idx="10">
                  <c:v>5.7999999999999996E-3</c:v>
                </c:pt>
                <c:pt idx="11">
                  <c:v>4.1000000000000002E-2</c:v>
                </c:pt>
                <c:pt idx="12">
                  <c:v>2.7199999999999998E-2</c:v>
                </c:pt>
                <c:pt idx="13">
                  <c:v>1.7399999999999999E-2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7A97-4191-9310-CAB11C44219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6129535"/>
        <c:axId val="656134815"/>
      </c:barChart>
      <c:catAx>
        <c:axId val="656129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6134815"/>
        <c:crossesAt val="0"/>
        <c:auto val="1"/>
        <c:lblAlgn val="ctr"/>
        <c:lblOffset val="100"/>
        <c:noMultiLvlLbl val="0"/>
      </c:catAx>
      <c:valAx>
        <c:axId val="656134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6129535"/>
        <c:crosses val="autoZero"/>
        <c:crossBetween val="between"/>
        <c:minorUnit val="1.0000000000000002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Percetage</a:t>
            </a:r>
            <a:r>
              <a:rPr lang="en-ZA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Women at SMS in GPG as 30 September 2024</a:t>
            </a:r>
            <a:endParaRPr lang="en-ZA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1B-4906-BEE4-B1BAA54044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PowerPoint]Sheet2'!$A$32:$A$33</c:f>
              <c:strCache>
                <c:ptCount val="2"/>
                <c:pt idx="0">
                  <c:v>Percentage of women at SMS in GPG</c:v>
                </c:pt>
                <c:pt idx="1">
                  <c:v>Percentage of men at SMS in GPG</c:v>
                </c:pt>
              </c:strCache>
            </c:strRef>
          </c:cat>
          <c:val>
            <c:numRef>
              <c:f>'[Chart in Microsoft PowerPoint]Sheet2'!$B$32:$B$33</c:f>
              <c:numCache>
                <c:formatCode>0%</c:formatCode>
                <c:ptCount val="2"/>
                <c:pt idx="0">
                  <c:v>0.48</c:v>
                </c:pt>
                <c:pt idx="1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1B-4906-BEE4-B1BAA540448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0234320"/>
        <c:axId val="1710234800"/>
      </c:barChart>
      <c:catAx>
        <c:axId val="171023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10234800"/>
        <c:crosses val="autoZero"/>
        <c:auto val="1"/>
        <c:lblAlgn val="ctr"/>
        <c:lblOffset val="100"/>
        <c:noMultiLvlLbl val="0"/>
      </c:catAx>
      <c:valAx>
        <c:axId val="171023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1023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 of women at SMS in GPG Departments as of 30</a:t>
            </a:r>
            <a:r>
              <a:rPr lang="en-ZA" sz="14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</a:t>
            </a:r>
            <a:r>
              <a:rPr lang="en-Z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B6-4A80-867E-1A262FD154F0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B6-4A80-867E-1A262FD154F0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6B6-4A80-867E-1A262FD154F0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6B6-4A80-867E-1A262FD154F0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6B6-4A80-867E-1A262FD154F0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6B6-4A80-867E-1A262FD154F0}"/>
              </c:ext>
            </c:extLst>
          </c:dPt>
          <c:dPt>
            <c:idx val="6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6B6-4A80-867E-1A262FD154F0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6B6-4A80-867E-1A262FD154F0}"/>
              </c:ext>
            </c:extLst>
          </c:dPt>
          <c:dPt>
            <c:idx val="8"/>
            <c:invertIfNegative val="0"/>
            <c:bubble3D val="0"/>
            <c:spPr>
              <a:solidFill>
                <a:srgbClr val="FF2F9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6B6-4A80-867E-1A262FD154F0}"/>
              </c:ext>
            </c:extLst>
          </c:dPt>
          <c:dPt>
            <c:idx val="9"/>
            <c:invertIfNegative val="0"/>
            <c:bubble3D val="0"/>
            <c:spPr>
              <a:solidFill>
                <a:srgbClr val="7EB9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6B6-4A80-867E-1A262FD154F0}"/>
              </c:ext>
            </c:extLst>
          </c:dPt>
          <c:dPt>
            <c:idx val="10"/>
            <c:invertIfNegative val="0"/>
            <c:bubble3D val="0"/>
            <c:spPr>
              <a:solidFill>
                <a:srgbClr val="D67D6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6B6-4A80-867E-1A262FD154F0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6B6-4A80-867E-1A262FD154F0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6B6-4A80-867E-1A262FD154F0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6B6-4A80-867E-1A262FD154F0}"/>
              </c:ext>
            </c:extLst>
          </c:dPt>
          <c:dLbls>
            <c:dLbl>
              <c:idx val="0"/>
              <c:layout>
                <c:manualLayout>
                  <c:x val="-1.0042095498018484E-17"/>
                  <c:y val="1.57872744936226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B6-4A80-867E-1A262FD154F0}"/>
                </c:ext>
              </c:extLst>
            </c:dLbl>
            <c:dLbl>
              <c:idx val="1"/>
              <c:layout>
                <c:manualLayout>
                  <c:x val="6.5730838942882688E-3"/>
                  <c:y val="1.24706201882397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B6-4A80-867E-1A262FD154F0}"/>
                </c:ext>
              </c:extLst>
            </c:dLbl>
            <c:dLbl>
              <c:idx val="2"/>
              <c:layout>
                <c:manualLayout>
                  <c:x val="4.3820559295254594E-3"/>
                  <c:y val="1.57872744936226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6B6-4A80-867E-1A262FD154F0}"/>
                </c:ext>
              </c:extLst>
            </c:dLbl>
            <c:dLbl>
              <c:idx val="3"/>
              <c:layout>
                <c:manualLayout>
                  <c:x val="0"/>
                  <c:y val="2.90538917151542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B6-4A80-867E-1A262FD154F0}"/>
                </c:ext>
              </c:extLst>
            </c:dLbl>
            <c:dLbl>
              <c:idx val="4"/>
              <c:layout>
                <c:manualLayout>
                  <c:x val="4.0168381992073938E-17"/>
                  <c:y val="9.1539658828567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6B6-4A80-867E-1A262FD154F0}"/>
                </c:ext>
              </c:extLst>
            </c:dLbl>
            <c:dLbl>
              <c:idx val="5"/>
              <c:layout>
                <c:manualLayout>
                  <c:x val="0"/>
                  <c:y val="5.83731157747391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6B6-4A80-867E-1A262FD154F0}"/>
                </c:ext>
              </c:extLst>
            </c:dLbl>
            <c:dLbl>
              <c:idx val="6"/>
              <c:layout>
                <c:manualLayout>
                  <c:x val="0"/>
                  <c:y val="1.5787274493622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6B6-4A80-867E-1A262FD154F0}"/>
                </c:ext>
              </c:extLst>
            </c:dLbl>
            <c:dLbl>
              <c:idx val="7"/>
              <c:layout>
                <c:manualLayout>
                  <c:x val="0"/>
                  <c:y val="-7.959970332918969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6B6-4A80-867E-1A262FD154F0}"/>
                </c:ext>
              </c:extLst>
            </c:dLbl>
            <c:dLbl>
              <c:idx val="8"/>
              <c:layout>
                <c:manualLayout>
                  <c:x val="2.1910279647626694E-3"/>
                  <c:y val="1.91039287990055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6B6-4A80-867E-1A262FD154F0}"/>
                </c:ext>
              </c:extLst>
            </c:dLbl>
            <c:dLbl>
              <c:idx val="9"/>
              <c:layout>
                <c:manualLayout>
                  <c:x val="0"/>
                  <c:y val="1.24706201882397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6B6-4A80-867E-1A262FD154F0}"/>
                </c:ext>
              </c:extLst>
            </c:dLbl>
            <c:dLbl>
              <c:idx val="10"/>
              <c:layout>
                <c:manualLayout>
                  <c:x val="6.5730838942882489E-3"/>
                  <c:y val="1.57872744936226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6B6-4A80-867E-1A262FD154F0}"/>
                </c:ext>
              </c:extLst>
            </c:dLbl>
            <c:dLbl>
              <c:idx val="11"/>
              <c:layout>
                <c:manualLayout>
                  <c:x val="1.0955139823813747E-2"/>
                  <c:y val="2.52065727209097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6B6-4A80-867E-1A262FD154F0}"/>
                </c:ext>
              </c:extLst>
            </c:dLbl>
            <c:dLbl>
              <c:idx val="12"/>
              <c:layout>
                <c:manualLayout>
                  <c:x val="4.3820559295253388E-3"/>
                  <c:y val="1.24706201882397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6B6-4A80-867E-1A262FD154F0}"/>
                </c:ext>
              </c:extLst>
            </c:dLbl>
            <c:dLbl>
              <c:idx val="13"/>
              <c:layout>
                <c:manualLayout>
                  <c:x val="-4.3820559295254993E-3"/>
                  <c:y val="1.24706201882396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6B6-4A80-867E-1A262FD154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Sheet2!$A$2:$A$15</c:f>
              <c:strCache>
                <c:ptCount val="14"/>
                <c:pt idx="0">
                  <c:v>COGTA</c:v>
                </c:pt>
                <c:pt idx="1">
                  <c:v>HUMAN SETTLEMENTS</c:v>
                </c:pt>
                <c:pt idx="2">
                  <c:v>AGRICULTURE AND RURAL DEVELOPMENT</c:v>
                </c:pt>
                <c:pt idx="3">
                  <c:v>COMMUNITY SAFETY</c:v>
                </c:pt>
                <c:pt idx="4">
                  <c:v>DEPARTMENT OF E-GOVERNMENT                </c:v>
                </c:pt>
                <c:pt idx="5">
                  <c:v>ECONOMIC DEVELOPMENT</c:v>
                </c:pt>
                <c:pt idx="6">
                  <c:v>EDUCATION</c:v>
                </c:pt>
                <c:pt idx="7">
                  <c:v>HEALTH</c:v>
                </c:pt>
                <c:pt idx="8">
                  <c:v>INFRASTRUCTURE DEVELOPMENT</c:v>
                </c:pt>
                <c:pt idx="9">
                  <c:v>OFFICE OF THE PREMIER</c:v>
                </c:pt>
                <c:pt idx="10">
                  <c:v>ROADS AND TRANSPORT</c:v>
                </c:pt>
                <c:pt idx="11">
                  <c:v>SOCIAL DEVELOPMENT</c:v>
                </c:pt>
                <c:pt idx="12">
                  <c:v>SPORTS ARTS CULTURE AND RECREATION</c:v>
                </c:pt>
                <c:pt idx="13">
                  <c:v>TREASURY</c:v>
                </c:pt>
              </c:strCache>
            </c:strRef>
          </c:cat>
          <c:val>
            <c:numRef>
              <c:f>Sheet2!$B$2:$B$15</c:f>
              <c:numCache>
                <c:formatCode>0%</c:formatCode>
                <c:ptCount val="14"/>
                <c:pt idx="0">
                  <c:v>0.41</c:v>
                </c:pt>
                <c:pt idx="1">
                  <c:v>0.59</c:v>
                </c:pt>
                <c:pt idx="2">
                  <c:v>0.55000000000000004</c:v>
                </c:pt>
                <c:pt idx="3">
                  <c:v>0.52</c:v>
                </c:pt>
                <c:pt idx="4">
                  <c:v>0.44</c:v>
                </c:pt>
                <c:pt idx="5">
                  <c:v>0.39</c:v>
                </c:pt>
                <c:pt idx="6">
                  <c:v>0.48</c:v>
                </c:pt>
                <c:pt idx="7">
                  <c:v>0.44</c:v>
                </c:pt>
                <c:pt idx="8">
                  <c:v>0.42</c:v>
                </c:pt>
                <c:pt idx="9">
                  <c:v>0.6</c:v>
                </c:pt>
                <c:pt idx="10">
                  <c:v>0.45</c:v>
                </c:pt>
                <c:pt idx="11">
                  <c:v>0.61</c:v>
                </c:pt>
                <c:pt idx="12">
                  <c:v>0.52</c:v>
                </c:pt>
                <c:pt idx="13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56B6-4A80-867E-1A262FD154F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06533279"/>
        <c:axId val="706539519"/>
      </c:barChart>
      <c:catAx>
        <c:axId val="706533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6539519"/>
        <c:crosses val="autoZero"/>
        <c:auto val="1"/>
        <c:lblAlgn val="ctr"/>
        <c:lblOffset val="100"/>
        <c:noMultiLvlLbl val="0"/>
      </c:catAx>
      <c:valAx>
        <c:axId val="706539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6533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VETTING OF OFFICIALS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Sheet1!$B$27</c:f>
              <c:strCache>
                <c:ptCount val="1"/>
                <c:pt idx="0">
                  <c:v>FILLED POSTS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Sheet1!$A$28:$A$29</c:f>
              <c:strCache>
                <c:ptCount val="2"/>
                <c:pt idx="0">
                  <c:v>SMS</c:v>
                </c:pt>
                <c:pt idx="1">
                  <c:v>SCM</c:v>
                </c:pt>
              </c:strCache>
            </c:strRef>
          </c:cat>
          <c:val>
            <c:numRef>
              <c:f>Sheet1!$B$28:$B$29</c:f>
              <c:numCache>
                <c:formatCode>General</c:formatCode>
                <c:ptCount val="2"/>
                <c:pt idx="0">
                  <c:v>751</c:v>
                </c:pt>
                <c:pt idx="1">
                  <c:v>2174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52-45F6-9342-0939F8EACCC1}"/>
            </c:ext>
          </c:extLst>
        </c:ser>
        <c:ser>
          <c:idx val="1"/>
          <c:order val="1"/>
          <c:tx>
            <c:strRef>
              <c:f>Sheet1!$C$27</c:f>
              <c:strCache>
                <c:ptCount val="1"/>
                <c:pt idx="0">
                  <c:v>VETTED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Sheet1!$A$28:$A$29</c:f>
              <c:strCache>
                <c:ptCount val="2"/>
                <c:pt idx="0">
                  <c:v>SMS</c:v>
                </c:pt>
                <c:pt idx="1">
                  <c:v>SCM</c:v>
                </c:pt>
              </c:strCache>
            </c:strRef>
          </c:cat>
          <c:val>
            <c:numRef>
              <c:f>Sheet1!$C$28:$C$29</c:f>
              <c:numCache>
                <c:formatCode>General</c:formatCode>
                <c:ptCount val="2"/>
                <c:pt idx="0">
                  <c:v>174</c:v>
                </c:pt>
                <c:pt idx="1">
                  <c:v>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52-45F6-9342-0939F8EACCC1}"/>
            </c:ext>
          </c:extLst>
        </c:ser>
        <c:ser>
          <c:idx val="2"/>
          <c:order val="2"/>
          <c:tx>
            <c:strRef>
              <c:f>Sheet1!$D$27</c:f>
              <c:strCache>
                <c:ptCount val="1"/>
                <c:pt idx="0">
                  <c:v> AWAITING FEEDABCK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Sheet1!$A$28:$A$29</c:f>
              <c:strCache>
                <c:ptCount val="2"/>
                <c:pt idx="0">
                  <c:v>SMS</c:v>
                </c:pt>
                <c:pt idx="1">
                  <c:v>SCM</c:v>
                </c:pt>
              </c:strCache>
            </c:strRef>
          </c:cat>
          <c:val>
            <c:numRef>
              <c:f>Sheet1!$D$28:$D$29</c:f>
              <c:numCache>
                <c:formatCode>General</c:formatCode>
                <c:ptCount val="2"/>
                <c:pt idx="0">
                  <c:v>532</c:v>
                </c:pt>
                <c:pt idx="1">
                  <c:v>1855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52-45F6-9342-0939F8EACCC1}"/>
            </c:ext>
          </c:extLst>
        </c:ser>
        <c:ser>
          <c:idx val="3"/>
          <c:order val="3"/>
          <c:tx>
            <c:strRef>
              <c:f>Sheet1!$E$27</c:f>
              <c:strCache>
                <c:ptCount val="1"/>
                <c:pt idx="0">
                  <c:v>NOT YET APPLIED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Sheet1!$A$28:$A$29</c:f>
              <c:strCache>
                <c:ptCount val="2"/>
                <c:pt idx="0">
                  <c:v>SMS</c:v>
                </c:pt>
                <c:pt idx="1">
                  <c:v>SCM</c:v>
                </c:pt>
              </c:strCache>
            </c:strRef>
          </c:cat>
          <c:val>
            <c:numRef>
              <c:f>Sheet1!$E$28:$E$29</c:f>
              <c:numCache>
                <c:formatCode>General</c:formatCode>
                <c:ptCount val="2"/>
                <c:pt idx="0">
                  <c:v>45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852-45F6-9342-0939F8EACC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6"/>
        <c:axId val="1416283071"/>
        <c:axId val="1416294111"/>
      </c:barChart>
      <c:catAx>
        <c:axId val="1416283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6294111"/>
        <c:crosses val="autoZero"/>
        <c:auto val="1"/>
        <c:lblAlgn val="ctr"/>
        <c:lblOffset val="100"/>
        <c:noMultiLvlLbl val="0"/>
      </c:catAx>
      <c:valAx>
        <c:axId val="1416294111"/>
        <c:scaling>
          <c:orientation val="minMax"/>
          <c:max val="2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6283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2700" cap="flat" cmpd="sng" algn="ctr">
      <a:solidFill>
        <a:sysClr val="windowText" lastClr="000000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SEDIBENG PRESIDENTIAL COMMITMENTS TRACKED</a:t>
            </a:r>
            <a:r>
              <a:rPr lang="en-US" sz="1600" b="1" baseline="0" dirty="0">
                <a:solidFill>
                  <a:schemeClr val="tx1"/>
                </a:solidFill>
              </a:rPr>
              <a:t> FOR PROGRESS</a:t>
            </a:r>
            <a:endParaRPr lang="en-US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C30-1F43-8680-F821E072662C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C30-1F43-8680-F821E07266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Sheet1!$O$2:$P$2</c:f>
              <c:strCache>
                <c:ptCount val="2"/>
                <c:pt idx="0">
                  <c:v>Achieved</c:v>
                </c:pt>
                <c:pt idx="1">
                  <c:v>In progress</c:v>
                </c:pt>
              </c:strCache>
            </c:strRef>
          </c:cat>
          <c:val>
            <c:numRef>
              <c:f>Sheet1!$O$3:$P$3</c:f>
              <c:numCache>
                <c:formatCode>0%</c:formatCode>
                <c:ptCount val="2"/>
                <c:pt idx="0">
                  <c:v>0.67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30-1F43-8680-F821E07266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29265104"/>
        <c:axId val="1008271872"/>
        <c:axId val="0"/>
      </c:bar3DChart>
      <c:catAx>
        <c:axId val="62926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8271872"/>
        <c:crosses val="autoZero"/>
        <c:auto val="1"/>
        <c:lblAlgn val="ctr"/>
        <c:lblOffset val="100"/>
        <c:noMultiLvlLbl val="0"/>
      </c:catAx>
      <c:valAx>
        <c:axId val="100827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9265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270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ZA" b="1"/>
              <a:t>Q2</a:t>
            </a:r>
            <a:r>
              <a:rPr lang="en-ZA" b="1" baseline="0"/>
              <a:t> </a:t>
            </a:r>
            <a:r>
              <a:rPr lang="en-ZA" b="1"/>
              <a:t>OVERALL PERFORMANCE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6B7-4F5C-946A-8AC396176778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6B7-4F5C-946A-8AC3961767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'Q2 DATA SET'!$L$6:$L$7</c:f>
              <c:strCache>
                <c:ptCount val="2"/>
                <c:pt idx="0">
                  <c:v>%Achieved</c:v>
                </c:pt>
                <c:pt idx="1">
                  <c:v>%Not Achieved</c:v>
                </c:pt>
              </c:strCache>
            </c:strRef>
          </c:cat>
          <c:val>
            <c:numRef>
              <c:f>'Q2 DATA SET'!$M$6:$M$7</c:f>
              <c:numCache>
                <c:formatCode>0%</c:formatCode>
                <c:ptCount val="2"/>
                <c:pt idx="0">
                  <c:v>0.79545454545454541</c:v>
                </c:pt>
                <c:pt idx="1">
                  <c:v>-0.20454545454545456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B7-4F5C-946A-8AC39617677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2700" cap="flat" cmpd="sng" algn="ctr">
      <a:solidFill>
        <a:sysClr val="windowText" lastClr="000000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ZA" b="1"/>
              <a:t>Q2 PROGRAMME PERFORMANCE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'Q2 DATA SET'!$Q$4</c:f>
              <c:strCache>
                <c:ptCount val="1"/>
                <c:pt idx="0">
                  <c:v>Achieved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 DATA SET'!$O$5:$P$8</c:f>
              <c:strCache>
                <c:ptCount val="4"/>
                <c:pt idx="0">
                  <c:v>Programme 1</c:v>
                </c:pt>
                <c:pt idx="1">
                  <c:v>Programme 2</c:v>
                </c:pt>
                <c:pt idx="2">
                  <c:v>Programme 3</c:v>
                </c:pt>
                <c:pt idx="3">
                  <c:v>Overall Performance</c:v>
                </c:pt>
              </c:strCache>
            </c:strRef>
          </c:cat>
          <c:val>
            <c:numRef>
              <c:f>'Q2 DATA SET'!$Q$5:$Q$8</c:f>
              <c:numCache>
                <c:formatCode>0%</c:formatCode>
                <c:ptCount val="4"/>
                <c:pt idx="0">
                  <c:v>0.66666666666666663</c:v>
                </c:pt>
                <c:pt idx="1">
                  <c:v>1</c:v>
                </c:pt>
                <c:pt idx="2">
                  <c:v>0.75</c:v>
                </c:pt>
                <c:pt idx="3">
                  <c:v>0.79545454545454541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66-4053-96F4-51C80639C61F}"/>
            </c:ext>
          </c:extLst>
        </c:ser>
        <c:ser>
          <c:idx val="1"/>
          <c:order val="1"/>
          <c:tx>
            <c:strRef>
              <c:f>'Q2 DATA SET'!$R$4</c:f>
              <c:strCache>
                <c:ptCount val="1"/>
                <c:pt idx="0">
                  <c:v>Not achieved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66-4053-96F4-51C80639C6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 DATA SET'!$O$5:$P$8</c:f>
              <c:strCache>
                <c:ptCount val="4"/>
                <c:pt idx="0">
                  <c:v>Programme 1</c:v>
                </c:pt>
                <c:pt idx="1">
                  <c:v>Programme 2</c:v>
                </c:pt>
                <c:pt idx="2">
                  <c:v>Programme 3</c:v>
                </c:pt>
                <c:pt idx="3">
                  <c:v>Overall Performance</c:v>
                </c:pt>
              </c:strCache>
            </c:strRef>
          </c:cat>
          <c:val>
            <c:numRef>
              <c:f>'Q2 DATA SET'!$R$5:$R$8</c:f>
              <c:numCache>
                <c:formatCode>0%</c:formatCode>
                <c:ptCount val="4"/>
                <c:pt idx="0">
                  <c:v>-0.33333333333333331</c:v>
                </c:pt>
                <c:pt idx="1">
                  <c:v>0</c:v>
                </c:pt>
                <c:pt idx="2">
                  <c:v>-0.25</c:v>
                </c:pt>
                <c:pt idx="3">
                  <c:v>-0.20454545454545456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66-4053-96F4-51C80639C61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70956496"/>
        <c:axId val="1070958896"/>
      </c:barChart>
      <c:catAx>
        <c:axId val="107095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0958896"/>
        <c:crosses val="autoZero"/>
        <c:auto val="1"/>
        <c:lblAlgn val="ctr"/>
        <c:lblOffset val="100"/>
        <c:noMultiLvlLbl val="0"/>
      </c:catAx>
      <c:valAx>
        <c:axId val="1070958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0956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ZA" b="1"/>
              <a:t>PROGRAMME</a:t>
            </a:r>
            <a:r>
              <a:rPr lang="en-ZA" b="1" baseline="0"/>
              <a:t> 1 PERFORMANCE </a:t>
            </a:r>
            <a:endParaRPr lang="en-ZA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'Q2 DATA SET'!$B$13</c:f>
              <c:strCache>
                <c:ptCount val="1"/>
                <c:pt idx="0">
                  <c:v>%Achieved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 DATA SET'!$C$12:$F$12</c:f>
              <c:strCache>
                <c:ptCount val="4"/>
                <c:pt idx="0">
                  <c:v>Executive Council Support</c:v>
                </c:pt>
                <c:pt idx="1">
                  <c:v>Office of the DG</c:v>
                </c:pt>
                <c:pt idx="2">
                  <c:v> Financial Management</c:v>
                </c:pt>
                <c:pt idx="3">
                  <c:v>Total number of indicators</c:v>
                </c:pt>
              </c:strCache>
            </c:strRef>
          </c:cat>
          <c:val>
            <c:numRef>
              <c:f>'Q2 DATA SET'!$C$13:$F$13</c:f>
              <c:numCache>
                <c:formatCode>0%</c:formatCode>
                <c:ptCount val="4"/>
                <c:pt idx="0">
                  <c:v>1</c:v>
                </c:pt>
                <c:pt idx="1">
                  <c:v>0.5</c:v>
                </c:pt>
                <c:pt idx="2">
                  <c:v>0.66666666666666663</c:v>
                </c:pt>
                <c:pt idx="3">
                  <c:v>0.66666666666666663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9D-4E68-BC05-B020BB4D3A41}"/>
            </c:ext>
          </c:extLst>
        </c:ser>
        <c:ser>
          <c:idx val="1"/>
          <c:order val="1"/>
          <c:tx>
            <c:strRef>
              <c:f>'Q2 DATA SET'!$B$14</c:f>
              <c:strCache>
                <c:ptCount val="1"/>
                <c:pt idx="0">
                  <c:v>%Not achieved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9D-4E68-BC05-B020BB4D3A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 DATA SET'!$C$12:$F$12</c:f>
              <c:strCache>
                <c:ptCount val="4"/>
                <c:pt idx="0">
                  <c:v>Executive Council Support</c:v>
                </c:pt>
                <c:pt idx="1">
                  <c:v>Office of the DG</c:v>
                </c:pt>
                <c:pt idx="2">
                  <c:v> Financial Management</c:v>
                </c:pt>
                <c:pt idx="3">
                  <c:v>Total number of indicators</c:v>
                </c:pt>
              </c:strCache>
            </c:strRef>
          </c:cat>
          <c:val>
            <c:numRef>
              <c:f>'Q2 DATA SET'!$C$14:$F$14</c:f>
              <c:numCache>
                <c:formatCode>0%</c:formatCode>
                <c:ptCount val="4"/>
                <c:pt idx="0">
                  <c:v>0</c:v>
                </c:pt>
                <c:pt idx="1">
                  <c:v>-0.5</c:v>
                </c:pt>
                <c:pt idx="2">
                  <c:v>-0.33333333333333331</c:v>
                </c:pt>
                <c:pt idx="3">
                  <c:v>-0.33333333333333331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9D-4E68-BC05-B020BB4D3A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28145360"/>
        <c:axId val="1028140560"/>
      </c:barChart>
      <c:catAx>
        <c:axId val="102814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8140560"/>
        <c:crosses val="autoZero"/>
        <c:auto val="1"/>
        <c:lblAlgn val="ctr"/>
        <c:lblOffset val="100"/>
        <c:noMultiLvlLbl val="0"/>
      </c:catAx>
      <c:valAx>
        <c:axId val="102814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8145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ZA" b="1"/>
              <a:t>PROGRAMME 3 PERFORMANCE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'Q2 DATA SET'!$N$13</c:f>
              <c:strCache>
                <c:ptCount val="1"/>
                <c:pt idx="0">
                  <c:v>%Achieved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82-403D-B4DC-6D0F1024FB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 DATA SET'!$O$12:$V$12</c:f>
              <c:strCache>
                <c:ptCount val="8"/>
                <c:pt idx="0">
                  <c:v>GEYODI &amp;MVO</c:v>
                </c:pt>
                <c:pt idx="1">
                  <c:v>Youth Development </c:v>
                </c:pt>
                <c:pt idx="2">
                  <c:v>Intergovernmental Relations </c:v>
                </c:pt>
                <c:pt idx="3">
                  <c:v>Cluster Management </c:v>
                </c:pt>
                <c:pt idx="4">
                  <c:v>PRAS </c:v>
                </c:pt>
                <c:pt idx="5">
                  <c:v>DSU</c:v>
                </c:pt>
                <c:pt idx="6">
                  <c:v>PME</c:v>
                </c:pt>
                <c:pt idx="7">
                  <c:v>Total number of indicators</c:v>
                </c:pt>
              </c:strCache>
            </c:strRef>
          </c:cat>
          <c:val>
            <c:numRef>
              <c:f>'Q2 DATA SET'!$O$13:$V$13</c:f>
              <c:numCache>
                <c:formatCode>0%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0.4</c:v>
                </c:pt>
                <c:pt idx="7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82-403D-B4DC-6D0F1024FBC9}"/>
            </c:ext>
          </c:extLst>
        </c:ser>
        <c:ser>
          <c:idx val="1"/>
          <c:order val="1"/>
          <c:tx>
            <c:strRef>
              <c:f>'Q2 DATA SET'!$N$14</c:f>
              <c:strCache>
                <c:ptCount val="1"/>
                <c:pt idx="0">
                  <c:v>%Not achieved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2-403D-B4DC-6D0F1024FBC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282-403D-B4DC-6D0F1024FBC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282-403D-B4DC-6D0F1024FBC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282-403D-B4DC-6D0F1024FBC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282-403D-B4DC-6D0F1024FB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 DATA SET'!$O$12:$V$12</c:f>
              <c:strCache>
                <c:ptCount val="8"/>
                <c:pt idx="0">
                  <c:v>GEYODI &amp;MVO</c:v>
                </c:pt>
                <c:pt idx="1">
                  <c:v>Youth Development </c:v>
                </c:pt>
                <c:pt idx="2">
                  <c:v>Intergovernmental Relations </c:v>
                </c:pt>
                <c:pt idx="3">
                  <c:v>Cluster Management </c:v>
                </c:pt>
                <c:pt idx="4">
                  <c:v>PRAS </c:v>
                </c:pt>
                <c:pt idx="5">
                  <c:v>DSU</c:v>
                </c:pt>
                <c:pt idx="6">
                  <c:v>PME</c:v>
                </c:pt>
                <c:pt idx="7">
                  <c:v>Total number of indicators</c:v>
                </c:pt>
              </c:strCache>
            </c:strRef>
          </c:cat>
          <c:val>
            <c:numRef>
              <c:f>'Q2 DATA SET'!$O$14:$V$14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-1</c:v>
                </c:pt>
                <c:pt idx="6">
                  <c:v>-0.6</c:v>
                </c:pt>
                <c:pt idx="7">
                  <c:v>-0.25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282-403D-B4DC-6D0F1024FBC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28142960"/>
        <c:axId val="1028141040"/>
      </c:barChart>
      <c:catAx>
        <c:axId val="102814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8141040"/>
        <c:crosses val="autoZero"/>
        <c:auto val="1"/>
        <c:lblAlgn val="ctr"/>
        <c:lblOffset val="100"/>
        <c:noMultiLvlLbl val="0"/>
      </c:catAx>
      <c:valAx>
        <c:axId val="1028141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814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 of Youth within  GPG workforce as of 30</a:t>
            </a:r>
            <a:r>
              <a:rPr lang="en-ZA" sz="14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</a:t>
            </a:r>
            <a:r>
              <a:rPr lang="en-Z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c:rich>
      </c:tx>
      <c:layout>
        <c:manualLayout>
          <c:xMode val="edge"/>
          <c:yMode val="edge"/>
          <c:x val="0.1296886861382076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32-4F88-A9CB-662E8CB6819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Graphics!$A$31:$A$32</c:f>
              <c:strCache>
                <c:ptCount val="2"/>
                <c:pt idx="0">
                  <c:v>Youth Between 18-35 years</c:v>
                </c:pt>
                <c:pt idx="1">
                  <c:v>Employees between 36-65 years</c:v>
                </c:pt>
              </c:strCache>
            </c:strRef>
          </c:cat>
          <c:val>
            <c:numRef>
              <c:f>Graphics!$B$31:$B$32</c:f>
              <c:numCache>
                <c:formatCode>0%</c:formatCode>
                <c:ptCount val="2"/>
                <c:pt idx="0">
                  <c:v>0.28999999999999998</c:v>
                </c:pt>
                <c:pt idx="1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32-4F88-A9CB-662E8CB681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53094847"/>
        <c:axId val="1253101087"/>
      </c:barChart>
      <c:catAx>
        <c:axId val="125309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53101087"/>
        <c:crosses val="autoZero"/>
        <c:auto val="1"/>
        <c:lblAlgn val="ctr"/>
        <c:lblOffset val="100"/>
        <c:noMultiLvlLbl val="0"/>
      </c:catAx>
      <c:valAx>
        <c:axId val="1253101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53094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</a:t>
            </a:r>
            <a:r>
              <a:rPr lang="en-ZA" sz="14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Youth as a percentage of the workforce in each Department as of 30 September 2024</a:t>
            </a:r>
            <a:endParaRPr lang="en-ZA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5D-42FA-A8B4-FBE9395C3245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5D-42FA-A8B4-FBE9395C3245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C5D-42FA-A8B4-FBE9395C3245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C5D-42FA-A8B4-FBE9395C3245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C5D-42FA-A8B4-FBE9395C3245}"/>
              </c:ext>
            </c:extLst>
          </c:dPt>
          <c:dPt>
            <c:idx val="5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C5D-42FA-A8B4-FBE9395C3245}"/>
              </c:ext>
            </c:extLst>
          </c:dPt>
          <c:dPt>
            <c:idx val="6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C5D-42FA-A8B4-FBE9395C3245}"/>
              </c:ext>
            </c:extLst>
          </c:dPt>
          <c:dPt>
            <c:idx val="7"/>
            <c:invertIfNegative val="0"/>
            <c:bubble3D val="0"/>
            <c:spPr>
              <a:solidFill>
                <a:srgbClr val="0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C5D-42FA-A8B4-FBE9395C3245}"/>
              </c:ext>
            </c:extLst>
          </c:dPt>
          <c:dPt>
            <c:idx val="8"/>
            <c:invertIfNegative val="0"/>
            <c:bubble3D val="0"/>
            <c:spPr>
              <a:solidFill>
                <a:srgbClr val="80AE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C5D-42FA-A8B4-FBE9395C3245}"/>
              </c:ext>
            </c:extLst>
          </c:dPt>
          <c:dPt>
            <c:idx val="9"/>
            <c:invertIfNegative val="0"/>
            <c:bubble3D val="0"/>
            <c:spPr>
              <a:solidFill>
                <a:srgbClr val="D67D6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C5D-42FA-A8B4-FBE9395C3245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9C5D-42FA-A8B4-FBE9395C3245}"/>
              </c:ext>
            </c:extLst>
          </c:dPt>
          <c:dPt>
            <c:idx val="12"/>
            <c:invertIfNegative val="0"/>
            <c:bubble3D val="0"/>
            <c:spPr>
              <a:solidFill>
                <a:srgbClr val="FF2F9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9C5D-42FA-A8B4-FBE9395C3245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9C5D-42FA-A8B4-FBE9395C3245}"/>
              </c:ext>
            </c:extLst>
          </c:dPt>
          <c:dLbls>
            <c:dLbl>
              <c:idx val="0"/>
              <c:layout>
                <c:manualLayout>
                  <c:x val="0"/>
                  <c:y val="2.2401531865447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5D-42FA-A8B4-FBE9395C3245}"/>
                </c:ext>
              </c:extLst>
            </c:dLbl>
            <c:dLbl>
              <c:idx val="1"/>
              <c:layout>
                <c:manualLayout>
                  <c:x val="2.1482193545091181E-3"/>
                  <c:y val="-6.46642156940747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5D-42FA-A8B4-FBE9395C3245}"/>
                </c:ext>
              </c:extLst>
            </c:dLbl>
            <c:dLbl>
              <c:idx val="2"/>
              <c:layout>
                <c:manualLayout>
                  <c:x val="6.4446580635273741E-3"/>
                  <c:y val="-3.579626225922020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C5D-42FA-A8B4-FBE9395C3245}"/>
                </c:ext>
              </c:extLst>
            </c:dLbl>
            <c:dLbl>
              <c:idx val="3"/>
              <c:layout>
                <c:manualLayout>
                  <c:x val="2.148219354509138E-3"/>
                  <c:y val="1.95147365219616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C5D-42FA-A8B4-FBE9395C3245}"/>
                </c:ext>
              </c:extLst>
            </c:dLbl>
            <c:dLbl>
              <c:idx val="4"/>
              <c:layout>
                <c:manualLayout>
                  <c:x val="4.296438709018276E-3"/>
                  <c:y val="5.08075980453435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C5D-42FA-A8B4-FBE9395C3245}"/>
                </c:ext>
              </c:extLst>
            </c:dLbl>
            <c:dLbl>
              <c:idx val="5"/>
              <c:layout>
                <c:manualLayout>
                  <c:x val="0"/>
                  <c:y val="-2.09003982868347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C5D-42FA-A8B4-FBE9395C3245}"/>
                </c:ext>
              </c:extLst>
            </c:dLbl>
            <c:dLbl>
              <c:idx val="6"/>
              <c:layout>
                <c:manualLayout>
                  <c:x val="-7.8767133074025652E-17"/>
                  <c:y val="5.0807598045343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C5D-42FA-A8B4-FBE9395C3245}"/>
                </c:ext>
              </c:extLst>
            </c:dLbl>
            <c:dLbl>
              <c:idx val="7"/>
              <c:layout>
                <c:manualLayout>
                  <c:x val="8.5928774180364723E-3"/>
                  <c:y val="-6.9283088243653624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C5D-42FA-A8B4-FBE9395C3245}"/>
                </c:ext>
              </c:extLst>
            </c:dLbl>
            <c:dLbl>
              <c:idx val="8"/>
              <c:layout>
                <c:manualLayout>
                  <c:x val="-4.296438709018276E-3"/>
                  <c:y val="2.52883272089325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C5D-42FA-A8B4-FBE9395C3245}"/>
                </c:ext>
              </c:extLst>
            </c:dLbl>
            <c:dLbl>
              <c:idx val="9"/>
              <c:layout>
                <c:manualLayout>
                  <c:x val="-7.8767133074025652E-17"/>
                  <c:y val="1.37411458349907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C5D-42FA-A8B4-FBE9395C3245}"/>
                </c:ext>
              </c:extLst>
            </c:dLbl>
            <c:dLbl>
              <c:idx val="10"/>
              <c:layout>
                <c:manualLayout>
                  <c:x val="2.148219354509138E-3"/>
                  <c:y val="5.08075980453445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C5D-42FA-A8B4-FBE9395C3245}"/>
                </c:ext>
              </c:extLst>
            </c:dLbl>
            <c:dLbl>
              <c:idx val="11"/>
              <c:layout>
                <c:manualLayout>
                  <c:x val="-1.0741096772545689E-2"/>
                  <c:y val="1.66279411784762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C5D-42FA-A8B4-FBE9395C3245}"/>
                </c:ext>
              </c:extLst>
            </c:dLbl>
            <c:dLbl>
              <c:idx val="12"/>
              <c:layout>
                <c:manualLayout>
                  <c:x val="-6.4446580635274132E-3"/>
                  <c:y val="2.19396446104892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C5D-42FA-A8B4-FBE9395C3245}"/>
                </c:ext>
              </c:extLst>
            </c:dLbl>
            <c:dLbl>
              <c:idx val="13"/>
              <c:layout>
                <c:manualLayout>
                  <c:x val="6.4446580635274132E-3"/>
                  <c:y val="1.08543504915053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C5D-42FA-A8B4-FBE9395C32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PowerPoint]Sheet2'!$A$36:$A$49</c:f>
              <c:strCache>
                <c:ptCount val="14"/>
                <c:pt idx="0">
                  <c:v>COGTA</c:v>
                </c:pt>
                <c:pt idx="1">
                  <c:v>HUMAN SETTLEMENTS</c:v>
                </c:pt>
                <c:pt idx="2">
                  <c:v>AGRICULTURE AND RURAL DEVELOPMENT</c:v>
                </c:pt>
                <c:pt idx="3">
                  <c:v>COMMUNITY SAFETY</c:v>
                </c:pt>
                <c:pt idx="4">
                  <c:v>DEPARTMENT OF E-GOVERNMENT                </c:v>
                </c:pt>
                <c:pt idx="5">
                  <c:v>ECONOMIC DEVELOPMENT</c:v>
                </c:pt>
                <c:pt idx="6">
                  <c:v>EDUCATION</c:v>
                </c:pt>
                <c:pt idx="7">
                  <c:v>HEALTH</c:v>
                </c:pt>
                <c:pt idx="8">
                  <c:v>INFRASTRUCTURE DEVELOPMENT</c:v>
                </c:pt>
                <c:pt idx="9">
                  <c:v>OFFICE OF THE PREMIER</c:v>
                </c:pt>
                <c:pt idx="10">
                  <c:v>ROADS AND TRANSPORT</c:v>
                </c:pt>
                <c:pt idx="11">
                  <c:v>SOCIAL DEVELOPMENT</c:v>
                </c:pt>
                <c:pt idx="12">
                  <c:v>SPORTS ARTS CULTURE AND RECREATION</c:v>
                </c:pt>
                <c:pt idx="13">
                  <c:v>TREASURY</c:v>
                </c:pt>
              </c:strCache>
            </c:strRef>
          </c:cat>
          <c:val>
            <c:numRef>
              <c:f>'[Chart in Microsoft PowerPoint]Sheet2'!$B$36:$B$49</c:f>
              <c:numCache>
                <c:formatCode>0%</c:formatCode>
                <c:ptCount val="14"/>
                <c:pt idx="0">
                  <c:v>8.2100000000000006E-2</c:v>
                </c:pt>
                <c:pt idx="1">
                  <c:v>9.6500000000000002E-2</c:v>
                </c:pt>
                <c:pt idx="2">
                  <c:v>0.20780000000000001</c:v>
                </c:pt>
                <c:pt idx="3">
                  <c:v>0.24049999999999999</c:v>
                </c:pt>
                <c:pt idx="4">
                  <c:v>0.17699999999999999</c:v>
                </c:pt>
                <c:pt idx="5">
                  <c:v>0.17630000000000001</c:v>
                </c:pt>
                <c:pt idx="6">
                  <c:v>0.31459999999999999</c:v>
                </c:pt>
                <c:pt idx="7">
                  <c:v>0.27250000000000002</c:v>
                </c:pt>
                <c:pt idx="8">
                  <c:v>0.21840000000000001</c:v>
                </c:pt>
                <c:pt idx="9">
                  <c:v>0.24249999999999999</c:v>
                </c:pt>
                <c:pt idx="10">
                  <c:v>0.1285</c:v>
                </c:pt>
                <c:pt idx="11">
                  <c:v>0.31190000000000001</c:v>
                </c:pt>
                <c:pt idx="12">
                  <c:v>0.2326</c:v>
                </c:pt>
                <c:pt idx="13">
                  <c:v>0.32900000000000001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9C5D-42FA-A8B4-FBE9395C324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7411072"/>
        <c:axId val="127411552"/>
      </c:barChart>
      <c:catAx>
        <c:axId val="12741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7411552"/>
        <c:crosses val="autoZero"/>
        <c:auto val="1"/>
        <c:lblAlgn val="ctr"/>
        <c:lblOffset val="100"/>
        <c:noMultiLvlLbl val="0"/>
      </c:catAx>
      <c:valAx>
        <c:axId val="127411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7411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3CC75-DF66-FA45-9965-DEEDA5EDB3B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70791-6C15-154D-AEEB-02EE0555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38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70791-6C15-154D-AEEB-02EE05551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60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84993-8191-4AC5-874C-1166AE98C8D7}" type="slidenum">
              <a:rPr kumimoji="0" lang="en-Z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ZA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927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35863-09BB-4B83-84BE-6160F84C6783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360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35863-09BB-4B83-84BE-6160F84C6783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920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35863-09BB-4B83-84BE-6160F84C6783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065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35863-09BB-4B83-84BE-6160F84C6783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05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35863-09BB-4B83-84BE-6160F84C6783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246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70791-6C15-154D-AEEB-02EE05551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24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70791-6C15-154D-AEEB-02EE05551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811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70791-6C15-154D-AEEB-02EE05551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05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F8592-633F-440F-8469-923C65C53A94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27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E762C-7122-4B27-91E7-F11BF9EBCFF8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514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F8592-633F-440F-8469-923C65C53A94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503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F8592-633F-440F-8469-923C65C53A94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476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84993-8191-4AC5-874C-1166AE98C8D7}" type="slidenum">
              <a:rPr kumimoji="0" lang="en-Z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ZA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95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84993-8191-4AC5-874C-1166AE98C8D7}" type="slidenum">
              <a:rPr kumimoji="0" lang="en-Z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ZA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058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84993-8191-4AC5-874C-1166AE98C8D7}" type="slidenum">
              <a:rPr kumimoji="0" lang="en-Z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ZA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316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A7E2E-8E4C-4203-BEAF-438AEDF12FB1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947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70791-6C15-154D-AEEB-02EE055511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8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70791-6C15-154D-AEEB-02EE05551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271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Ready to implement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F1699-6179-4FCC-A83F-C6EE2432327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82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70791-6C15-154D-AEEB-02EE05551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364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70791-6C15-154D-AEEB-02EE05551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092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70791-6C15-154D-AEEB-02EE05551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252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70791-6C15-154D-AEEB-02EE05551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10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29" y="1103724"/>
            <a:ext cx="10585327" cy="398505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4530" y="1616532"/>
            <a:ext cx="10585327" cy="4560435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4401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3515-6FAF-1840-9817-62D81DBC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005EE-EF2C-D546-BE9E-707D2BD44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4058C-FD20-C14C-BA08-50542B27E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E54D-545E-EF49-BBA9-0C3178E725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4B8E-6CE1-374E-90C4-3DE065D7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91FA0-B041-8747-A211-71EAB0A81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632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FCB5C-10CE-0B4A-8187-5AC4A7DAE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ADF69-BAF3-0642-9AD0-A2501E8EB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65372-C29A-9E4F-A3FA-89BE60828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AF9B6-148F-9A4E-8E96-9EE109396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DDC9-1DFF-4105-A07F-48AEDF22235E}" type="datetime1">
              <a:rPr lang="en-ZA" smtClean="0"/>
              <a:t>2024/11/12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FEBB7-D2DC-B243-B20F-DB10DE25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51723-A71D-CF41-9B04-729288AF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32373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140DD-B301-CE47-8EBA-F1968330B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36CC58-A0C6-1D49-AF4F-FA15B02A6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6E7D5-7962-9943-9C51-8DEE38985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FB5F7-553C-4BA1-BC78-A3D7040EAFD1}" type="datetime1">
              <a:rPr lang="en-ZA" smtClean="0"/>
              <a:t>2024/11/12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FFB0C-1476-E144-A21F-257C13005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4D7F3-91CE-094B-9245-32A82FE6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88287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3E9BE9-E661-9C44-A08F-6E8D10ED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2B67C-8A2E-9C41-9C83-C257E7253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75CA7-BB76-9D47-83FF-28D883B90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5C99-1EE8-4C3F-ABA2-32C6E76983B4}" type="datetime1">
              <a:rPr lang="en-ZA" smtClean="0"/>
              <a:t>2024/11/12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8CC69-2B58-A54A-9FD7-C51C0C504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0B03F-3F45-9942-8CEC-4BB7C2CB0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17061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4529" y="1567547"/>
            <a:ext cx="10585327" cy="4838018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4159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7D43F0-15F4-4E02-A5DA-C65D5B075F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30515" r="21982" b="23596"/>
          <a:stretch/>
        </p:blipFill>
        <p:spPr>
          <a:xfrm>
            <a:off x="247651" y="0"/>
            <a:ext cx="1628774" cy="90131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5454E6-7AB2-4074-BCD3-9B386EC74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4275" y="6403975"/>
            <a:ext cx="685800" cy="3873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E4B7A8-BAE1-4632-82DD-35906A7EF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076" y="1412384"/>
            <a:ext cx="10325099" cy="4860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7A1E78-05A3-41AB-82EB-1C94ACAE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623" y="901288"/>
            <a:ext cx="10346552" cy="432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89187A-1539-409A-8AA1-C775BAF058AE}"/>
              </a:ext>
            </a:extLst>
          </p:cNvPr>
          <p:cNvSpPr/>
          <p:nvPr/>
        </p:nvSpPr>
        <p:spPr>
          <a:xfrm>
            <a:off x="1340622" y="951055"/>
            <a:ext cx="10346553" cy="303137"/>
          </a:xfrm>
          <a:prstGeom prst="rect">
            <a:avLst/>
          </a:prstGeom>
          <a:solidFill>
            <a:srgbClr val="004C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rgbClr val="004C9A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4298ED-4008-4D33-8DFA-5C01208DB4E1}"/>
              </a:ext>
            </a:extLst>
          </p:cNvPr>
          <p:cNvSpPr txBox="1"/>
          <p:nvPr/>
        </p:nvSpPr>
        <p:spPr>
          <a:xfrm>
            <a:off x="9505950" y="312158"/>
            <a:ext cx="2181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b="1">
                <a:solidFill>
                  <a:srgbClr val="004C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Gauteng Together</a:t>
            </a:r>
          </a:p>
        </p:txBody>
      </p:sp>
    </p:spTree>
    <p:extLst>
      <p:ext uri="{BB962C8B-B14F-4D97-AF65-F5344CB8AC3E}">
        <p14:creationId xmlns:p14="http://schemas.microsoft.com/office/powerpoint/2010/main" val="33904064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5"/>
            <a:ext cx="10019270" cy="481913"/>
          </a:xfrm>
        </p:spPr>
        <p:txBody>
          <a:bodyPr>
            <a:normAutofit/>
          </a:bodyPr>
          <a:lstStyle>
            <a:lvl1pPr>
              <a:defRPr sz="25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530" y="1825625"/>
            <a:ext cx="10019270" cy="4351338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54432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5"/>
            <a:ext cx="10019270" cy="481913"/>
          </a:xfrm>
        </p:spPr>
        <p:txBody>
          <a:bodyPr>
            <a:normAutofit/>
          </a:bodyPr>
          <a:lstStyle>
            <a:lvl1pPr>
              <a:defRPr sz="25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530" y="1825625"/>
            <a:ext cx="10019270" cy="4351338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25967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D0E40-B734-5C4F-A779-8A1C3D884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4572000" cy="477837"/>
          </a:xfrm>
        </p:spPr>
        <p:txBody>
          <a:bodyPr anchor="b"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650CF-D129-0944-B1B7-9BD9CBDEA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836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5"/>
            <a:ext cx="10019270" cy="481913"/>
          </a:xfrm>
        </p:spPr>
        <p:txBody>
          <a:bodyPr>
            <a:normAutofit/>
          </a:bodyPr>
          <a:lstStyle>
            <a:lvl1pPr>
              <a:defRPr sz="25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530" y="1825625"/>
            <a:ext cx="10019270" cy="4351338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9153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5"/>
            <a:ext cx="10019270" cy="481913"/>
          </a:xfrm>
        </p:spPr>
        <p:txBody>
          <a:bodyPr>
            <a:normAutofit/>
          </a:bodyPr>
          <a:lstStyle>
            <a:lvl1pPr>
              <a:defRPr sz="25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530" y="1825625"/>
            <a:ext cx="10019270" cy="4351338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0430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89B92-D15F-F846-9A17-DA33854A8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2327D-15F7-F746-B6FD-01B133D20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969B6-A827-5A42-9331-511779183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B8126-C255-2140-9B43-85BC443A1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E54D-545E-EF49-BBA9-0C3178E725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354A8-9840-CE48-B386-D2DA6D4F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3C94B-1CC0-8548-8B80-9F55C9A4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489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D0E40-B734-5C4F-A779-8A1C3D884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4572000" cy="477837"/>
          </a:xfrm>
        </p:spPr>
        <p:txBody>
          <a:bodyPr anchor="b"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650CF-D129-0944-B1B7-9BD9CBDEA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5852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07" y="914759"/>
            <a:ext cx="10684879" cy="365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2906" y="1600200"/>
            <a:ext cx="5113313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97425" y="1600200"/>
            <a:ext cx="523036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EF6776-A4B7-1C4D-B1F9-2B9029E89AE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483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108B9-2813-ED7B-02D3-CA6FD5C89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FE369-8BB7-CCCC-53C2-064DBBFD6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C0822-CFE0-A88F-C8CB-7EF972FD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E61D-3D8F-43E7-BBBF-67ADD92BD90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E9A14-D614-464B-02FF-5458E5E42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70E1E-94A1-3C83-DD34-B8CC1AD1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D6FA-2EDE-46F0-9746-32CE52C4E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76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56B2-A42A-780B-58EA-0131CFC19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22F3E-8C12-2A0E-E595-EC74CACB4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2085E-0913-8CB2-D6EB-8EE6A7C2C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E61D-3D8F-43E7-BBBF-67ADD92BD90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E1A79-8E6D-D160-1CF7-182F810C1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79B2A-A5EA-3C1D-E066-21787A2E0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D6FA-2EDE-46F0-9746-32CE52C4E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701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8E8B-5095-BBEA-6E51-516506A36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B68A9-7CB8-B705-0936-7176AB3DE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0DA9-22E5-DE6D-5753-20B89B12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E61D-3D8F-43E7-BBBF-67ADD92BD90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E68B5-E679-D7E2-328D-E75BD3453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C5DF0-BDAE-3DDC-48E5-C04E8B91C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D6FA-2EDE-46F0-9746-32CE52C4E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221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E09E3-5659-A820-77F1-DF6A7258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2406E-00DC-1582-1AA3-E458804E0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655DA-B0D1-F7CD-53CF-E477C4AA2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41A9C-B3BC-34F5-A097-0F0FF9B27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E61D-3D8F-43E7-BBBF-67ADD92BD90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56C57-75AA-A897-3CE9-01D6D1C11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B3D0D-43AD-3227-2F2A-EBB36C341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D6FA-2EDE-46F0-9746-32CE52C4E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226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F5160-0C6A-3E22-52E0-EDC87FD53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8D960-45DC-55B1-4EF6-E8AE14AAB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AFA9F-BB33-D1CE-2C1E-46D2DA866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4775E-FF81-A18A-3936-636433726B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F62F05-EA73-2516-8350-BF99C0FE7B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0CB5B9-3F9B-7A08-7459-94ABBF823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E61D-3D8F-43E7-BBBF-67ADD92BD90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175B3D-986C-FA1A-F3C9-1637620FE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9541B8-7379-9E19-C8E2-DAEC09E1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D6FA-2EDE-46F0-9746-32CE52C4E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439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A00D8-8EFB-34B4-D4D2-65EB87D5F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F8B0B9-391A-7780-4C4B-F99F5CD08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E61D-3D8F-43E7-BBBF-67ADD92BD90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4CFB0-0872-5528-EB44-06474BF5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9D9E8-58B0-082F-ACFD-3B0DBD182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D6FA-2EDE-46F0-9746-32CE52C4E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54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BEA16-81F8-F405-3140-14950139D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E61D-3D8F-43E7-BBBF-67ADD92BD90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413F09-E554-5FB1-4766-0A11FAD44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8E53D-3608-11BE-8D4C-ACE03B92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D6FA-2EDE-46F0-9746-32CE52C4E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369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7432C-472B-81D3-D9D5-53CFE0BE5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7913C-234F-0BF8-4A19-A16DF357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331BC-4E0A-BCC6-8EA2-E36995898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048AD-C4E0-AAA1-B880-E347FF739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E61D-3D8F-43E7-BBBF-67ADD92BD90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809D6-6091-7E75-0906-B85D21EB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997B4-6F7C-B330-D8B3-CCC27B6C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D6FA-2EDE-46F0-9746-32CE52C4E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88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661AC-238F-FB4E-8540-C10A06D0C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E0514-220F-3F43-BC77-E55956F94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3AD53-C140-0D4A-88F5-19039B8D1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64479-678C-5D43-B008-AEAA05C30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EF8F8-B367-5041-964A-6C003B8FFE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2773F2-1EC4-2646-928C-F1DA518C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E54D-545E-EF49-BBA9-0C3178E725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B16E4F-433E-0E40-B116-3CB5647DE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2B55E3-350D-F140-A58B-DD9E7B4FD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816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878B-55BD-C3F3-14BA-42E3F8D4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4A3C30-0B08-9FE3-282B-AEED3AEF3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51AC9-2A2D-2F59-DEFE-8C1D5DAF5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225B3-7967-C38A-EC65-B931A34CE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E61D-3D8F-43E7-BBBF-67ADD92BD90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E8728-4F53-9B95-0275-3E7DBCCE6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464BF-24F4-3E7D-E5CE-12299FEA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D6FA-2EDE-46F0-9746-32CE52C4E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249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59DB4-AC37-2C3A-21D0-EB29A891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37035-BC3A-B97D-CE55-6345CD878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09F6C-8B78-5537-4226-92CA3B2E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E61D-3D8F-43E7-BBBF-67ADD92BD90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57E53-8E5F-1DBE-45C0-7F1A5226C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3AD79-4BED-B49D-4FC0-0EBE19CF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D6FA-2EDE-46F0-9746-32CE52C4E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52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4C932B-B3A0-A16B-D5E7-41DCD6DFC1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2210D8-8F25-7BE3-E742-A7EA2860F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FE015-E310-C793-5BDD-2FC781350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E61D-3D8F-43E7-BBBF-67ADD92BD90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E51B8-A2C7-795A-61F9-6FA82EC3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FDA96-9360-6CDF-2E3A-B97AE8FB5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D6FA-2EDE-46F0-9746-32CE52C4E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868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79221-993F-C76F-6087-90B9C49B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6728" y="6303084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2D98CB-4166-41D5-9CAD-729BB1259CAB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E4EDFCC1-6143-D3C9-1947-2F69EF389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b="85991"/>
          <a:stretch/>
        </p:blipFill>
        <p:spPr>
          <a:xfrm>
            <a:off x="10341204" y="404"/>
            <a:ext cx="1850796" cy="9678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80C9AB-8FE7-786C-B3BB-2B0056C9C7E2}"/>
              </a:ext>
            </a:extLst>
          </p:cNvPr>
          <p:cNvSpPr/>
          <p:nvPr userDrawn="1"/>
        </p:nvSpPr>
        <p:spPr>
          <a:xfrm>
            <a:off x="64008" y="961052"/>
            <a:ext cx="12042648" cy="363894"/>
          </a:xfrm>
          <a:prstGeom prst="rect">
            <a:avLst/>
          </a:prstGeom>
          <a:solidFill>
            <a:srgbClr val="245DBA"/>
          </a:solidFill>
          <a:ln w="12700" cap="flat" cmpd="sng" algn="ctr">
            <a:solidFill>
              <a:srgbClr val="245DB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5086E-ACA9-04C2-317B-DC59180DC8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08" y="0"/>
            <a:ext cx="2801740" cy="89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442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2707" y="2130426"/>
            <a:ext cx="9974893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2907" y="1412384"/>
            <a:ext cx="10684879" cy="5120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85551" y="6533217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8612" y="6546664"/>
            <a:ext cx="60674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93862CD-2CE4-D846-9F15-15300DCE1B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5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181" y="353406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6181" y="170100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3C3B79-85AB-484C-B635-28E848BDA4E5}"/>
              </a:ext>
            </a:extLst>
          </p:cNvPr>
          <p:cNvSpPr txBox="1">
            <a:spLocks/>
          </p:cNvSpPr>
          <p:nvPr userDrawn="1"/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500"/>
              <a:t>Click to edit Master title style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2796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07" y="914759"/>
            <a:ext cx="10684879" cy="3651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2906" y="1600200"/>
            <a:ext cx="5113313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97425" y="1600200"/>
            <a:ext cx="523036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8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07" y="924791"/>
            <a:ext cx="106848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2906" y="1724891"/>
            <a:ext cx="5154876" cy="449984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2906" y="2174875"/>
            <a:ext cx="51548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1724890"/>
            <a:ext cx="5310832" cy="449985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2174875"/>
            <a:ext cx="53108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4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07" y="925150"/>
            <a:ext cx="10684879" cy="3651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B35F-4EDC-AA41-BC1E-3E842C403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CDBFE9-A665-C84D-88A4-E59D2933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E54D-545E-EF49-BBA9-0C3178E725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F9700E-01E0-A34D-9698-EF251B8C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FC064-C8B4-C84D-B36A-87750AD7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624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CE6F17-BA95-494B-91A3-DCBD76065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87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474" y="1435101"/>
            <a:ext cx="4932217" cy="365125"/>
          </a:xfrm>
        </p:spPr>
        <p:txBody>
          <a:bodyPr anchor="b"/>
          <a:lstStyle>
            <a:lvl1pPr algn="l"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1532" y="1435101"/>
            <a:ext cx="5680357" cy="4691063"/>
          </a:xfr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8473" y="1800226"/>
            <a:ext cx="4932216" cy="43259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B4AA36-669E-864D-BF7E-6DED31BC9FB0}"/>
              </a:ext>
            </a:extLst>
          </p:cNvPr>
          <p:cNvSpPr txBox="1">
            <a:spLocks/>
          </p:cNvSpPr>
          <p:nvPr userDrawn="1"/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500"/>
              <a:t>Click to edit Master title style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03602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181" y="4800600"/>
            <a:ext cx="1070956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16181" y="1350818"/>
            <a:ext cx="10709564" cy="33767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16181" y="5367338"/>
            <a:ext cx="1070956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581F9D-C64A-BB4C-8033-7795EA41917D}"/>
              </a:ext>
            </a:extLst>
          </p:cNvPr>
          <p:cNvSpPr txBox="1">
            <a:spLocks/>
          </p:cNvSpPr>
          <p:nvPr userDrawn="1"/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500"/>
              <a:t>Click to edit Master title style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12632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07" y="924791"/>
            <a:ext cx="10684879" cy="3343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1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13164"/>
            <a:ext cx="2743200" cy="4712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8473" y="1413164"/>
            <a:ext cx="7347527" cy="471299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5ACE83-0F60-CC47-802A-4D891EAD32D2}"/>
              </a:ext>
            </a:extLst>
          </p:cNvPr>
          <p:cNvSpPr txBox="1">
            <a:spLocks/>
          </p:cNvSpPr>
          <p:nvPr userDrawn="1"/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500"/>
              <a:t>Click to edit Master title style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57219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65DC4-328B-BB41-92DB-C422BFA2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E54D-545E-EF49-BBA9-0C3178E725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4DE0D9-D24A-1745-907C-1A5A5E56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BD05C-E756-5840-929B-880F6C016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A799-071A-D14C-BB12-1B6F45F03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D74EB-8A1E-A34D-9462-71BC5D56F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48A42-5501-D341-BBEF-C61FEAA1F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52613-70A0-E74D-808E-843BE2C9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E54D-545E-EF49-BBA9-0C3178E725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1F20B-E973-D647-A1D8-AC0293B29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EC49C-1F29-E94D-9BA1-EB6974A02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30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2A29-00F7-D341-9440-8C5D8D14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47CFFC-28FE-C840-B66D-EFC9FF553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F66BE-7C73-4E42-93A5-D7D781702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F5E02-A93F-4448-A744-1E440C65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E54D-545E-EF49-BBA9-0C3178E725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ABEE7-7C98-7A40-BBA4-4111B83E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75572-9673-694F-A1E2-C6B57DDD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26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7BCD-65FE-B644-9866-E3C0D20DA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61615-B9AC-9745-A82F-0990741C1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1B843-32C8-3748-A7F7-2C2613C3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E54D-545E-EF49-BBA9-0C3178E725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E7954-CE3D-9E45-B496-9F8DEDA3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26B9B-1458-6442-B626-E6566F46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59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5E244-2D04-0D47-8E9E-B0B5C0CEA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CD195-D520-354E-9BA1-16F1EAD03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9E798-C3FD-6447-BB92-14C1B369D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E54D-545E-EF49-BBA9-0C3178E725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F9CFA-37A5-834E-BE55-336D5B60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9773C-52E9-AC48-B6C6-6D05803C4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60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E02E-1FCF-4846-8C2C-0547A4D2E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DF0D6-80DE-FB40-890B-443DAC62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0EB34-9AB9-184B-AED9-37F9D7ACB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B0FEB-0EF7-2F42-8F35-100341619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F0439-6847-FD40-9A59-BA41DB36A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4529" y="1567547"/>
            <a:ext cx="10585327" cy="4838018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495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8EED-395D-4D43-BC7D-9BEBBA06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28C12-966D-5045-9353-7ABD94B1A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2C55A-EC9D-1747-9D95-23CBE49B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D9409-5C27-A849-8808-25915B0B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CAFF2-4938-464E-BBFE-3F261D56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95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3515-6FAF-1840-9817-62D81DBC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005EE-EF2C-D546-BE9E-707D2BD44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4058C-FD20-C14C-BA08-50542B27E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4B8E-6CE1-374E-90C4-3DE065D7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91FA0-B041-8747-A211-71EAB0A81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673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89B92-D15F-F846-9A17-DA33854A8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2327D-15F7-F746-B6FD-01B133D20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969B6-A827-5A42-9331-511779183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B8126-C255-2140-9B43-85BC443A1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354A8-9840-CE48-B386-D2DA6D4F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3C94B-1CC0-8548-8B80-9F55C9A4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925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661AC-238F-FB4E-8540-C10A06D0C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E0514-220F-3F43-BC77-E55956F94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3AD53-C140-0D4A-88F5-19039B8D1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64479-678C-5D43-B008-AEAA05C30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EF8F8-B367-5041-964A-6C003B8FFE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2773F2-1EC4-2646-928C-F1DA518C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B16E4F-433E-0E40-B116-3CB5647DE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2B55E3-350D-F140-A58B-DD9E7B4FD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30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B35F-4EDC-AA41-BC1E-3E842C403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CDBFE9-A665-C84D-88A4-E59D2933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F9700E-01E0-A34D-9698-EF251B8C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FC064-C8B4-C84D-B36A-87750AD7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62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65DC4-328B-BB41-92DB-C422BFA2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4DE0D9-D24A-1745-907C-1A5A5E56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BD05C-E756-5840-929B-880F6C016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91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A799-071A-D14C-BB12-1B6F45F03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D74EB-8A1E-A34D-9462-71BC5D56F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48A42-5501-D341-BBEF-C61FEAA1F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52613-70A0-E74D-808E-843BE2C9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1F20B-E973-D647-A1D8-AC0293B29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EC49C-1F29-E94D-9BA1-EB6974A02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058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2A29-00F7-D341-9440-8C5D8D14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47CFFC-28FE-C840-B66D-EFC9FF553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F66BE-7C73-4E42-93A5-D7D781702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F5E02-A93F-4448-A744-1E440C65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ABEE7-7C98-7A40-BBA4-4111B83E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75572-9673-694F-A1E2-C6B57DDD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913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7BCD-65FE-B644-9866-E3C0D20DA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61615-B9AC-9745-A82F-0990741C1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1B843-32C8-3748-A7F7-2C2613C3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E7954-CE3D-9E45-B496-9F8DEDA3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26B9B-1458-6442-B626-E6566F46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783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5E244-2D04-0D47-8E9E-B0B5C0CEA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CD195-D520-354E-9BA1-16F1EAD03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9E798-C3FD-6447-BB92-14C1B369D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F9CFA-37A5-834E-BE55-336D5B60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9773C-52E9-AC48-B6C6-6D05803C4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6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2650CF-D129-0944-B1B7-9BD9CBDEA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530" y="1649186"/>
            <a:ext cx="10585326" cy="47352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F3B1C3-F287-9C46-B95D-4950349E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769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4529" y="1567547"/>
            <a:ext cx="10585327" cy="4838018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448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E02E-1FCF-4846-8C2C-0547A4D2E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DF0D6-80DE-FB40-890B-443DAC62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0EB34-9AB9-184B-AED9-37F9D7ACB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B0FEB-0EF7-2F42-8F35-100341619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F0439-6847-FD40-9A59-BA41DB36A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459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8EED-395D-4D43-BC7D-9BEBBA06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28C12-966D-5045-9353-7ABD94B1A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2C55A-EC9D-1747-9D95-23CBE49B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D9409-5C27-A849-8808-25915B0B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CAFF2-4938-464E-BBFE-3F261D56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328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3515-6FAF-1840-9817-62D81DBC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005EE-EF2C-D546-BE9E-707D2BD44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4058C-FD20-C14C-BA08-50542B27E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4B8E-6CE1-374E-90C4-3DE065D7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91FA0-B041-8747-A211-71EAB0A81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54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89B92-D15F-F846-9A17-DA33854A8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2327D-15F7-F746-B6FD-01B133D20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969B6-A827-5A42-9331-511779183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B8126-C255-2140-9B43-85BC443A1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354A8-9840-CE48-B386-D2DA6D4F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3C94B-1CC0-8548-8B80-9F55C9A4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404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661AC-238F-FB4E-8540-C10A06D0C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E0514-220F-3F43-BC77-E55956F94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3AD53-C140-0D4A-88F5-19039B8D1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64479-678C-5D43-B008-AEAA05C30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EF8F8-B367-5041-964A-6C003B8FFE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2773F2-1EC4-2646-928C-F1DA518C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B16E4F-433E-0E40-B116-3CB5647DE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2B55E3-350D-F140-A58B-DD9E7B4FD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B35F-4EDC-AA41-BC1E-3E842C403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CDBFE9-A665-C84D-88A4-E59D2933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F9700E-01E0-A34D-9698-EF251B8C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FC064-C8B4-C84D-B36A-87750AD7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17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65DC4-328B-BB41-92DB-C422BFA2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4DE0D9-D24A-1745-907C-1A5A5E56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BD05C-E756-5840-929B-880F6C016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615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A799-071A-D14C-BB12-1B6F45F03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D74EB-8A1E-A34D-9462-71BC5D56F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48A42-5501-D341-BBEF-C61FEAA1F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52613-70A0-E74D-808E-843BE2C9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1F20B-E973-D647-A1D8-AC0293B29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EC49C-1F29-E94D-9BA1-EB6974A02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76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2A29-00F7-D341-9440-8C5D8D14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47CFFC-28FE-C840-B66D-EFC9FF553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F66BE-7C73-4E42-93A5-D7D781702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F5E02-A93F-4448-A744-1E440C65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ABEE7-7C98-7A40-BBA4-4111B83E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75572-9673-694F-A1E2-C6B57DDD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342907" y="924791"/>
            <a:ext cx="10684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342906" y="1724891"/>
            <a:ext cx="5154876" cy="44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1342906" y="2174875"/>
            <a:ext cx="51548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6705600" y="1724890"/>
            <a:ext cx="5310832" cy="449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6705600" y="2174875"/>
            <a:ext cx="5310832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7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7BCD-65FE-B644-9866-E3C0D20DA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61615-B9AC-9745-A82F-0990741C1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1B843-32C8-3748-A7F7-2C2613C3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E7954-CE3D-9E45-B496-9F8DEDA3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26B9B-1458-6442-B626-E6566F46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54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5E244-2D04-0D47-8E9E-B0B5C0CEA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CD195-D520-354E-9BA1-16F1EAD03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9E798-C3FD-6447-BB92-14C1B369D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F9CFA-37A5-834E-BE55-336D5B60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9773C-52E9-AC48-B6C6-6D05803C4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29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29" y="1103724"/>
            <a:ext cx="10585327" cy="398505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4530" y="1616532"/>
            <a:ext cx="10585327" cy="4560435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01080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4529" y="1567547"/>
            <a:ext cx="10585327" cy="4838018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485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2650CF-D129-0944-B1B7-9BD9CBDEA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530" y="1649186"/>
            <a:ext cx="10585326" cy="47352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F3B1C3-F287-9C46-B95D-4950349E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3945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342907" y="924791"/>
            <a:ext cx="10684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342906" y="1724891"/>
            <a:ext cx="5154876" cy="44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1342906" y="2174875"/>
            <a:ext cx="51548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6705600" y="1724890"/>
            <a:ext cx="5310832" cy="449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6705600" y="2174875"/>
            <a:ext cx="5310832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05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without Text">
  <p:cSld name="Chart without 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>
            <a:spLocks noGrp="1"/>
          </p:cNvSpPr>
          <p:nvPr>
            <p:ph type="chart" idx="2"/>
          </p:nvPr>
        </p:nvSpPr>
        <p:spPr>
          <a:xfrm>
            <a:off x="457220" y="1727299"/>
            <a:ext cx="11328887" cy="46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None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83577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">
  <p:cSld name="Title Pag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-304813" y="-101606"/>
            <a:ext cx="12497337" cy="69600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0146" tIns="40057" rIns="80146" bIns="4005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642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5486636" y="0"/>
            <a:ext cx="6705888" cy="685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46" tIns="40057" rIns="80146" bIns="40057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642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Google Shape;14;p2"/>
          <p:cNvCxnSpPr/>
          <p:nvPr/>
        </p:nvCxnSpPr>
        <p:spPr>
          <a:xfrm>
            <a:off x="330214" y="3038650"/>
            <a:ext cx="704941" cy="0"/>
          </a:xfrm>
          <a:prstGeom prst="straightConnector1">
            <a:avLst/>
          </a:prstGeom>
          <a:noFill/>
          <a:ln w="38100" cap="flat" cmpd="sng">
            <a:solidFill>
              <a:srgbClr val="832A2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;p2"/>
          <p:cNvSpPr/>
          <p:nvPr/>
        </p:nvSpPr>
        <p:spPr>
          <a:xfrm>
            <a:off x="-304813" y="4484946"/>
            <a:ext cx="6089972" cy="2398861"/>
          </a:xfrm>
          <a:prstGeom prst="rect">
            <a:avLst/>
          </a:prstGeom>
          <a:solidFill>
            <a:srgbClr val="3E3C3B"/>
          </a:solidFill>
          <a:ln>
            <a:noFill/>
          </a:ln>
        </p:spPr>
        <p:txBody>
          <a:bodyPr spcFirstLastPara="1" wrap="square" lIns="80146" tIns="40057" rIns="80146" bIns="4005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642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304813" y="-88905"/>
            <a:ext cx="6089972" cy="266847"/>
          </a:xfrm>
          <a:prstGeom prst="rect">
            <a:avLst/>
          </a:prstGeom>
          <a:solidFill>
            <a:srgbClr val="3E3C3B"/>
          </a:solidFill>
          <a:ln>
            <a:noFill/>
          </a:ln>
        </p:spPr>
        <p:txBody>
          <a:bodyPr spcFirstLastPara="1" wrap="square" lIns="80146" tIns="40057" rIns="80146" bIns="4005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642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2" descr="GCRO-logo_on-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329" y="5947117"/>
            <a:ext cx="2624251" cy="65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245769" y="647737"/>
            <a:ext cx="4654690" cy="164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3153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245769" y="2463942"/>
            <a:ext cx="4654690" cy="562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t" anchorCtr="0">
            <a:noAutofit/>
          </a:bodyPr>
          <a:lstStyle>
            <a:lvl1pPr marL="300335" lvl="0" indent="-150167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>
                <a:solidFill>
                  <a:srgbClr val="3E3C3B"/>
                </a:solidFill>
              </a:defRPr>
            </a:lvl1pPr>
            <a:lvl2pPr marL="600669" lvl="1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700"/>
              <a:buNone/>
              <a:defRPr sz="1774">
                <a:solidFill>
                  <a:srgbClr val="908F8F"/>
                </a:solidFill>
              </a:defRPr>
            </a:lvl2pPr>
            <a:lvl3pPr marL="901004" lvl="2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500"/>
              <a:buNone/>
              <a:defRPr sz="1642">
                <a:solidFill>
                  <a:srgbClr val="908F8F"/>
                </a:solidFill>
              </a:defRPr>
            </a:lvl3pPr>
            <a:lvl4pPr marL="1201339" lvl="3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4pPr>
            <a:lvl5pPr marL="1501673" lvl="4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5pPr>
            <a:lvl6pPr marL="1802008" lvl="5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6pPr>
            <a:lvl7pPr marL="2102343" lvl="6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7pPr>
            <a:lvl8pPr marL="2402677" lvl="7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8pPr>
            <a:lvl9pPr marL="2703012" lvl="8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2"/>
          </p:nvPr>
        </p:nvSpPr>
        <p:spPr>
          <a:xfrm>
            <a:off x="245769" y="3225986"/>
            <a:ext cx="4654690" cy="562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t" anchorCtr="0">
            <a:noAutofit/>
          </a:bodyPr>
          <a:lstStyle>
            <a:lvl1pPr marL="300335" lvl="0" indent="-150167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>
                <a:solidFill>
                  <a:srgbClr val="3E3C3B"/>
                </a:solidFill>
              </a:defRPr>
            </a:lvl1pPr>
            <a:lvl2pPr marL="600669" lvl="1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700"/>
              <a:buNone/>
              <a:defRPr sz="1774">
                <a:solidFill>
                  <a:srgbClr val="908F8F"/>
                </a:solidFill>
              </a:defRPr>
            </a:lvl2pPr>
            <a:lvl3pPr marL="901004" lvl="2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500"/>
              <a:buNone/>
              <a:defRPr sz="1642">
                <a:solidFill>
                  <a:srgbClr val="908F8F"/>
                </a:solidFill>
              </a:defRPr>
            </a:lvl3pPr>
            <a:lvl4pPr marL="1201339" lvl="3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4pPr>
            <a:lvl5pPr marL="1501673" lvl="4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5pPr>
            <a:lvl6pPr marL="1802008" lvl="5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6pPr>
            <a:lvl7pPr marL="2102343" lvl="6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7pPr>
            <a:lvl8pPr marL="2402677" lvl="7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8pPr>
            <a:lvl9pPr marL="2703012" lvl="8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>
            <a:spLocks noGrp="1"/>
          </p:cNvSpPr>
          <p:nvPr>
            <p:ph type="pic" idx="3"/>
          </p:nvPr>
        </p:nvSpPr>
        <p:spPr>
          <a:xfrm>
            <a:off x="5785099" y="-152409"/>
            <a:ext cx="6407365" cy="703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None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164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164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164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164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4"/>
          </p:nvPr>
        </p:nvSpPr>
        <p:spPr>
          <a:xfrm>
            <a:off x="6661436" y="6147153"/>
            <a:ext cx="4654690" cy="33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t" anchorCtr="0">
            <a:noAutofit/>
          </a:bodyPr>
          <a:lstStyle>
            <a:lvl1pPr marL="300335" lvl="0" indent="-150167" algn="ctr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Clr>
                <a:srgbClr val="999C99"/>
              </a:buClr>
              <a:buSzPts val="1400"/>
              <a:buNone/>
              <a:defRPr sz="920">
                <a:solidFill>
                  <a:srgbClr val="999C99"/>
                </a:solidFill>
              </a:defRPr>
            </a:lvl1pPr>
            <a:lvl2pPr marL="600669" lvl="1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700"/>
              <a:buNone/>
              <a:defRPr sz="1774">
                <a:solidFill>
                  <a:srgbClr val="908F8F"/>
                </a:solidFill>
              </a:defRPr>
            </a:lvl2pPr>
            <a:lvl3pPr marL="901004" lvl="2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500"/>
              <a:buNone/>
              <a:defRPr sz="1642">
                <a:solidFill>
                  <a:srgbClr val="908F8F"/>
                </a:solidFill>
              </a:defRPr>
            </a:lvl3pPr>
            <a:lvl4pPr marL="1201339" lvl="3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4pPr>
            <a:lvl5pPr marL="1501673" lvl="4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5pPr>
            <a:lvl6pPr marL="1802008" lvl="5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6pPr>
            <a:lvl7pPr marL="2102343" lvl="6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7pPr>
            <a:lvl8pPr marL="2402677" lvl="7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8pPr>
            <a:lvl9pPr marL="2703012" lvl="8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65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/image and text">
  <p:cSld name="Chart/image and 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subTitle" idx="1"/>
          </p:nvPr>
        </p:nvSpPr>
        <p:spPr>
          <a:xfrm>
            <a:off x="6175163" y="3430148"/>
            <a:ext cx="5011514" cy="191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700"/>
              <a:buNone/>
              <a:defRPr sz="1774"/>
            </a:lvl2pPr>
            <a:lvl3pPr lvl="2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None/>
              <a:defRPr sz="1577"/>
            </a:lvl3pPr>
            <a:lvl4pPr lvl="3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/>
            </a:lvl4pPr>
            <a:lvl5pPr lvl="4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/>
            </a:lvl5pPr>
            <a:lvl6pPr lvl="5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379"/>
            </a:lvl6pPr>
            <a:lvl7pPr lvl="6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379"/>
            </a:lvl7pPr>
            <a:lvl8pPr lvl="7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379"/>
            </a:lvl8pPr>
            <a:lvl9pPr lvl="8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379"/>
            </a:lvl9pPr>
          </a:lstStyle>
          <a:p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body" idx="2"/>
          </p:nvPr>
        </p:nvSpPr>
        <p:spPr>
          <a:xfrm>
            <a:off x="520722" y="5097755"/>
            <a:ext cx="5029416" cy="26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marL="300335" lvl="0" indent="-150167" algn="ctr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999C99"/>
              </a:buClr>
              <a:buSzPts val="1500"/>
              <a:buNone/>
              <a:defRPr sz="985">
                <a:solidFill>
                  <a:srgbClr val="999C99"/>
                </a:solidFill>
              </a:defRPr>
            </a:lvl1pPr>
            <a:lvl2pPr marL="600669" lvl="1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2pPr>
            <a:lvl3pPr marL="901004" lvl="2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3pPr>
            <a:lvl4pPr marL="1201339" lvl="3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4pPr>
            <a:lvl5pPr marL="1501673" lvl="4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5pPr>
            <a:lvl6pPr marL="1802008" lvl="5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2102343" lvl="6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2402677" lvl="7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2703012" lvl="8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28"/>
          <p:cNvSpPr>
            <a:spLocks noGrp="1"/>
          </p:cNvSpPr>
          <p:nvPr>
            <p:ph type="pic" idx="3"/>
          </p:nvPr>
        </p:nvSpPr>
        <p:spPr>
          <a:xfrm>
            <a:off x="921202" y="1970201"/>
            <a:ext cx="4141104" cy="305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None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8"/>
          <p:cNvSpPr txBox="1">
            <a:spLocks noGrp="1"/>
          </p:cNvSpPr>
          <p:nvPr>
            <p:ph type="body" idx="4"/>
          </p:nvPr>
        </p:nvSpPr>
        <p:spPr>
          <a:xfrm>
            <a:off x="264980" y="813657"/>
            <a:ext cx="8598149" cy="4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marL="300335" lvl="0" indent="-150167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1379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00669" lvl="1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2pPr>
            <a:lvl3pPr marL="901004" lvl="2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3pPr>
            <a:lvl4pPr marL="1201339" lvl="3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4pPr>
            <a:lvl5pPr marL="1501673" lvl="4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5pPr>
            <a:lvl6pPr marL="1802008" lvl="5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2102343" lvl="6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2402677" lvl="7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2703012" lvl="8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body" idx="5"/>
          </p:nvPr>
        </p:nvSpPr>
        <p:spPr>
          <a:xfrm>
            <a:off x="255988" y="319789"/>
            <a:ext cx="8615808" cy="485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b" anchorCtr="0">
            <a:noAutofit/>
          </a:bodyPr>
          <a:lstStyle>
            <a:lvl1pPr marL="300335" lvl="0" indent="-150167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2431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00669" lvl="1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2pPr>
            <a:lvl3pPr marL="901004" lvl="2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3pPr>
            <a:lvl4pPr marL="1201339" lvl="3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4pPr>
            <a:lvl5pPr marL="1501673" lvl="4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5pPr>
            <a:lvl6pPr marL="1802008" lvl="5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2102343" lvl="6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2402677" lvl="7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2703012" lvl="8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3948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29" y="1103724"/>
            <a:ext cx="10585327" cy="398505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4530" y="1616532"/>
            <a:ext cx="10585327" cy="4560435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860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without Text">
  <p:cSld name="Chart without 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>
            <a:spLocks noGrp="1"/>
          </p:cNvSpPr>
          <p:nvPr>
            <p:ph type="chart" idx="2"/>
          </p:nvPr>
        </p:nvSpPr>
        <p:spPr>
          <a:xfrm>
            <a:off x="457220" y="1727299"/>
            <a:ext cx="11328887" cy="46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None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7355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4529" y="1567547"/>
            <a:ext cx="10585327" cy="4838018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753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2650CF-D129-0944-B1B7-9BD9CBDEA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530" y="1649186"/>
            <a:ext cx="10585326" cy="47352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F3B1C3-F287-9C46-B95D-4950349E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60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342907" y="924791"/>
            <a:ext cx="10684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342906" y="1724891"/>
            <a:ext cx="5154876" cy="44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1342906" y="2174875"/>
            <a:ext cx="51548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6705600" y="1724890"/>
            <a:ext cx="5310832" cy="449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6705600" y="2174875"/>
            <a:ext cx="5310832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98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without Text">
  <p:cSld name="Chart without 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>
            <a:spLocks noGrp="1"/>
          </p:cNvSpPr>
          <p:nvPr>
            <p:ph type="chart" idx="2"/>
          </p:nvPr>
        </p:nvSpPr>
        <p:spPr>
          <a:xfrm>
            <a:off x="457220" y="1727299"/>
            <a:ext cx="11328887" cy="46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None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60042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">
  <p:cSld name="Title Pag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-304813" y="-101606"/>
            <a:ext cx="12497337" cy="69600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0146" tIns="40057" rIns="80146" bIns="4005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642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5486636" y="0"/>
            <a:ext cx="6705888" cy="685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46" tIns="40057" rIns="80146" bIns="40057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642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Google Shape;14;p2"/>
          <p:cNvCxnSpPr/>
          <p:nvPr/>
        </p:nvCxnSpPr>
        <p:spPr>
          <a:xfrm>
            <a:off x="330214" y="3038650"/>
            <a:ext cx="704941" cy="0"/>
          </a:xfrm>
          <a:prstGeom prst="straightConnector1">
            <a:avLst/>
          </a:prstGeom>
          <a:noFill/>
          <a:ln w="38100" cap="flat" cmpd="sng">
            <a:solidFill>
              <a:srgbClr val="832A2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;p2"/>
          <p:cNvSpPr/>
          <p:nvPr/>
        </p:nvSpPr>
        <p:spPr>
          <a:xfrm>
            <a:off x="-304813" y="4484946"/>
            <a:ext cx="6089972" cy="2398861"/>
          </a:xfrm>
          <a:prstGeom prst="rect">
            <a:avLst/>
          </a:prstGeom>
          <a:solidFill>
            <a:srgbClr val="3E3C3B"/>
          </a:solidFill>
          <a:ln>
            <a:noFill/>
          </a:ln>
        </p:spPr>
        <p:txBody>
          <a:bodyPr spcFirstLastPara="1" wrap="square" lIns="80146" tIns="40057" rIns="80146" bIns="4005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642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304813" y="-88905"/>
            <a:ext cx="6089972" cy="266847"/>
          </a:xfrm>
          <a:prstGeom prst="rect">
            <a:avLst/>
          </a:prstGeom>
          <a:solidFill>
            <a:srgbClr val="3E3C3B"/>
          </a:solidFill>
          <a:ln>
            <a:noFill/>
          </a:ln>
        </p:spPr>
        <p:txBody>
          <a:bodyPr spcFirstLastPara="1" wrap="square" lIns="80146" tIns="40057" rIns="80146" bIns="4005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642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2" descr="GCRO-logo_on-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329" y="5947117"/>
            <a:ext cx="2624251" cy="65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245769" y="647737"/>
            <a:ext cx="4654690" cy="164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3153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245769" y="2463942"/>
            <a:ext cx="4654690" cy="562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t" anchorCtr="0">
            <a:noAutofit/>
          </a:bodyPr>
          <a:lstStyle>
            <a:lvl1pPr marL="300335" lvl="0" indent="-150167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>
                <a:solidFill>
                  <a:srgbClr val="3E3C3B"/>
                </a:solidFill>
              </a:defRPr>
            </a:lvl1pPr>
            <a:lvl2pPr marL="600669" lvl="1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700"/>
              <a:buNone/>
              <a:defRPr sz="1774">
                <a:solidFill>
                  <a:srgbClr val="908F8F"/>
                </a:solidFill>
              </a:defRPr>
            </a:lvl2pPr>
            <a:lvl3pPr marL="901004" lvl="2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500"/>
              <a:buNone/>
              <a:defRPr sz="1642">
                <a:solidFill>
                  <a:srgbClr val="908F8F"/>
                </a:solidFill>
              </a:defRPr>
            </a:lvl3pPr>
            <a:lvl4pPr marL="1201339" lvl="3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4pPr>
            <a:lvl5pPr marL="1501673" lvl="4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5pPr>
            <a:lvl6pPr marL="1802008" lvl="5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6pPr>
            <a:lvl7pPr marL="2102343" lvl="6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7pPr>
            <a:lvl8pPr marL="2402677" lvl="7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8pPr>
            <a:lvl9pPr marL="2703012" lvl="8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2"/>
          </p:nvPr>
        </p:nvSpPr>
        <p:spPr>
          <a:xfrm>
            <a:off x="245769" y="3225986"/>
            <a:ext cx="4654690" cy="562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t" anchorCtr="0">
            <a:noAutofit/>
          </a:bodyPr>
          <a:lstStyle>
            <a:lvl1pPr marL="300335" lvl="0" indent="-150167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>
                <a:solidFill>
                  <a:srgbClr val="3E3C3B"/>
                </a:solidFill>
              </a:defRPr>
            </a:lvl1pPr>
            <a:lvl2pPr marL="600669" lvl="1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700"/>
              <a:buNone/>
              <a:defRPr sz="1774">
                <a:solidFill>
                  <a:srgbClr val="908F8F"/>
                </a:solidFill>
              </a:defRPr>
            </a:lvl2pPr>
            <a:lvl3pPr marL="901004" lvl="2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500"/>
              <a:buNone/>
              <a:defRPr sz="1642">
                <a:solidFill>
                  <a:srgbClr val="908F8F"/>
                </a:solidFill>
              </a:defRPr>
            </a:lvl3pPr>
            <a:lvl4pPr marL="1201339" lvl="3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4pPr>
            <a:lvl5pPr marL="1501673" lvl="4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5pPr>
            <a:lvl6pPr marL="1802008" lvl="5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6pPr>
            <a:lvl7pPr marL="2102343" lvl="6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7pPr>
            <a:lvl8pPr marL="2402677" lvl="7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8pPr>
            <a:lvl9pPr marL="2703012" lvl="8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>
            <a:spLocks noGrp="1"/>
          </p:cNvSpPr>
          <p:nvPr>
            <p:ph type="pic" idx="3"/>
          </p:nvPr>
        </p:nvSpPr>
        <p:spPr>
          <a:xfrm>
            <a:off x="5785099" y="-152409"/>
            <a:ext cx="6407365" cy="703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None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164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164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164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164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4"/>
          </p:nvPr>
        </p:nvSpPr>
        <p:spPr>
          <a:xfrm>
            <a:off x="6661436" y="6147153"/>
            <a:ext cx="4654690" cy="33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t" anchorCtr="0">
            <a:noAutofit/>
          </a:bodyPr>
          <a:lstStyle>
            <a:lvl1pPr marL="300335" lvl="0" indent="-150167" algn="ctr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Clr>
                <a:srgbClr val="999C99"/>
              </a:buClr>
              <a:buSzPts val="1400"/>
              <a:buNone/>
              <a:defRPr sz="920">
                <a:solidFill>
                  <a:srgbClr val="999C99"/>
                </a:solidFill>
              </a:defRPr>
            </a:lvl1pPr>
            <a:lvl2pPr marL="600669" lvl="1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700"/>
              <a:buNone/>
              <a:defRPr sz="1774">
                <a:solidFill>
                  <a:srgbClr val="908F8F"/>
                </a:solidFill>
              </a:defRPr>
            </a:lvl2pPr>
            <a:lvl3pPr marL="901004" lvl="2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500"/>
              <a:buNone/>
              <a:defRPr sz="1642">
                <a:solidFill>
                  <a:srgbClr val="908F8F"/>
                </a:solidFill>
              </a:defRPr>
            </a:lvl3pPr>
            <a:lvl4pPr marL="1201339" lvl="3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4pPr>
            <a:lvl5pPr marL="1501673" lvl="4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5pPr>
            <a:lvl6pPr marL="1802008" lvl="5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6pPr>
            <a:lvl7pPr marL="2102343" lvl="6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7pPr>
            <a:lvl8pPr marL="2402677" lvl="7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8pPr>
            <a:lvl9pPr marL="2703012" lvl="8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6043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/image and text">
  <p:cSld name="Chart/image and 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subTitle" idx="1"/>
          </p:nvPr>
        </p:nvSpPr>
        <p:spPr>
          <a:xfrm>
            <a:off x="6175163" y="3430148"/>
            <a:ext cx="5011514" cy="191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700"/>
              <a:buNone/>
              <a:defRPr sz="1774"/>
            </a:lvl2pPr>
            <a:lvl3pPr lvl="2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None/>
              <a:defRPr sz="1577"/>
            </a:lvl3pPr>
            <a:lvl4pPr lvl="3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/>
            </a:lvl4pPr>
            <a:lvl5pPr lvl="4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/>
            </a:lvl5pPr>
            <a:lvl6pPr lvl="5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379"/>
            </a:lvl6pPr>
            <a:lvl7pPr lvl="6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379"/>
            </a:lvl7pPr>
            <a:lvl8pPr lvl="7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379"/>
            </a:lvl8pPr>
            <a:lvl9pPr lvl="8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379"/>
            </a:lvl9pPr>
          </a:lstStyle>
          <a:p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body" idx="2"/>
          </p:nvPr>
        </p:nvSpPr>
        <p:spPr>
          <a:xfrm>
            <a:off x="520722" y="5097755"/>
            <a:ext cx="5029416" cy="26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marL="300335" lvl="0" indent="-150167" algn="ctr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999C99"/>
              </a:buClr>
              <a:buSzPts val="1500"/>
              <a:buNone/>
              <a:defRPr sz="985">
                <a:solidFill>
                  <a:srgbClr val="999C99"/>
                </a:solidFill>
              </a:defRPr>
            </a:lvl1pPr>
            <a:lvl2pPr marL="600669" lvl="1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2pPr>
            <a:lvl3pPr marL="901004" lvl="2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3pPr>
            <a:lvl4pPr marL="1201339" lvl="3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4pPr>
            <a:lvl5pPr marL="1501673" lvl="4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5pPr>
            <a:lvl6pPr marL="1802008" lvl="5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2102343" lvl="6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2402677" lvl="7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2703012" lvl="8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28"/>
          <p:cNvSpPr>
            <a:spLocks noGrp="1"/>
          </p:cNvSpPr>
          <p:nvPr>
            <p:ph type="pic" idx="3"/>
          </p:nvPr>
        </p:nvSpPr>
        <p:spPr>
          <a:xfrm>
            <a:off x="921202" y="1970201"/>
            <a:ext cx="4141104" cy="305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None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8"/>
          <p:cNvSpPr txBox="1">
            <a:spLocks noGrp="1"/>
          </p:cNvSpPr>
          <p:nvPr>
            <p:ph type="body" idx="4"/>
          </p:nvPr>
        </p:nvSpPr>
        <p:spPr>
          <a:xfrm>
            <a:off x="264980" y="813657"/>
            <a:ext cx="8598149" cy="4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marL="300335" lvl="0" indent="-150167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1379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00669" lvl="1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2pPr>
            <a:lvl3pPr marL="901004" lvl="2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3pPr>
            <a:lvl4pPr marL="1201339" lvl="3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4pPr>
            <a:lvl5pPr marL="1501673" lvl="4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5pPr>
            <a:lvl6pPr marL="1802008" lvl="5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2102343" lvl="6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2402677" lvl="7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2703012" lvl="8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body" idx="5"/>
          </p:nvPr>
        </p:nvSpPr>
        <p:spPr>
          <a:xfrm>
            <a:off x="255988" y="319789"/>
            <a:ext cx="8615808" cy="485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b" anchorCtr="0">
            <a:noAutofit/>
          </a:bodyPr>
          <a:lstStyle>
            <a:lvl1pPr marL="300335" lvl="0" indent="-150167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2431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00669" lvl="1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2pPr>
            <a:lvl3pPr marL="901004" lvl="2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3pPr>
            <a:lvl4pPr marL="1201339" lvl="3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4pPr>
            <a:lvl5pPr marL="1501673" lvl="4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5pPr>
            <a:lvl6pPr marL="1802008" lvl="5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2102343" lvl="6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2402677" lvl="7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2703012" lvl="8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635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096000"/>
            <a:ext cx="10464800" cy="4572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fld id="{5483FE17-0729-4E8D-9E5D-28C51641F2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449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3" y="1103730"/>
            <a:ext cx="10585327" cy="398505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4534" y="1616532"/>
            <a:ext cx="10585327" cy="4560435"/>
          </a:xfrm>
        </p:spPr>
        <p:txBody>
          <a:bodyPr>
            <a:normAutofit/>
          </a:bodyPr>
          <a:lstStyle>
            <a:lvl1pPr marL="342891" indent="-342891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43C567-B1DB-4F4C-8A16-8F8DF5E66D80}"/>
              </a:ext>
            </a:extLst>
          </p:cNvPr>
          <p:cNvSpPr txBox="1">
            <a:spLocks/>
          </p:cNvSpPr>
          <p:nvPr userDrawn="1"/>
        </p:nvSpPr>
        <p:spPr>
          <a:xfrm>
            <a:off x="5792628" y="288869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3862CD-2CE4-D846-9F15-15300DCE1BBC}" type="slidenum">
              <a:rPr lang="en-US" sz="14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006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3" y="1087396"/>
            <a:ext cx="10585327" cy="414834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9965" y="1738369"/>
            <a:ext cx="10585327" cy="4838018"/>
          </a:xfrm>
        </p:spPr>
        <p:txBody>
          <a:bodyPr>
            <a:normAutofit/>
          </a:bodyPr>
          <a:lstStyle>
            <a:lvl1pPr marL="342891" indent="-342891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087402"/>
            <a:ext cx="12192000" cy="488663"/>
          </a:xfrm>
          <a:prstGeom prst="rect">
            <a:avLst/>
          </a:prstGeom>
          <a:solidFill>
            <a:srgbClr val="005A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43C567-B1DB-4F4C-8A16-8F8DF5E66D80}"/>
              </a:ext>
            </a:extLst>
          </p:cNvPr>
          <p:cNvSpPr txBox="1">
            <a:spLocks/>
          </p:cNvSpPr>
          <p:nvPr userDrawn="1"/>
        </p:nvSpPr>
        <p:spPr>
          <a:xfrm>
            <a:off x="5792628" y="288869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3862CD-2CE4-D846-9F15-15300DCE1BBC}" type="slidenum">
              <a:rPr lang="en-US" sz="14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171812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2650CF-D129-0944-B1B7-9BD9CBDEA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533" y="1649187"/>
            <a:ext cx="10585327" cy="47352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3C567-B1DB-4F4C-8A16-8F8DF5E66D80}"/>
              </a:ext>
            </a:extLst>
          </p:cNvPr>
          <p:cNvSpPr txBox="1">
            <a:spLocks/>
          </p:cNvSpPr>
          <p:nvPr userDrawn="1"/>
        </p:nvSpPr>
        <p:spPr>
          <a:xfrm>
            <a:off x="6079076" y="471433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3862CD-2CE4-D846-9F15-15300DCE1BBC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087402"/>
            <a:ext cx="12192000" cy="488663"/>
          </a:xfrm>
          <a:prstGeom prst="rect">
            <a:avLst/>
          </a:prstGeom>
          <a:solidFill>
            <a:srgbClr val="005A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47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">
  <p:cSld name="Title Pag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-304813" y="-101606"/>
            <a:ext cx="12497337" cy="69600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0146" tIns="40057" rIns="80146" bIns="4005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642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5486636" y="0"/>
            <a:ext cx="6705888" cy="685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46" tIns="40057" rIns="80146" bIns="40057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64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Google Shape;14;p2"/>
          <p:cNvCxnSpPr/>
          <p:nvPr/>
        </p:nvCxnSpPr>
        <p:spPr>
          <a:xfrm>
            <a:off x="330214" y="3038650"/>
            <a:ext cx="704941" cy="0"/>
          </a:xfrm>
          <a:prstGeom prst="straightConnector1">
            <a:avLst/>
          </a:prstGeom>
          <a:noFill/>
          <a:ln w="38100" cap="flat" cmpd="sng">
            <a:solidFill>
              <a:srgbClr val="832A2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;p2"/>
          <p:cNvSpPr/>
          <p:nvPr/>
        </p:nvSpPr>
        <p:spPr>
          <a:xfrm>
            <a:off x="-304813" y="4484946"/>
            <a:ext cx="6089972" cy="2398861"/>
          </a:xfrm>
          <a:prstGeom prst="rect">
            <a:avLst/>
          </a:prstGeom>
          <a:solidFill>
            <a:srgbClr val="3E3C3B"/>
          </a:solidFill>
          <a:ln>
            <a:noFill/>
          </a:ln>
        </p:spPr>
        <p:txBody>
          <a:bodyPr spcFirstLastPara="1" wrap="square" lIns="80146" tIns="40057" rIns="80146" bIns="4005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642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304813" y="-88905"/>
            <a:ext cx="6089972" cy="266847"/>
          </a:xfrm>
          <a:prstGeom prst="rect">
            <a:avLst/>
          </a:prstGeom>
          <a:solidFill>
            <a:srgbClr val="3E3C3B"/>
          </a:solidFill>
          <a:ln>
            <a:noFill/>
          </a:ln>
        </p:spPr>
        <p:txBody>
          <a:bodyPr spcFirstLastPara="1" wrap="square" lIns="80146" tIns="40057" rIns="80146" bIns="4005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642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2" descr="GCRO-logo_on-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329" y="5947117"/>
            <a:ext cx="2624251" cy="65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245769" y="647737"/>
            <a:ext cx="4654690" cy="164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3153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245769" y="2463942"/>
            <a:ext cx="4654690" cy="562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t" anchorCtr="0">
            <a:noAutofit/>
          </a:bodyPr>
          <a:lstStyle>
            <a:lvl1pPr marL="300335" lvl="0" indent="-150167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>
                <a:solidFill>
                  <a:srgbClr val="3E3C3B"/>
                </a:solidFill>
              </a:defRPr>
            </a:lvl1pPr>
            <a:lvl2pPr marL="600669" lvl="1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700"/>
              <a:buNone/>
              <a:defRPr sz="1774">
                <a:solidFill>
                  <a:srgbClr val="908F8F"/>
                </a:solidFill>
              </a:defRPr>
            </a:lvl2pPr>
            <a:lvl3pPr marL="901004" lvl="2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500"/>
              <a:buNone/>
              <a:defRPr sz="1642">
                <a:solidFill>
                  <a:srgbClr val="908F8F"/>
                </a:solidFill>
              </a:defRPr>
            </a:lvl3pPr>
            <a:lvl4pPr marL="1201339" lvl="3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4pPr>
            <a:lvl5pPr marL="1501673" lvl="4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5pPr>
            <a:lvl6pPr marL="1802008" lvl="5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6pPr>
            <a:lvl7pPr marL="2102343" lvl="6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7pPr>
            <a:lvl8pPr marL="2402677" lvl="7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8pPr>
            <a:lvl9pPr marL="2703012" lvl="8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2"/>
          </p:nvPr>
        </p:nvSpPr>
        <p:spPr>
          <a:xfrm>
            <a:off x="245769" y="3225986"/>
            <a:ext cx="4654690" cy="562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t" anchorCtr="0">
            <a:noAutofit/>
          </a:bodyPr>
          <a:lstStyle>
            <a:lvl1pPr marL="300335" lvl="0" indent="-150167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>
                <a:solidFill>
                  <a:srgbClr val="3E3C3B"/>
                </a:solidFill>
              </a:defRPr>
            </a:lvl1pPr>
            <a:lvl2pPr marL="600669" lvl="1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700"/>
              <a:buNone/>
              <a:defRPr sz="1774">
                <a:solidFill>
                  <a:srgbClr val="908F8F"/>
                </a:solidFill>
              </a:defRPr>
            </a:lvl2pPr>
            <a:lvl3pPr marL="901004" lvl="2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500"/>
              <a:buNone/>
              <a:defRPr sz="1642">
                <a:solidFill>
                  <a:srgbClr val="908F8F"/>
                </a:solidFill>
              </a:defRPr>
            </a:lvl3pPr>
            <a:lvl4pPr marL="1201339" lvl="3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4pPr>
            <a:lvl5pPr marL="1501673" lvl="4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5pPr>
            <a:lvl6pPr marL="1802008" lvl="5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6pPr>
            <a:lvl7pPr marL="2102343" lvl="6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7pPr>
            <a:lvl8pPr marL="2402677" lvl="7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8pPr>
            <a:lvl9pPr marL="2703012" lvl="8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>
            <a:spLocks noGrp="1"/>
          </p:cNvSpPr>
          <p:nvPr>
            <p:ph type="pic" idx="3"/>
          </p:nvPr>
        </p:nvSpPr>
        <p:spPr>
          <a:xfrm>
            <a:off x="5785099" y="-152409"/>
            <a:ext cx="6407365" cy="703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None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164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164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164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164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4"/>
          </p:nvPr>
        </p:nvSpPr>
        <p:spPr>
          <a:xfrm>
            <a:off x="6661436" y="6147153"/>
            <a:ext cx="4654690" cy="33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00" tIns="60975" rIns="122000" bIns="60975" anchor="t" anchorCtr="0">
            <a:noAutofit/>
          </a:bodyPr>
          <a:lstStyle>
            <a:lvl1pPr marL="300335" lvl="0" indent="-150167" algn="ctr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Clr>
                <a:srgbClr val="999C99"/>
              </a:buClr>
              <a:buSzPts val="1400"/>
              <a:buNone/>
              <a:defRPr sz="920">
                <a:solidFill>
                  <a:srgbClr val="999C99"/>
                </a:solidFill>
              </a:defRPr>
            </a:lvl1pPr>
            <a:lvl2pPr marL="600669" lvl="1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700"/>
              <a:buNone/>
              <a:defRPr sz="1774">
                <a:solidFill>
                  <a:srgbClr val="908F8F"/>
                </a:solidFill>
              </a:defRPr>
            </a:lvl2pPr>
            <a:lvl3pPr marL="901004" lvl="2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500"/>
              <a:buNone/>
              <a:defRPr sz="1642">
                <a:solidFill>
                  <a:srgbClr val="908F8F"/>
                </a:solidFill>
              </a:defRPr>
            </a:lvl3pPr>
            <a:lvl4pPr marL="1201339" lvl="3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4pPr>
            <a:lvl5pPr marL="1501673" lvl="4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5pPr>
            <a:lvl6pPr marL="1802008" lvl="5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6pPr>
            <a:lvl7pPr marL="2102343" lvl="6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7pPr>
            <a:lvl8pPr marL="2402677" lvl="7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8pPr>
            <a:lvl9pPr marL="2703012" lvl="8" indent="-15016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908F8F"/>
              </a:buClr>
              <a:buSzPts val="2100"/>
              <a:buNone/>
              <a:defRPr sz="1379">
                <a:solidFill>
                  <a:srgbClr val="908F8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5759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11" y="925156"/>
            <a:ext cx="10684879" cy="3651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8C5821-2A51-A949-9B26-12D68F3C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859B21-1154-AB4C-A3FA-336639B09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18A93-9596-7442-AC10-49259977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0484C11-3960-8246-8732-13FBCACD55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401671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1342911" y="914765"/>
            <a:ext cx="10684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1342910" y="1600206"/>
            <a:ext cx="511331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377" lvl="1" indent="-355591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566" lvl="2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754" lvl="3" indent="-3301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5943" lvl="4" indent="-3301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6797425" y="1600206"/>
            <a:ext cx="523036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38099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377" lvl="1" indent="-355591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566" lvl="2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754" lvl="3" indent="-3301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5943" lvl="4" indent="-3301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377">
              <a:buClr>
                <a:srgbClr val="000000"/>
              </a:buClr>
              <a:defRPr/>
            </a:pPr>
            <a:endParaRPr lang="en-ZA" kern="0" dirty="0">
              <a:solidFill>
                <a:srgbClr val="000000"/>
              </a:solidFill>
            </a:endParaRPr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377">
              <a:buClr>
                <a:srgbClr val="000000"/>
              </a:buClr>
              <a:defRPr/>
            </a:pPr>
            <a:endParaRPr lang="en-ZA" kern="0" dirty="0">
              <a:solidFill>
                <a:srgbClr val="000000"/>
              </a:solidFill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377">
              <a:buClr>
                <a:srgbClr val="000000"/>
              </a:buClr>
              <a:defRPr/>
            </a:pPr>
            <a:fld id="{00000000-1234-1234-1234-123412341234}" type="slidenum">
              <a:rPr lang="en-ZA" kern="0" smtClean="0">
                <a:solidFill>
                  <a:srgbClr val="000000"/>
                </a:solidFill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ZA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BC4AA1-A00E-4C7B-8277-E552F8B7F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30515" r="21982" b="23596"/>
          <a:stretch/>
        </p:blipFill>
        <p:spPr>
          <a:xfrm>
            <a:off x="247654" y="0"/>
            <a:ext cx="1628775" cy="901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B04297-D12A-4E87-8F44-95493E689696}"/>
              </a:ext>
            </a:extLst>
          </p:cNvPr>
          <p:cNvSpPr txBox="1"/>
          <p:nvPr userDrawn="1"/>
        </p:nvSpPr>
        <p:spPr>
          <a:xfrm>
            <a:off x="9505954" y="312162"/>
            <a:ext cx="2181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b="1" dirty="0">
                <a:solidFill>
                  <a:srgbClr val="004C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Gauteng Together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E2789-A17D-4BEB-85A2-BF3241B27F6C}"/>
              </a:ext>
            </a:extLst>
          </p:cNvPr>
          <p:cNvSpPr/>
          <p:nvPr userDrawn="1"/>
        </p:nvSpPr>
        <p:spPr>
          <a:xfrm>
            <a:off x="0" y="0"/>
            <a:ext cx="12192000" cy="5922334"/>
          </a:xfrm>
          <a:prstGeom prst="rect">
            <a:avLst/>
          </a:prstGeom>
          <a:solidFill>
            <a:srgbClr val="004C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8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B4413D-2C7D-476A-B3CB-A64A60089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295" y="2828372"/>
            <a:ext cx="10749664" cy="914400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  <a:endParaRPr lang="en-ZA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B24D9C9-C10A-4D23-870B-E8FCC2EFDB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295" y="3896833"/>
            <a:ext cx="10749664" cy="91440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Sub -Title</a:t>
            </a:r>
            <a:endParaRPr lang="en-ZA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F051655-AA91-4B2B-B8C3-3A94D3F833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9061" y="4920222"/>
            <a:ext cx="2317899" cy="629979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</a:t>
            </a:r>
            <a:endParaRPr lang="en-ZA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1860F3-9DB1-4ACB-8C8E-67D52BA6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30515" r="21982" b="23596"/>
          <a:stretch/>
        </p:blipFill>
        <p:spPr>
          <a:xfrm>
            <a:off x="392185" y="5956684"/>
            <a:ext cx="1628775" cy="9013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85CEBD-0556-46BA-8762-D4CAAA580C69}"/>
              </a:ext>
            </a:extLst>
          </p:cNvPr>
          <p:cNvSpPr txBox="1"/>
          <p:nvPr userDrawn="1"/>
        </p:nvSpPr>
        <p:spPr>
          <a:xfrm>
            <a:off x="9618597" y="6224830"/>
            <a:ext cx="2181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b="1" dirty="0">
                <a:solidFill>
                  <a:srgbClr val="004C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Gauteng Together</a:t>
            </a:r>
          </a:p>
        </p:txBody>
      </p:sp>
    </p:spTree>
    <p:extLst>
      <p:ext uri="{BB962C8B-B14F-4D97-AF65-F5344CB8AC3E}">
        <p14:creationId xmlns:p14="http://schemas.microsoft.com/office/powerpoint/2010/main" val="31719351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ECBF89-003F-4D75-9F35-738E7E718B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44275" y="6403975"/>
            <a:ext cx="685800" cy="387350"/>
          </a:xfrm>
          <a:prstGeom prst="rect">
            <a:avLst/>
          </a:prstGeom>
        </p:spPr>
        <p:txBody>
          <a:bodyPr/>
          <a:lstStyle/>
          <a:p>
            <a:fld id="{D5FD3FD8-A957-424A-B695-14C87995D709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E2789-A17D-4BEB-85A2-BF3241B27F6C}"/>
              </a:ext>
            </a:extLst>
          </p:cNvPr>
          <p:cNvSpPr/>
          <p:nvPr userDrawn="1"/>
        </p:nvSpPr>
        <p:spPr>
          <a:xfrm>
            <a:off x="0" y="935666"/>
            <a:ext cx="12192000" cy="5922334"/>
          </a:xfrm>
          <a:prstGeom prst="rect">
            <a:avLst/>
          </a:prstGeom>
          <a:solidFill>
            <a:srgbClr val="004C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800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BC4AA1-A00E-4C7B-8277-E552F8B7F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30515" r="21982" b="23596"/>
          <a:stretch/>
        </p:blipFill>
        <p:spPr>
          <a:xfrm>
            <a:off x="247654" y="0"/>
            <a:ext cx="1628775" cy="90131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B4413D-2C7D-476A-B3CB-A64A60089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295" y="2828372"/>
            <a:ext cx="10749664" cy="914400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  <a:endParaRPr lang="en-ZA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B24D9C9-C10A-4D23-870B-E8FCC2EFDB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295" y="3896833"/>
            <a:ext cx="10749664" cy="914400"/>
          </a:xfrm>
        </p:spPr>
        <p:txBody>
          <a:bodyPr>
            <a:noAutofit/>
          </a:bodyPr>
          <a:lstStyle>
            <a:lvl1pPr marL="0" indent="0">
              <a:buNone/>
              <a:defRPr sz="2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Sub -Title</a:t>
            </a:r>
            <a:endParaRPr lang="en-Z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F8A184-6914-4180-9560-F676212EFC53}"/>
              </a:ext>
            </a:extLst>
          </p:cNvPr>
          <p:cNvSpPr txBox="1"/>
          <p:nvPr userDrawn="1"/>
        </p:nvSpPr>
        <p:spPr>
          <a:xfrm>
            <a:off x="9505954" y="312162"/>
            <a:ext cx="2181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b="1" dirty="0">
                <a:solidFill>
                  <a:srgbClr val="004C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Gauteng Together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05FCAC-C9DD-4012-9760-6C1B5867A715}"/>
              </a:ext>
            </a:extLst>
          </p:cNvPr>
          <p:cNvSpPr/>
          <p:nvPr userDrawn="1"/>
        </p:nvSpPr>
        <p:spPr>
          <a:xfrm>
            <a:off x="7161559" y="156079"/>
            <a:ext cx="2181225" cy="589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000" b="1" i="1" dirty="0">
                <a:solidFill>
                  <a:schemeClr val="tx1"/>
                </a:solidFill>
              </a:rPr>
              <a:t>Confidential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36501626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CE6F17-BA95-494B-91A3-DCBD76065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915" y="935195"/>
            <a:ext cx="10684879" cy="3255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347200" y="9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3862CD-2CE4-D846-9F15-15300DCE1BBC}" type="slidenum">
              <a:rPr lang="en-US" sz="1100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617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2650CF-D129-0944-B1B7-9BD9CBDEA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533" y="1649187"/>
            <a:ext cx="10585327" cy="47352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F3B1C3-F287-9C46-B95D-4950349E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3" y="1087396"/>
            <a:ext cx="10585327" cy="414834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3C567-B1DB-4F4C-8A16-8F8DF5E66D80}"/>
              </a:ext>
            </a:extLst>
          </p:cNvPr>
          <p:cNvSpPr txBox="1">
            <a:spLocks/>
          </p:cNvSpPr>
          <p:nvPr userDrawn="1"/>
        </p:nvSpPr>
        <p:spPr>
          <a:xfrm>
            <a:off x="6079076" y="471433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3862CD-2CE4-D846-9F15-15300DCE1BBC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087402"/>
            <a:ext cx="12240000" cy="488663"/>
          </a:xfrm>
          <a:prstGeom prst="rect">
            <a:avLst/>
          </a:prstGeom>
          <a:solidFill>
            <a:srgbClr val="005A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64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nd Analysis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5853" y="902303"/>
            <a:ext cx="12240000" cy="468000"/>
          </a:xfrm>
          <a:prstGeom prst="rect">
            <a:avLst/>
          </a:prstGeom>
          <a:solidFill>
            <a:srgbClr val="005A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1711" y="928295"/>
            <a:ext cx="10684879" cy="4270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9305988" y="99278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5A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5AA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5AA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17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544E8-C74D-482F-82F2-A80C3BB17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3285-2900-419B-9142-F4B577FF2509}" type="datetimeFigureOut">
              <a:rPr lang="en-ZA" smtClean="0"/>
              <a:t>2024/11/12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E36C7-1ACE-4A9E-895C-54D2D718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69D70-2B52-474F-A42B-CB43DE459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8F79DE-9858-4583-B0BA-1B022CFF73C2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E81B35B8-2D01-4D6D-8C04-48E01774C0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91"/>
          <a:stretch/>
        </p:blipFill>
        <p:spPr>
          <a:xfrm>
            <a:off x="-1" y="404"/>
            <a:ext cx="12192001" cy="10073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E64C85-E49F-45B5-989F-F08345356001}"/>
              </a:ext>
            </a:extLst>
          </p:cNvPr>
          <p:cNvSpPr/>
          <p:nvPr/>
        </p:nvSpPr>
        <p:spPr>
          <a:xfrm>
            <a:off x="64008" y="961052"/>
            <a:ext cx="12042648" cy="363894"/>
          </a:xfrm>
          <a:prstGeom prst="rect">
            <a:avLst/>
          </a:prstGeom>
          <a:solidFill>
            <a:srgbClr val="245DBA"/>
          </a:solidFill>
          <a:ln>
            <a:solidFill>
              <a:srgbClr val="245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9170290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A115C-6FBB-4654-B3D2-2539F3B1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3285-2900-419B-9142-F4B577FF2509}" type="datetimeFigureOut">
              <a:rPr lang="en-ZA" smtClean="0"/>
              <a:t>2024/11/12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C1576-8984-45B2-8DEE-45F981CB0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36437-418F-4FB7-8459-D284AAC7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9DE-9858-4583-B0BA-1B022CFF73C2}" type="slidenum">
              <a:rPr lang="en-ZA" smtClean="0"/>
              <a:t>‹#›</a:t>
            </a:fld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0C45D9-1D24-4171-A118-19233CA1A99F}"/>
              </a:ext>
            </a:extLst>
          </p:cNvPr>
          <p:cNvSpPr/>
          <p:nvPr userDrawn="1"/>
        </p:nvSpPr>
        <p:spPr>
          <a:xfrm>
            <a:off x="1278294" y="961052"/>
            <a:ext cx="10655559" cy="363894"/>
          </a:xfrm>
          <a:prstGeom prst="rect">
            <a:avLst/>
          </a:prstGeom>
          <a:solidFill>
            <a:srgbClr val="245DBA"/>
          </a:solidFill>
          <a:ln>
            <a:solidFill>
              <a:srgbClr val="245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16263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4653E-E283-4083-A383-68A1BA517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1F960-35EB-41B1-9C89-9071FF67A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FCE09-28D1-4B82-8443-970670A1D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3285-2900-419B-9142-F4B577FF2509}" type="datetimeFigureOut">
              <a:rPr lang="en-ZA" smtClean="0"/>
              <a:t>2024/11/12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79F42-E383-4D58-89D0-6F73622D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90AC6-5DD3-4B66-9518-9D769F3D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9DE-9858-4583-B0BA-1B022CFF73C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2060852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/image and text">
  <p:cSld name="Chart/image and 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subTitle" idx="1"/>
          </p:nvPr>
        </p:nvSpPr>
        <p:spPr>
          <a:xfrm>
            <a:off x="6175163" y="3430148"/>
            <a:ext cx="5011514" cy="191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700"/>
              <a:buNone/>
              <a:defRPr sz="1774"/>
            </a:lvl2pPr>
            <a:lvl3pPr lvl="2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None/>
              <a:defRPr sz="1577"/>
            </a:lvl3pPr>
            <a:lvl4pPr lvl="3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/>
            </a:lvl4pPr>
            <a:lvl5pPr lvl="4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None/>
              <a:defRPr sz="1379"/>
            </a:lvl5pPr>
            <a:lvl6pPr lvl="5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379"/>
            </a:lvl6pPr>
            <a:lvl7pPr lvl="6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379"/>
            </a:lvl7pPr>
            <a:lvl8pPr lvl="7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379"/>
            </a:lvl8pPr>
            <a:lvl9pPr lvl="8" algn="ctr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379"/>
            </a:lvl9pPr>
          </a:lstStyle>
          <a:p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body" idx="2"/>
          </p:nvPr>
        </p:nvSpPr>
        <p:spPr>
          <a:xfrm>
            <a:off x="520722" y="5097755"/>
            <a:ext cx="5029416" cy="26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marL="300335" lvl="0" indent="-150167" algn="ctr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999C99"/>
              </a:buClr>
              <a:buSzPts val="1500"/>
              <a:buNone/>
              <a:defRPr sz="985">
                <a:solidFill>
                  <a:srgbClr val="999C99"/>
                </a:solidFill>
              </a:defRPr>
            </a:lvl1pPr>
            <a:lvl2pPr marL="600669" lvl="1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2pPr>
            <a:lvl3pPr marL="901004" lvl="2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3pPr>
            <a:lvl4pPr marL="1201339" lvl="3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4pPr>
            <a:lvl5pPr marL="1501673" lvl="4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5pPr>
            <a:lvl6pPr marL="1802008" lvl="5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2102343" lvl="6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2402677" lvl="7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2703012" lvl="8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28"/>
          <p:cNvSpPr>
            <a:spLocks noGrp="1"/>
          </p:cNvSpPr>
          <p:nvPr>
            <p:ph type="pic" idx="3"/>
          </p:nvPr>
        </p:nvSpPr>
        <p:spPr>
          <a:xfrm>
            <a:off x="921202" y="1970201"/>
            <a:ext cx="4141104" cy="305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None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100"/>
              <a:buFont typeface="Arial"/>
              <a:buChar char="•"/>
              <a:defRPr sz="1379" b="0" i="0" u="none" strike="noStrike" cap="none">
                <a:solidFill>
                  <a:srgbClr val="3E3C3B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5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body" idx="4"/>
          </p:nvPr>
        </p:nvSpPr>
        <p:spPr>
          <a:xfrm>
            <a:off x="264980" y="813657"/>
            <a:ext cx="8598149" cy="4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t" anchorCtr="0">
            <a:noAutofit/>
          </a:bodyPr>
          <a:lstStyle>
            <a:lvl1pPr marL="300335" lvl="0" indent="-150167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1379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00669" lvl="1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2pPr>
            <a:lvl3pPr marL="901004" lvl="2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3pPr>
            <a:lvl4pPr marL="1201339" lvl="3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4pPr>
            <a:lvl5pPr marL="1501673" lvl="4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5pPr>
            <a:lvl6pPr marL="1802008" lvl="5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2102343" lvl="6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2402677" lvl="7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2703012" lvl="8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body" idx="5"/>
          </p:nvPr>
        </p:nvSpPr>
        <p:spPr>
          <a:xfrm>
            <a:off x="255988" y="319789"/>
            <a:ext cx="8615808" cy="485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75" tIns="60975" rIns="121975" bIns="60975" anchor="b" anchorCtr="0">
            <a:noAutofit/>
          </a:bodyPr>
          <a:lstStyle>
            <a:lvl1pPr marL="300335" lvl="0" indent="-150167" algn="l" rtl="0">
              <a:lnSpc>
                <a:spcPct val="90000"/>
              </a:lnSpc>
              <a:spcBef>
                <a:spcPts val="854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2431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00669" lvl="1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2pPr>
            <a:lvl3pPr marL="901004" lvl="2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3pPr>
            <a:lvl4pPr marL="1201339" lvl="3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4pPr>
            <a:lvl5pPr marL="1501673" lvl="4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rgbClr val="3E3C3B"/>
              </a:buClr>
              <a:buSzPts val="2400"/>
              <a:buChar char="•"/>
              <a:defRPr/>
            </a:lvl5pPr>
            <a:lvl6pPr marL="1802008" lvl="5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2102343" lvl="6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2402677" lvl="7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2703012" lvl="8" indent="-250279" algn="l" rtl="0">
              <a:lnSpc>
                <a:spcPct val="9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5474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1C324-0C1A-4969-BF5F-EB3ACA535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CD65C-40BB-447A-BE53-02557E526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B08D75-135C-428D-A2D8-57E8D94FB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04FAC-4F9D-4C10-8BCD-D916C38C8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8ED1D-BF27-450A-9C1D-6F0184373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94826-A5C3-488E-A91D-4AE89B8F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0456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53045-D746-469F-A1E7-C7D2AD9D9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93E2E-7B83-4BA1-88F7-16C6D0FE7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8A832-BDE4-4038-847F-C20287E77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ADE60-3127-4AFB-9589-66FD02464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7A3538-C91F-4595-9096-FD99E81C6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BC6FCD-DADB-4246-B187-AE9B6A989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E5302F-8F45-4A41-8D43-E853B7EEF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78D80F-C961-48F5-934A-F9BAAD02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62CD-2CE4-D846-9F15-15300DCE1B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9850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1F7BE-DF0B-4BDE-8E92-E88CFA55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3B8168-98AD-4C00-9EDB-D31078DB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3285-2900-419B-9142-F4B577FF2509}" type="datetimeFigureOut">
              <a:rPr lang="en-ZA" smtClean="0"/>
              <a:t>2024/11/12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95145-7AB2-4D7B-8B66-14CE29972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C4CE2-3ADC-426F-B43C-B7EB0C14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9DE-9858-4583-B0BA-1B022CFF73C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59722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A3870-D309-4EA7-8918-5AD9B1F7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3285-2900-419B-9142-F4B577FF2509}" type="datetimeFigureOut">
              <a:rPr lang="en-ZA" smtClean="0"/>
              <a:t>2024/11/12</a:t>
            </a:fld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64AAC-3421-414D-99B7-A864A8381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6C497-9501-4FE6-B2C8-EF3125AA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9DE-9858-4583-B0BA-1B022CFF73C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96643889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A6174-DDA6-47CA-B154-320863C00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3F1F-EA13-499F-867F-11C3972D3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FB206-285E-4AF5-A829-FC4005C3F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2CA99-432C-4354-BD40-9AAD8CF7D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3285-2900-419B-9142-F4B577FF2509}" type="datetimeFigureOut">
              <a:rPr lang="en-ZA" smtClean="0"/>
              <a:t>2024/11/12</a:t>
            </a:fld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38B57-F884-47AB-81F1-EBE9326C9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9B3DF-8383-44AE-A699-DB163AF78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9DE-9858-4583-B0BA-1B022CFF73C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6914737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A497-7141-4243-BD52-C777BFD63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867AF9-B9CB-47A3-8384-519436AAF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B2241-9AA8-4F71-A457-75478FDBB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72188-F3CF-4916-B89D-E3E022A6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3285-2900-419B-9142-F4B577FF2509}" type="datetimeFigureOut">
              <a:rPr lang="en-ZA" smtClean="0"/>
              <a:t>2024/11/12</a:t>
            </a:fld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DE775-8D9B-4184-AA3F-8F5D4EE8D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EFCD1-485F-49C2-842F-193DD9F2E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9DE-9858-4583-B0BA-1B022CFF73C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22470064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D739-016B-4854-B014-4BD0E7FCD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7107E-142C-47FE-AB54-B6BA318BE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3738D-5B79-432E-A143-D2022AB4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3285-2900-419B-9142-F4B577FF2509}" type="datetimeFigureOut">
              <a:rPr lang="en-ZA" smtClean="0"/>
              <a:t>2024/11/12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CABEF-2F88-46E2-A59D-E15ABBE2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A9BAF-F086-45B2-A8C1-9D3425FB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9DE-9858-4583-B0BA-1B022CFF73C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62189719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1979B2-91E6-4F70-B804-B242F20A0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B0797-3608-476F-9EDE-A63F31C54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A0EA9-481C-4131-AA37-42409D5DF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3285-2900-419B-9142-F4B577FF2509}" type="datetimeFigureOut">
              <a:rPr lang="en-ZA" smtClean="0"/>
              <a:t>2024/11/12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275EB-47DC-4D87-B7A1-DA01F4E2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76EEC-162B-448F-8695-32162EBE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9DE-9858-4583-B0BA-1B022CFF73C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24856309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2650CF-D129-0944-B1B7-9BD9CBDEA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530" y="1649186"/>
            <a:ext cx="10585326" cy="47352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F3B1C3-F287-9C46-B95D-4950349E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013" y="2105313"/>
            <a:ext cx="10585326" cy="414834"/>
          </a:xfr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7325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99C67-4059-FC49-9968-FEBEF93A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AB03A-3106-D441-BEE8-1802C1744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E02F5-6C87-B14D-8CF4-7D5E66FC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E1B1E-FBEA-4823-80BD-9B87F13943CA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7824D-FBC6-DB48-BCAF-7C1E7467D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CD7C7-31B7-D44B-A8F2-DFF29AC9D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6E85-891A-0645-91C7-B21974A359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4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E02E-1FCF-4846-8C2C-0547A4D2E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DF0D6-80DE-FB40-890B-443DAC62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0EB34-9AB9-184B-AED9-37F9D7ACB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E54D-545E-EF49-BBA9-0C3178E725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B0FEB-0EF7-2F42-8F35-100341619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F0439-6847-FD40-9A59-BA41DB36A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274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C409-62D7-4400-B87E-38516B0FF9AA}" type="datetimeFigureOut">
              <a:rPr lang="en-GB" smtClean="0"/>
              <a:t>12/11/2024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AD28-CC98-4E24-A984-7292087AED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3872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C409-62D7-4400-B87E-38516B0FF9AA}" type="datetimeFigureOut">
              <a:rPr lang="en-GB" smtClean="0"/>
              <a:t>12/11/2024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AD28-CC98-4E24-A984-7292087AED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03633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C409-62D7-4400-B87E-38516B0FF9AA}" type="datetimeFigureOut">
              <a:rPr lang="en-GB" smtClean="0"/>
              <a:t>12/11/2024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AD28-CC98-4E24-A984-7292087AED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34917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C409-62D7-4400-B87E-38516B0FF9AA}" type="datetimeFigureOut">
              <a:rPr lang="en-GB" smtClean="0"/>
              <a:t>12/11/2024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AD28-CC98-4E24-A984-7292087AED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6801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C409-62D7-4400-B87E-38516B0FF9AA}" type="datetimeFigureOut">
              <a:rPr lang="en-GB" smtClean="0"/>
              <a:t>12/11/2024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AD28-CC98-4E24-A984-7292087AED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53066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C409-62D7-4400-B87E-38516B0FF9AA}" type="datetimeFigureOut">
              <a:rPr lang="en-GB" smtClean="0"/>
              <a:t>12/11/2024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AD28-CC98-4E24-A984-7292087AED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2835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C409-62D7-4400-B87E-38516B0FF9AA}" type="datetimeFigureOut">
              <a:rPr lang="en-GB" smtClean="0"/>
              <a:t>12/11/2024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AD28-CC98-4E24-A984-7292087AED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5783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C409-62D7-4400-B87E-38516B0FF9AA}" type="datetimeFigureOut">
              <a:rPr lang="en-GB" smtClean="0"/>
              <a:t>12/11/2024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AD28-CC98-4E24-A984-7292087AED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6248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C409-62D7-4400-B87E-38516B0FF9AA}" type="datetimeFigureOut">
              <a:rPr lang="en-GB" smtClean="0"/>
              <a:t>12/11/2024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AD28-CC98-4E24-A984-7292087AED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9303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C409-62D7-4400-B87E-38516B0FF9AA}" type="datetimeFigureOut">
              <a:rPr lang="en-GB" smtClean="0"/>
              <a:t>12/11/2024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AD28-CC98-4E24-A984-7292087AED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31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8EED-395D-4D43-BC7D-9BEBBA06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28C12-966D-5045-9353-7ABD94B1A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2C55A-EC9D-1747-9D95-23CBE49B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E54D-545E-EF49-BBA9-0C3178E725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D9409-5C27-A849-8808-25915B0B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CAFF2-4938-464E-BBFE-3F261D56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8D2D-F85C-4648-B88B-DCE93837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011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C409-62D7-4400-B87E-38516B0FF9AA}" type="datetimeFigureOut">
              <a:rPr lang="en-GB" smtClean="0"/>
              <a:t>12/11/2024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AD28-CC98-4E24-A984-7292087AED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43770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544E8-C74D-482F-82F2-A80C3BB17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3285-2900-419B-9142-F4B577FF2509}" type="datetimeFigureOut">
              <a:rPr lang="en-ZA" smtClean="0"/>
              <a:t>2024/11/12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E36C7-1ACE-4A9E-895C-54D2D718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69D70-2B52-474F-A42B-CB43DE459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8F79DE-9858-4583-B0BA-1B022CFF73C2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E81B35B8-2D01-4D6D-8C04-48E01774C0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91"/>
          <a:stretch/>
        </p:blipFill>
        <p:spPr>
          <a:xfrm>
            <a:off x="-1" y="404"/>
            <a:ext cx="12192001" cy="10073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E64C85-E49F-45B5-989F-F08345356001}"/>
              </a:ext>
            </a:extLst>
          </p:cNvPr>
          <p:cNvSpPr/>
          <p:nvPr/>
        </p:nvSpPr>
        <p:spPr>
          <a:xfrm>
            <a:off x="64008" y="961052"/>
            <a:ext cx="12042648" cy="363894"/>
          </a:xfrm>
          <a:prstGeom prst="rect">
            <a:avLst/>
          </a:prstGeom>
          <a:solidFill>
            <a:srgbClr val="245DBA"/>
          </a:solidFill>
          <a:ln>
            <a:solidFill>
              <a:srgbClr val="245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65482411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D0E40-B734-5C4F-A779-8A1C3D884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650CF-D129-0944-B1B7-9BD9CBDEA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AC228-7A4D-444C-B4DB-C8C4FEF58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8D671-6F70-4EE6-8D81-688CC20D70C1}" type="datetime1">
              <a:rPr lang="en-ZA" smtClean="0"/>
              <a:t>2024/11/12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296C4-46E2-0249-8326-A17EF63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D3E94-F3B7-9142-985F-1C9BC8C8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99172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79E92-3FDF-A240-B6CE-70E626530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728E-4278-45D2-A594-28E4C4F020CB}" type="datetime1">
              <a:rPr lang="en-ZA" smtClean="0"/>
              <a:t>2024/11/12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71710-2810-9D43-87D5-A169F601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31593-6630-AB46-A8DA-AF59781E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3496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06F0-B307-9C4F-8BBD-347F997A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36F73-99FF-B04A-8A26-482AA3BB2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28FF-E219-364C-858F-612F98B8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5591-11C3-4AFB-A3E6-12B98006DFA1}" type="datetime1">
              <a:rPr lang="en-ZA" smtClean="0"/>
              <a:t>2024/11/12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E407B-025D-B547-A7DF-1DE211CE1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05565-D9C1-A44E-A8B7-EF35B573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49173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A4AA1-7BEB-3449-A88C-5860C94C4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042E4-655F-B446-BC2D-8471BFD8F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4B82B-4F3B-7D46-90A6-84D18C62B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E3CB9-E9BA-9F42-93A8-D17955065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0670-E5DC-4571-B1FE-07424CAD14D3}" type="datetime1">
              <a:rPr lang="en-ZA" smtClean="0"/>
              <a:t>2024/11/12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98063-1220-F04D-B7AC-6AF00BC8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CDCBF-A87F-3447-B383-1CF04308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70470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5A6B9-1CD8-B74C-B440-1E3535442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C2597-EA4A-314F-A04F-5329B1EED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74A36-EBEB-4346-B050-58ECEB04C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85912A-64A9-6740-A984-DAAFED9DB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AFB61E-57EA-3B4F-89CC-548D05913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92DFC3-7BA8-5144-81C6-BB942C67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CA48-F30B-455B-9DA8-8F453F7B5405}" type="datetime1">
              <a:rPr lang="en-ZA" smtClean="0"/>
              <a:t>2024/11/12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0D7DF1-662A-5840-B104-EED1A5D0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56DF1A-7318-304C-AD25-AE777CB60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48429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C41D-AC01-C445-A198-59F66105B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E029B8-1DF3-054D-995C-8EF72D5E0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301F-4A4E-4D24-8A04-F7A96B3FF7EE}" type="datetime1">
              <a:rPr lang="en-ZA" smtClean="0"/>
              <a:t>2024/11/12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4D052-59AE-0342-BF9E-15C92025E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C3EBE-99DB-7B41-9B2F-DF7F6F71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32579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B44514-69C8-1949-BD14-DA2B51E33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DBA4-D349-4F6F-8D32-31F92914FE3B}" type="datetime1">
              <a:rPr lang="en-ZA" smtClean="0"/>
              <a:t>2024/11/12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322A42-9D9A-7F42-B4C5-DB13A8E4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DFB4F-58B2-E347-A756-CD5720AE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77078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F4F57-8F76-8142-9860-91256752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233FE-862A-CC42-A993-A6D75B88A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FC4CA7-E2CE-304C-9476-1D8CB617C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6B9B7-3721-B04A-895E-7056BCC6D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0309-8D2A-4AB0-BBB5-42BBB1B7D240}" type="datetime1">
              <a:rPr lang="en-ZA" smtClean="0"/>
              <a:t>2024/11/12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3E616-F77B-6B45-BEFB-56A88081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5F501-FE20-BF44-9734-F9C22C23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797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1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68D9F-41F6-584F-A60F-4D2955A2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5"/>
            <a:ext cx="10896599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18335-4244-2140-8DCF-93F21CB29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461657"/>
            <a:ext cx="10896599" cy="751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25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66" r:id="rId4"/>
    <p:sldLayoutId id="2147483667" r:id="rId5"/>
    <p:sldLayoutId id="2147483668" r:id="rId6"/>
    <p:sldLayoutId id="2147483669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68D9F-41F6-584F-A60F-4D2955A2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18335-4244-2140-8DCF-93F21CB29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18450-D14F-AA4B-B7ED-60AF89AF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3FB96-E3A8-43DF-A7A0-EC5CA2095CCF}" type="datetime1">
              <a:rPr lang="en-ZA" smtClean="0"/>
              <a:t>2024/11/12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1A729-5833-3C48-AD8A-FBA934893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39953-471C-D545-9C3C-AA30F070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639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68D9F-41F6-584F-A60F-4D2955A2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18335-4244-2140-8DCF-93F21CB29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4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68D9F-41F6-584F-A60F-4D2955A2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18335-4244-2140-8DCF-93F21CB29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502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81BFFB-C5F3-A7B6-A973-C13040AF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246DB-C443-EF84-2A84-0BE978897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BEF72-43B4-9BF3-EBC4-C76E540D8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1CE61D-3D8F-43E7-BBBF-67ADD92BD90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3BFD2-A3B4-A988-0D62-5F2EDAD34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C1241-F86F-99DD-373C-6C02CFAB8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FBD6FA-2EDE-46F0-9746-32CE52C4E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5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2907" y="955965"/>
            <a:ext cx="10684879" cy="30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2907" y="1412384"/>
            <a:ext cx="10684879" cy="5255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830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FFFFF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FC2ADA-F53E-814C-90AD-21E8137E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DD652-EEE7-F24B-9515-22B0CA5F5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CC879-60F1-DD45-8470-F42EFC88F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9E54D-545E-EF49-BBA9-0C3178E725F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FE70-0FA2-BA43-9D62-1FB39BF82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04A89-C35B-5047-A53D-C55FEBB5C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B8D2D-F85C-4648-B88B-DCE93837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1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FC2ADA-F53E-814C-90AD-21E8137E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DD652-EEE7-F24B-9515-22B0CA5F5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CC879-60F1-DD45-8470-F42EFC88F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FE70-0FA2-BA43-9D62-1FB39BF82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04A89-C35B-5047-A53D-C55FEBB5C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2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75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FC2ADA-F53E-814C-90AD-21E8137E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DD652-EEE7-F24B-9515-22B0CA5F5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CC879-60F1-DD45-8470-F42EFC88F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FE70-0FA2-BA43-9D62-1FB39BF82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04A89-C35B-5047-A53D-C55FEBB5C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B8D2D-F85C-4648-B88B-DCE93837E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1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68D9F-41F6-584F-A60F-4D2955A2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5"/>
            <a:ext cx="10896599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18335-4244-2140-8DCF-93F21CB29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461657"/>
            <a:ext cx="10896599" cy="751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55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68D9F-41F6-584F-A60F-4D2955A2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5"/>
            <a:ext cx="10896599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18335-4244-2140-8DCF-93F21CB29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461657"/>
            <a:ext cx="10896599" cy="751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80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68D9F-41F6-584F-A60F-4D2955A2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5" y="365127"/>
            <a:ext cx="10896599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18335-4244-2140-8DCF-93F21CB29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5" y="3461657"/>
            <a:ext cx="10896599" cy="751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8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A24DD0-0ACA-492F-9DF0-1A295135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C05A1-21F7-49DA-AC6E-7399D638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26DBC-1425-45D6-899C-FDA0B4373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73285-2900-419B-9142-F4B577FF2509}" type="datetimeFigureOut">
              <a:rPr lang="en-ZA" smtClean="0"/>
              <a:t>2024/11/12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ABAC6-C65E-4A7B-A1F4-DBF4926C9C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6D645-A07C-4842-A9C7-32A083C58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F79DE-9858-4583-B0BA-1B022CFF73C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0339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3C409-62D7-4400-B87E-38516B0FF9AA}" type="datetimeFigureOut">
              <a:rPr lang="en-GB" smtClean="0"/>
              <a:t>12/11/2024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1AD28-CC98-4E24-A984-7292087AED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2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3C1C0-4C1F-B74B-80AF-40A02043A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581" y="1000550"/>
            <a:ext cx="10643431" cy="2319425"/>
          </a:xfrm>
        </p:spPr>
        <p:txBody>
          <a:bodyPr>
            <a:normAutofit/>
          </a:bodyPr>
          <a:lstStyle/>
          <a:p>
            <a:pPr algn="ctr"/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OFFICE OF THE PREMIER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ZA" altLang="en-US" sz="2400" b="1" i="0" u="none" strike="noStrike" kern="1200" cap="all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Presentation to Oversight Committee on Office of the Premier and Legislature (OCPOL)</a:t>
            </a:r>
            <a:br>
              <a:rPr kumimoji="0" lang="en-ZA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</a:t>
            </a:r>
            <a:b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774AC-01B6-654B-896A-6F5992115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129" y="2709993"/>
            <a:ext cx="10016197" cy="2073022"/>
          </a:xfrm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</a:t>
            </a:r>
            <a:b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	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PROGRAMME PERFORMANCE REPORT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Quarter 2: </a:t>
            </a:r>
            <a:r>
              <a:rPr lang="en-US" sz="3000" b="0" dirty="0">
                <a:solidFill>
                  <a:prstClr val="white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July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– </a:t>
            </a:r>
            <a:r>
              <a:rPr lang="en-US" sz="3000" b="0" dirty="0">
                <a:solidFill>
                  <a:prstClr val="white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September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2024/25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100" b="0" dirty="0">
                <a:solidFill>
                  <a:prstClr val="white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15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589832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800" b="1" cap="all" dirty="0">
                <a:solidFill>
                  <a:schemeClr val="tx1"/>
                </a:solidFill>
                <a:effectLst/>
                <a:highlight>
                  <a:srgbClr val="D67D6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 recovery and acceleration</a:t>
            </a:r>
            <a:endParaRPr lang="en-US" sz="1800" dirty="0">
              <a:solidFill>
                <a:schemeClr val="tx1"/>
              </a:solidFill>
              <a:highlight>
                <a:srgbClr val="D67D6F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28612" y="6546664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677E11-4F56-997B-90BB-4582754A33E6}"/>
              </a:ext>
            </a:extLst>
          </p:cNvPr>
          <p:cNvSpPr/>
          <p:nvPr/>
        </p:nvSpPr>
        <p:spPr>
          <a:xfrm>
            <a:off x="1334529" y="1620597"/>
            <a:ext cx="10696509" cy="523740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ENERGY SECURITY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With the support from the Minister of Electricity, Gauteng’s energy situation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has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stabilised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allowing for more predictable energy supply to power our economy.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Load shedding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disruptions have been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minimised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improving productivity and reducing operational risks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for businesses and households alike.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Transformer replacement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programme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is underway in Soweto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Jabavu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Mofolo South and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Braamfischerville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 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All preliminary work and approvals have been received for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Priority Energy Projects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 Implementation will start in Quarter 3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Province is working with municipalities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formulate a strategy to harness the 5000 MW path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(A successful workshop was held on 9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September 2024, with key takeaway points to be incorporated into the strategy)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Premier’s Energy Emergency Council has approved the following priority projects for the current financial year: 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Solar PV and battery energy storage systems (BESS) 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 total number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28 facilities were earmarked for rooftop solar PV and battery energy storage solutions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 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 total number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27 facilities have been completed and commissioned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 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South Rand Hospital is completed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but has not been commissioned.  Preparations are currently underway to commissioning, testing, and signing off.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 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95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4A0CA-E658-D6B1-CCAE-D8B41261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1" y="1087396"/>
            <a:ext cx="10481418" cy="414834"/>
          </a:xfrm>
        </p:spPr>
        <p:txBody>
          <a:bodyPr/>
          <a:lstStyle/>
          <a:p>
            <a:r>
              <a:rPr lang="en-ZA" sz="2400" dirty="0"/>
              <a:t>Eskom Summary Progress  - Transformers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29201F-7022-63C0-F680-D5AB9A67F660}"/>
              </a:ext>
            </a:extLst>
          </p:cNvPr>
          <p:cNvGraphicFramePr>
            <a:graphicFrameLocks noGrp="1"/>
          </p:cNvGraphicFramePr>
          <p:nvPr/>
        </p:nvGraphicFramePr>
        <p:xfrm>
          <a:off x="1334530" y="1770267"/>
          <a:ext cx="9302368" cy="4082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1014">
                  <a:extLst>
                    <a:ext uri="{9D8B030D-6E8A-4147-A177-3AD203B41FA5}">
                      <a16:colId xmlns:a16="http://schemas.microsoft.com/office/drawing/2014/main" val="3379738022"/>
                    </a:ext>
                  </a:extLst>
                </a:gridCol>
                <a:gridCol w="1408409">
                  <a:extLst>
                    <a:ext uri="{9D8B030D-6E8A-4147-A177-3AD203B41FA5}">
                      <a16:colId xmlns:a16="http://schemas.microsoft.com/office/drawing/2014/main" val="2811301802"/>
                    </a:ext>
                  </a:extLst>
                </a:gridCol>
                <a:gridCol w="939681">
                  <a:extLst>
                    <a:ext uri="{9D8B030D-6E8A-4147-A177-3AD203B41FA5}">
                      <a16:colId xmlns:a16="http://schemas.microsoft.com/office/drawing/2014/main" val="1885672707"/>
                    </a:ext>
                  </a:extLst>
                </a:gridCol>
                <a:gridCol w="1104653">
                  <a:extLst>
                    <a:ext uri="{9D8B030D-6E8A-4147-A177-3AD203B41FA5}">
                      <a16:colId xmlns:a16="http://schemas.microsoft.com/office/drawing/2014/main" val="687457612"/>
                    </a:ext>
                  </a:extLst>
                </a:gridCol>
                <a:gridCol w="1104653">
                  <a:extLst>
                    <a:ext uri="{9D8B030D-6E8A-4147-A177-3AD203B41FA5}">
                      <a16:colId xmlns:a16="http://schemas.microsoft.com/office/drawing/2014/main" val="2084350767"/>
                    </a:ext>
                  </a:extLst>
                </a:gridCol>
                <a:gridCol w="1117758">
                  <a:extLst>
                    <a:ext uri="{9D8B030D-6E8A-4147-A177-3AD203B41FA5}">
                      <a16:colId xmlns:a16="http://schemas.microsoft.com/office/drawing/2014/main" val="419476694"/>
                    </a:ext>
                  </a:extLst>
                </a:gridCol>
                <a:gridCol w="1091547">
                  <a:extLst>
                    <a:ext uri="{9D8B030D-6E8A-4147-A177-3AD203B41FA5}">
                      <a16:colId xmlns:a16="http://schemas.microsoft.com/office/drawing/2014/main" val="1307294285"/>
                    </a:ext>
                  </a:extLst>
                </a:gridCol>
                <a:gridCol w="1104653">
                  <a:extLst>
                    <a:ext uri="{9D8B030D-6E8A-4147-A177-3AD203B41FA5}">
                      <a16:colId xmlns:a16="http://schemas.microsoft.com/office/drawing/2014/main" val="1857574941"/>
                    </a:ext>
                  </a:extLst>
                </a:gridCol>
              </a:tblGrid>
              <a:tr h="3057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Z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47" marR="18347" marT="0" marB="0" anchor="b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dirty="0">
                          <a:effectLst/>
                          <a:latin typeface="+mn-lt"/>
                        </a:rPr>
                        <a:t>Transformers Replacement Programme  (522) </a:t>
                      </a:r>
                      <a:endParaRPr lang="en-ZA" sz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47" marR="18347" marT="0" marB="0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ZA" sz="105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47" marR="18347" marT="0" marB="0"/>
                </a:tc>
                <a:extLst>
                  <a:ext uri="{0D108BD9-81ED-4DB2-BD59-A6C34878D82A}">
                    <a16:rowId xmlns:a16="http://schemas.microsoft.com/office/drawing/2014/main" val="1308122007"/>
                  </a:ext>
                </a:extLst>
              </a:tr>
              <a:tr h="38287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Zone</a:t>
                      </a:r>
                      <a:endParaRPr lang="en-Z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47" marR="18347" marT="0" marB="0" anchor="ctr"/>
                </a:tc>
                <a:tc grid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 Details</a:t>
                      </a:r>
                    </a:p>
                  </a:txBody>
                  <a:tcPr marL="18347" marR="18347" marT="0" marB="0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Progress  </a:t>
                      </a:r>
                    </a:p>
                  </a:txBody>
                  <a:tcPr marL="18347" marR="18347" marT="0" marB="0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ZA" sz="105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82081"/>
                  </a:ext>
                </a:extLst>
              </a:tr>
              <a:tr h="713858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Z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47" marR="18347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Area</a:t>
                      </a:r>
                    </a:p>
                  </a:txBody>
                  <a:tcPr marL="18347" marR="18347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Planned </a:t>
                      </a:r>
                    </a:p>
                  </a:txBody>
                  <a:tcPr marL="18347" marR="18347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Compliant</a:t>
                      </a:r>
                      <a:endParaRPr lang="en-ZA" sz="12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Replaced</a:t>
                      </a:r>
                    </a:p>
                  </a:txBody>
                  <a:tcPr marL="18347" marR="18347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Previous Progress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28-08-2024</a:t>
                      </a:r>
                    </a:p>
                  </a:txBody>
                  <a:tcPr marL="18347" marR="18347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Current Progress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28-08-2024</a:t>
                      </a:r>
                    </a:p>
                  </a:txBody>
                  <a:tcPr marL="18347" marR="18347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 Construction</a:t>
                      </a:r>
                      <a:endParaRPr lang="en-ZA" sz="12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099178"/>
                  </a:ext>
                </a:extLst>
              </a:tr>
              <a:tr h="296313">
                <a:tc rowSpan="2"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Ekurhuleni</a:t>
                      </a:r>
                      <a:endParaRPr lang="en-ZA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Benoni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43434"/>
                  </a:ext>
                </a:extLst>
              </a:tr>
              <a:tr h="296313">
                <a:tc vMerge="1">
                  <a:txBody>
                    <a:bodyPr/>
                    <a:lstStyle/>
                    <a:p>
                      <a:endParaRPr lang="en-ZA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Nigel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792940"/>
                  </a:ext>
                </a:extLst>
              </a:tr>
              <a:tr h="296313">
                <a:tc rowSpan="2"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Johannesburg</a:t>
                      </a:r>
                      <a:endParaRPr lang="en-ZA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Sandton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(73)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6471071"/>
                  </a:ext>
                </a:extLst>
              </a:tr>
              <a:tr h="296313">
                <a:tc vMerge="1">
                  <a:txBody>
                    <a:bodyPr/>
                    <a:lstStyle/>
                    <a:p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Soweto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(117)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 anchor="ctr"/>
                </a:tc>
                <a:extLst>
                  <a:ext uri="{0D108BD9-81ED-4DB2-BD59-A6C34878D82A}">
                    <a16:rowId xmlns:a16="http://schemas.microsoft.com/office/drawing/2014/main" val="1758425322"/>
                  </a:ext>
                </a:extLst>
              </a:tr>
              <a:tr h="297817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Tshwane</a:t>
                      </a:r>
                      <a:endParaRPr lang="en-ZA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Tshwane East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418799"/>
                  </a:ext>
                </a:extLst>
              </a:tr>
              <a:tr h="297817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Tshwane</a:t>
                      </a:r>
                      <a:endParaRPr lang="en-ZA" sz="105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Tshwane West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(67)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6723641"/>
                  </a:ext>
                </a:extLst>
              </a:tr>
              <a:tr h="296313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Vaal</a:t>
                      </a:r>
                      <a:endParaRPr lang="en-ZA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Randfontein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777280"/>
                  </a:ext>
                </a:extLst>
              </a:tr>
              <a:tr h="254052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Vaal</a:t>
                      </a:r>
                      <a:endParaRPr lang="en-ZA" sz="105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Vereeniging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217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162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(148)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 anchor="ctr"/>
                </a:tc>
                <a:extLst>
                  <a:ext uri="{0D108BD9-81ED-4DB2-BD59-A6C34878D82A}">
                    <a16:rowId xmlns:a16="http://schemas.microsoft.com/office/drawing/2014/main" val="1003213210"/>
                  </a:ext>
                </a:extLst>
              </a:tr>
              <a:tr h="32943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Total</a:t>
                      </a:r>
                      <a:endParaRPr lang="en-ZA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ZA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522</a:t>
                      </a:r>
                      <a:endParaRPr lang="en-ZA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(45)</a:t>
                      </a:r>
                      <a:endParaRPr lang="en-ZA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529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(505)</a:t>
                      </a:r>
                      <a:endParaRPr lang="en-ZA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(4)</a:t>
                      </a:r>
                      <a:endParaRPr lang="en-ZA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(5)</a:t>
                      </a:r>
                      <a:endParaRPr lang="en-ZA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(22)</a:t>
                      </a:r>
                      <a:endParaRPr lang="en-ZA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347" marR="18347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33276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5F499FB-BB46-BC39-6381-43556425820E}"/>
              </a:ext>
            </a:extLst>
          </p:cNvPr>
          <p:cNvSpPr txBox="1"/>
          <p:nvPr/>
        </p:nvSpPr>
        <p:spPr>
          <a:xfrm>
            <a:off x="1334531" y="6007771"/>
            <a:ext cx="5962008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 transformers replaced since 13</a:t>
            </a:r>
            <a:r>
              <a:rPr kumimoji="0" lang="en-ZA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August 2024 to 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28C4B-CA5F-274F-6488-3CC70ED160C7}"/>
              </a:ext>
            </a:extLst>
          </p:cNvPr>
          <p:cNvSpPr txBox="1"/>
          <p:nvPr/>
        </p:nvSpPr>
        <p:spPr>
          <a:xfrm>
            <a:off x="1334531" y="6472071"/>
            <a:ext cx="5962008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Benoni, Nigel, Tshwane East, Randfontein are completed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5B9B797-AB9F-AE14-99E6-E8CFC3806BAF}"/>
              </a:ext>
            </a:extLst>
          </p:cNvPr>
          <p:cNvGraphicFramePr>
            <a:graphicFrameLocks noGrp="1"/>
          </p:cNvGraphicFramePr>
          <p:nvPr/>
        </p:nvGraphicFramePr>
        <p:xfrm>
          <a:off x="9349273" y="6346325"/>
          <a:ext cx="2752529" cy="49507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4050984759"/>
                    </a:ext>
                  </a:extLst>
                </a:gridCol>
                <a:gridCol w="1838129">
                  <a:extLst>
                    <a:ext uri="{9D8B030D-6E8A-4147-A177-3AD203B41FA5}">
                      <a16:colId xmlns:a16="http://schemas.microsoft.com/office/drawing/2014/main" val="1298188901"/>
                    </a:ext>
                  </a:extLst>
                </a:gridCol>
              </a:tblGrid>
              <a:tr h="247539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Present Update (11</a:t>
                      </a:r>
                      <a:r>
                        <a:rPr lang="en-ZA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th</a:t>
                      </a:r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Sep 2024)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55376"/>
                  </a:ext>
                </a:extLst>
              </a:tr>
              <a:tr h="247539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Previous  Update (13</a:t>
                      </a:r>
                      <a:r>
                        <a:rPr lang="en-ZA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th</a:t>
                      </a:r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Aug 2024)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372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023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800" b="1" cap="all" dirty="0">
                <a:solidFill>
                  <a:schemeClr val="tx1"/>
                </a:solidFill>
                <a:effectLst/>
                <a:highlight>
                  <a:srgbClr val="D67D6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 recovery and acceleration</a:t>
            </a:r>
            <a:endParaRPr lang="en-US" sz="1800" dirty="0">
              <a:solidFill>
                <a:schemeClr val="tx1"/>
              </a:solidFill>
              <a:highlight>
                <a:srgbClr val="D67D6F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28612" y="6546664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677E11-4F56-997B-90BB-4582754A33E6}"/>
              </a:ext>
            </a:extLst>
          </p:cNvPr>
          <p:cNvSpPr/>
          <p:nvPr/>
        </p:nvSpPr>
        <p:spPr>
          <a:xfrm>
            <a:off x="1334529" y="1620597"/>
            <a:ext cx="10696509" cy="519930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ENERGY SECURITY </a:t>
            </a:r>
            <a:r>
              <a:rPr kumimoji="0" lang="en-US" sz="1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Cont</a:t>
            </a:r>
            <a:r>
              <a:rPr kumimoji="0" lang="en-US" sz="1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…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Evaton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Electrification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Programme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Collection of ward information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Evaton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electrification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programme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is at an advanced stage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(ward 43 and 44 outstanding)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 wards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Evaton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(18,19,29,38,41,42,43,44)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were evaluated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 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Some wards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Evaton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includes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areas that are not earmarked for electrification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programme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Sebokeng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Zone 6, 7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Kanana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 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Application for electricity connections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from the municipality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was for 82 705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(this has a bearing on the backbone infrastructure needed to accommodate these connections) 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Six (6) wards have submitted household information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and information 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two (2) wards is outstanding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(Ward 43 and Ward 44) 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Site visits were conducted on 25 August 2024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 ascertain households that can benefit from microgrid option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 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Eskom is currently busy with preliminary designs of the microgrid. 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BC8D60A-9CBC-1703-B110-B1B77638F6D9}"/>
              </a:ext>
            </a:extLst>
          </p:cNvPr>
          <p:cNvSpPr txBox="1">
            <a:spLocks/>
          </p:cNvSpPr>
          <p:nvPr/>
        </p:nvSpPr>
        <p:spPr>
          <a:xfrm>
            <a:off x="11528611" y="6516501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74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800" b="1" cap="all" dirty="0">
                <a:solidFill>
                  <a:schemeClr val="tx1"/>
                </a:solidFill>
                <a:effectLst/>
                <a:highlight>
                  <a:srgbClr val="D67D6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 recovery and acceleration</a:t>
            </a:r>
            <a:endParaRPr lang="en-US" sz="1800" dirty="0">
              <a:solidFill>
                <a:schemeClr val="tx1"/>
              </a:solidFill>
              <a:highlight>
                <a:srgbClr val="D67D6F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28612" y="6546664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677E11-4F56-997B-90BB-4582754A33E6}"/>
              </a:ext>
            </a:extLst>
          </p:cNvPr>
          <p:cNvSpPr/>
          <p:nvPr/>
        </p:nvSpPr>
        <p:spPr>
          <a:xfrm>
            <a:off x="1334529" y="1620597"/>
            <a:ext cx="10696509" cy="500880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PREFERENTIAL PROCUREMENT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Office of the Premier procurement spend on targeted groups was as follows for Q2: 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GPG wide procurement spend: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PAYMENT OF INVOICES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99.36% (309 out of 311)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valid invoices paid within 15 days from the date of receipt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Despite the shortfall,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OoP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 achieved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100% payment of invoices within 30 days of receipt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, in accordance with legislative framework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08F764-C7A2-767D-0BC4-3214D4744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801154"/>
              </p:ext>
            </p:extLst>
          </p:nvPr>
        </p:nvGraphicFramePr>
        <p:xfrm>
          <a:off x="1745386" y="2087880"/>
          <a:ext cx="567459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1530">
                  <a:extLst>
                    <a:ext uri="{9D8B030D-6E8A-4147-A177-3AD203B41FA5}">
                      <a16:colId xmlns:a16="http://schemas.microsoft.com/office/drawing/2014/main" val="3714457746"/>
                    </a:ext>
                  </a:extLst>
                </a:gridCol>
                <a:gridCol w="1891530">
                  <a:extLst>
                    <a:ext uri="{9D8B030D-6E8A-4147-A177-3AD203B41FA5}">
                      <a16:colId xmlns:a16="http://schemas.microsoft.com/office/drawing/2014/main" val="2879877361"/>
                    </a:ext>
                  </a:extLst>
                </a:gridCol>
                <a:gridCol w="1891530">
                  <a:extLst>
                    <a:ext uri="{9D8B030D-6E8A-4147-A177-3AD203B41FA5}">
                      <a16:colId xmlns:a16="http://schemas.microsoft.com/office/drawing/2014/main" val="48197415"/>
                    </a:ext>
                  </a:extLst>
                </a:gridCol>
              </a:tblGrid>
              <a:tr h="2060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Targeted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%Spent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158516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Black 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166100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Women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052148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Youth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972133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People with Disabilities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0.53%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220529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Township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25180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348242D-BAB4-926E-E128-C26124062B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097804"/>
              </p:ext>
            </p:extLst>
          </p:nvPr>
        </p:nvGraphicFramePr>
        <p:xfrm>
          <a:off x="1745385" y="4290602"/>
          <a:ext cx="5674593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1531">
                  <a:extLst>
                    <a:ext uri="{9D8B030D-6E8A-4147-A177-3AD203B41FA5}">
                      <a16:colId xmlns:a16="http://schemas.microsoft.com/office/drawing/2014/main" val="3714457746"/>
                    </a:ext>
                  </a:extLst>
                </a:gridCol>
                <a:gridCol w="1891531">
                  <a:extLst>
                    <a:ext uri="{9D8B030D-6E8A-4147-A177-3AD203B41FA5}">
                      <a16:colId xmlns:a16="http://schemas.microsoft.com/office/drawing/2014/main" val="2879877361"/>
                    </a:ext>
                  </a:extLst>
                </a:gridCol>
                <a:gridCol w="1891531">
                  <a:extLst>
                    <a:ext uri="{9D8B030D-6E8A-4147-A177-3AD203B41FA5}">
                      <a16:colId xmlns:a16="http://schemas.microsoft.com/office/drawing/2014/main" val="48197415"/>
                    </a:ext>
                  </a:extLst>
                </a:gridCol>
              </a:tblGrid>
              <a:tr h="2060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Targeted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%Spent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158516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Black 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53.18%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052148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Women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5.81%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274304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Youth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9.90%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972133"/>
                  </a:ext>
                </a:extLst>
              </a:tr>
              <a:tr h="20605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People with Disabilities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0.07%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22052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3385275-A298-9509-BE87-D2720F6B55B3}"/>
              </a:ext>
            </a:extLst>
          </p:cNvPr>
          <p:cNvSpPr/>
          <p:nvPr/>
        </p:nvSpPr>
        <p:spPr>
          <a:xfrm>
            <a:off x="7731192" y="2087880"/>
            <a:ext cx="4100794" cy="3574322"/>
          </a:xfrm>
          <a:prstGeom prst="rect">
            <a:avLst/>
          </a:prstGeom>
          <a:ln w="38100">
            <a:solidFill>
              <a:srgbClr val="4472C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Office of the Premier in Gauteng is </a:t>
            </a:r>
            <a:r>
              <a:rPr lang="en-US" sz="1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launching several initiatives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including a </a:t>
            </a:r>
            <a:r>
              <a:rPr lang="en-US" sz="1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dedicated War Room and SMME workshops, to boost procurement opportunities for businesses owned by persons with disabilities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while also implementing a B-BBEE Incubation </a:t>
            </a:r>
            <a:r>
              <a:rPr lang="en-US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Programme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support their growth and sustainability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40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800" b="1" cap="all" dirty="0">
                <a:solidFill>
                  <a:schemeClr val="tx1"/>
                </a:solidFill>
                <a:effectLst/>
                <a:highlight>
                  <a:srgbClr val="D67D6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 recovery and acceleration</a:t>
            </a:r>
            <a:endParaRPr lang="en-US" sz="1800" dirty="0">
              <a:solidFill>
                <a:schemeClr val="tx1"/>
              </a:solidFill>
              <a:highlight>
                <a:srgbClr val="D67D6F"/>
              </a:highligh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28612" y="6546664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677E11-4F56-997B-90BB-4582754A33E6}"/>
              </a:ext>
            </a:extLst>
          </p:cNvPr>
          <p:cNvSpPr/>
          <p:nvPr/>
        </p:nvSpPr>
        <p:spPr>
          <a:xfrm>
            <a:off x="1334529" y="1620597"/>
            <a:ext cx="10585327" cy="492606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u="sng" dirty="0">
              <a:solidFill>
                <a:srgbClr val="ED7D31">
                  <a:lumMod val="75000"/>
                </a:srgbClr>
              </a:solidFill>
              <a:latin typeface="Arial" panose="020B0604020202020204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u="sng" dirty="0">
              <a:solidFill>
                <a:srgbClr val="ED7D31">
                  <a:lumMod val="75000"/>
                </a:srgbClr>
              </a:solidFill>
              <a:latin typeface="Arial" panose="020B0604020202020204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u="sng" dirty="0">
              <a:solidFill>
                <a:srgbClr val="ED7D31">
                  <a:lumMod val="75000"/>
                </a:srgbClr>
              </a:solidFill>
              <a:latin typeface="Arial" panose="020B0604020202020204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u="sng" dirty="0">
              <a:solidFill>
                <a:srgbClr val="ED7D31">
                  <a:lumMod val="75000"/>
                </a:srgbClr>
              </a:solidFill>
              <a:latin typeface="Arial" panose="020B0604020202020204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u="sng" dirty="0">
              <a:solidFill>
                <a:srgbClr val="ED7D31">
                  <a:lumMod val="75000"/>
                </a:srgbClr>
              </a:solidFill>
              <a:latin typeface="Arial" panose="020B0604020202020204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FOREIGN DIRECT INVESTMENT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annual target for Foreign Direct Investment (FDI) facilitated in the 2024/25 financial year is R15 billion with a target of R2 billion for the first quarter.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Only one project worth R28.7 million was facilitated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DOMESTIC DIRECT INVESTMENT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The annual target for Domestic Direct Investment (DDI) facilitated in the 2024/25 financial year is R10.5 billion with a target of R1 billion for the first quarter.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Only one project worth R450 million was facilitated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30C81FD-0EE6-AD17-1E9C-05A4B9436F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4089223"/>
              </p:ext>
            </p:extLst>
          </p:nvPr>
        </p:nvGraphicFramePr>
        <p:xfrm>
          <a:off x="1441636" y="1687272"/>
          <a:ext cx="10407463" cy="2418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7593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1611493-029A-47BA-8442-218A11E3155F}"/>
              </a:ext>
            </a:extLst>
          </p:cNvPr>
          <p:cNvSpPr txBox="1">
            <a:spLocks/>
          </p:cNvSpPr>
          <p:nvPr/>
        </p:nvSpPr>
        <p:spPr>
          <a:xfrm>
            <a:off x="11528611" y="6516501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908BCE-34AF-4D54-8328-E8A2A0BF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011" y="1080717"/>
            <a:ext cx="10585327" cy="529674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  <a:highlight>
                  <a:srgbClr val="80AED0"/>
                </a:highlight>
              </a:rPr>
              <a:t>STRENGTHEN THE BATTLE AGAINST CRIME, CORRUPTION, VANDALISM</a:t>
            </a:r>
            <a:endParaRPr lang="en-ZA" sz="1600" dirty="0">
              <a:solidFill>
                <a:schemeClr val="tx1"/>
              </a:solidFill>
              <a:highlight>
                <a:srgbClr val="80AED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3B0D7E-B53F-2FD9-0F95-404E84588B63}"/>
              </a:ext>
            </a:extLst>
          </p:cNvPr>
          <p:cNvSpPr/>
          <p:nvPr/>
        </p:nvSpPr>
        <p:spPr>
          <a:xfrm>
            <a:off x="1334529" y="1708406"/>
            <a:ext cx="10585327" cy="4808096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all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CASES REFERALS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100% (4 out of 4) of cases recommended for referral to Law Enforcement Agencies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(LEAs) for criminal investigation have been reported to LEAs by the departments during the quarter under review.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/>
                <a:latin typeface="Arial Narrow" panose="020B0606020202030204" pitchFamily="34" charset="0"/>
                <a:ea typeface="MS Mincho" panose="02020609040205080304" pitchFamily="49" charset="-128"/>
                <a:cs typeface="Arial Narrow" panose="020B0606020202030204" pitchFamily="34" charset="0"/>
              </a:rPr>
              <a:t>Two (2) cases are from Department of Roads and Transport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latin typeface="Arial Narrow" panose="020B0606020202030204" pitchFamily="34" charset="0"/>
                <a:ea typeface="MS Mincho" panose="02020609040205080304" pitchFamily="49" charset="-128"/>
                <a:cs typeface="Arial Narrow" panose="020B0606020202030204" pitchFamily="34" charset="0"/>
              </a:rPr>
              <a:t>T</a:t>
            </a:r>
            <a:r>
              <a:rPr lang="en-US" b="1" dirty="0">
                <a:effectLst/>
                <a:latin typeface="Arial Narrow" panose="020B0606020202030204" pitchFamily="34" charset="0"/>
                <a:ea typeface="MS Mincho" panose="02020609040205080304" pitchFamily="49" charset="-128"/>
                <a:cs typeface="Arial Narrow" panose="020B0606020202030204" pitchFamily="34" charset="0"/>
              </a:rPr>
              <a:t>wo (2) cases are from Department of Agriculture and Rural Development</a:t>
            </a:r>
            <a:endParaRPr lang="en-US" b="1" dirty="0">
              <a:effectLst/>
              <a:latin typeface="Arial Narrow" panose="020B0606020202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all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National Anti-Corruption Hotline cases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The Provincial Forensic Audits (PFA)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received 581 National Anti-Corruption Hotline (NACH) cases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from the Office of the Public Service Commission (PSC) from 01 April 2014 to 30 September 2024.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Seven (7) cases were received in the quarter under review </a:t>
            </a:r>
          </a:p>
          <a:p>
            <a:pPr marL="742950" marR="0" lvl="1" indent="-285750" algn="just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>
                <a:latin typeface="Arial Narrow" panose="020B0606020202030204" pitchFamily="34" charset="0"/>
                <a:ea typeface="MS Mincho" panose="02020609040205080304" pitchFamily="49" charset="-128"/>
              </a:rPr>
              <a:t>Four (4) cases were received in August 2024 (</a:t>
            </a:r>
            <a:r>
              <a:rPr lang="en-US" b="1" dirty="0">
                <a:latin typeface="Arial Narrow" panose="020B0606020202030204" pitchFamily="34" charset="0"/>
                <a:ea typeface="MS Mincho" panose="02020609040205080304" pitchFamily="49" charset="-128"/>
              </a:rPr>
              <a:t>3 from Department of Education and 1 from Department of Human Settlements</a:t>
            </a:r>
            <a:r>
              <a:rPr lang="en-US" dirty="0">
                <a:latin typeface="Arial Narrow" panose="020B0606020202030204" pitchFamily="34" charset="0"/>
                <a:ea typeface="MS Mincho" panose="02020609040205080304" pitchFamily="49" charset="-128"/>
              </a:rPr>
              <a:t>)</a:t>
            </a:r>
          </a:p>
          <a:p>
            <a:pPr marL="628650" lvl="1" indent="-171450" algn="just" fontAlgn="base">
              <a:buFont typeface="Courier New" panose="02070309020205020404" pitchFamily="49" charset="0"/>
              <a:buChar char="o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Three (3) case was received in September 2024 (</a:t>
            </a:r>
            <a:r>
              <a:rPr lang="en-US" sz="1800" b="1" dirty="0">
                <a:effectLst/>
                <a:latin typeface="Arial Narrow" panose="020B0606020202030204" pitchFamily="34" charset="0"/>
                <a:ea typeface="MS Mincho" panose="02020609040205080304" pitchFamily="49" charset="-128"/>
                <a:cs typeface="Arial Narrow" panose="020B0606020202030204" pitchFamily="34" charset="0"/>
              </a:rPr>
              <a:t>2 from Department of Human Settlements and 1 from Department of Social Development</a:t>
            </a:r>
            <a:r>
              <a:rPr lang="en-US" sz="1800" dirty="0">
                <a:effectLst/>
                <a:latin typeface="Arial Narrow" panose="020B0606020202030204" pitchFamily="34" charset="0"/>
                <a:ea typeface="MS Mincho" panose="02020609040205080304" pitchFamily="49" charset="-128"/>
                <a:cs typeface="Arial Narrow" panose="020B0606020202030204" pitchFamily="34" charset="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1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Cumulatively, there are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576 out of 581 cases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finalised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 which translate to 99% of cases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finalised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 and closed on the database. </a:t>
            </a:r>
          </a:p>
          <a:p>
            <a:pPr marL="742950" marR="0" lvl="1" indent="-285750" algn="just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>
                <a:latin typeface="Arial Narrow" panose="020B0606020202030204" pitchFamily="34" charset="0"/>
                <a:ea typeface="MS Mincho" panose="02020609040205080304" pitchFamily="49" charset="-128"/>
              </a:rPr>
              <a:t>Only 5 cases translating to 1% are still outstanding as at 30 September 2024   </a:t>
            </a:r>
          </a:p>
        </p:txBody>
      </p:sp>
    </p:spTree>
    <p:extLst>
      <p:ext uri="{BB962C8B-B14F-4D97-AF65-F5344CB8AC3E}">
        <p14:creationId xmlns:p14="http://schemas.microsoft.com/office/powerpoint/2010/main" val="3810741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1611493-029A-47BA-8442-218A11E3155F}"/>
              </a:ext>
            </a:extLst>
          </p:cNvPr>
          <p:cNvSpPr txBox="1">
            <a:spLocks/>
          </p:cNvSpPr>
          <p:nvPr/>
        </p:nvSpPr>
        <p:spPr>
          <a:xfrm>
            <a:off x="11528611" y="6516501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908BCE-34AF-4D54-8328-E8A2A0BF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011" y="1080717"/>
            <a:ext cx="10585327" cy="529674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  <a:highlight>
                  <a:srgbClr val="80AED0"/>
                </a:highlight>
              </a:rPr>
              <a:t>STRENGTHEN THE BATTLE AGAINST CRIME, CORRUPTION, VANDALISM</a:t>
            </a:r>
            <a:endParaRPr lang="en-ZA" sz="1600" dirty="0">
              <a:solidFill>
                <a:schemeClr val="tx1"/>
              </a:solidFill>
              <a:highlight>
                <a:srgbClr val="80AED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3B0D7E-B53F-2FD9-0F95-404E84588B63}"/>
              </a:ext>
            </a:extLst>
          </p:cNvPr>
          <p:cNvSpPr/>
          <p:nvPr/>
        </p:nvSpPr>
        <p:spPr>
          <a:xfrm>
            <a:off x="5930047" y="1610391"/>
            <a:ext cx="5989809" cy="4990434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all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VETTING OF OFFICIALS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There are a total of 751 SMS-filled posts </a:t>
            </a:r>
          </a:p>
          <a:p>
            <a:pPr marL="628650" marR="0" lvl="1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174 are vetted </a:t>
            </a:r>
          </a:p>
          <a:p>
            <a:pPr marL="628650" marR="0" lvl="1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532 are awaiting feedback. </a:t>
            </a:r>
          </a:p>
          <a:p>
            <a:pPr marL="628650" marR="0" lvl="1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45 SMS officials within GPG have not yet applied for security clearance</a:t>
            </a:r>
          </a:p>
          <a:p>
            <a:pPr marR="0" lvl="1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The significant increase in the number of SMS members awaiting vetting feedback is due to re-application for vetting by members whose security clearance has expired.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There are a total of 2174 SCM filled posts, </a:t>
            </a:r>
          </a:p>
          <a:p>
            <a:pPr marL="628650" marR="0" lvl="1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279 are vetted</a:t>
            </a:r>
          </a:p>
          <a:p>
            <a:pPr marL="628650" marR="0" lvl="1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1855 are still awaiting feedback</a:t>
            </a:r>
          </a:p>
          <a:p>
            <a:pPr marL="628650" marR="0" lvl="1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 SCM officials within GPG have not yet applied for security clearance.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The matter of officials who did not apply for vetting was escalated with relevant HOD’s, emphasizing the need for compliance by 15 November 2024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.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0A6A9E3-F33B-F784-4B9B-EFA356CF7C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7192057"/>
              </p:ext>
            </p:extLst>
          </p:nvPr>
        </p:nvGraphicFramePr>
        <p:xfrm>
          <a:off x="1334529" y="1610391"/>
          <a:ext cx="4572000" cy="4990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9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06099" y="1127585"/>
            <a:ext cx="10585327" cy="39850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600" dirty="0">
                <a:solidFill>
                  <a:schemeClr val="tx1"/>
                </a:solidFill>
                <a:highlight>
                  <a:srgbClr val="00FF00"/>
                </a:highlight>
              </a:rPr>
              <a:t>IMPROVING LIVING CONDITIONS IN TOWNSHIP, INFORMAL SETTLEMENTS AND HOSTELS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28612" y="6546664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D96527-0D39-44A7-86BC-1D53ECEA7971}"/>
              </a:ext>
            </a:extLst>
          </p:cNvPr>
          <p:cNvSpPr txBox="1"/>
          <p:nvPr/>
        </p:nvSpPr>
        <p:spPr>
          <a:xfrm>
            <a:off x="6391606" y="1562429"/>
            <a:ext cx="609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3C3AB2-1DEC-8681-FA8C-D67F8547BE94}"/>
              </a:ext>
            </a:extLst>
          </p:cNvPr>
          <p:cNvSpPr/>
          <p:nvPr/>
        </p:nvSpPr>
        <p:spPr>
          <a:xfrm>
            <a:off x="1334529" y="1644612"/>
            <a:ext cx="10696509" cy="4975263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1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all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Ntirhisano</a:t>
            </a:r>
            <a:r>
              <a:rPr kumimoji="0" lang="en-US" sz="1600" b="1" i="0" u="sng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 outreach </a:t>
            </a:r>
            <a:r>
              <a:rPr kumimoji="0" lang="en-US" sz="1600" b="1" i="0" u="sng" strike="noStrike" kern="1200" cap="all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programme</a:t>
            </a:r>
            <a:endParaRPr kumimoji="0" lang="en-US" sz="1600" b="1" i="0" u="sng" strike="noStrike" kern="1200" cap="all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1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1200" cap="all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President Cyril Ramaphosa, accompanied by Premier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Panyaza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 Lesufi,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held the first District Development Model (DDM) Imbizo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for the 7th Administration at Tsakane Stadium in Ekurhuleni, Gauteng, on 23 August 2024. 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This event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aimed to improve coordination among the three levels of government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—national, provincial, and local—by enhancing planning, budgeting, and implementation at the local level.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On 20 July 2024, the Gauteng Provincial Government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launched free access to Wi-Fi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 through the Gauteng Provincial Network (GPN)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for residents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Kromdraai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.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This initiative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aims to help Gauteng residents access services online and enjoy free internet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, allowing them to engage in digital activities that can enhance their education, skills, and career opportunities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FSDM monitoring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programme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focused on the monitoring of Government service points as well as assess experience of citizens in their interaction with government facilities 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A total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53 site visits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(cumulative) have been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conducted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 and improvement plans facilitated (26 in Q1 + 27 in Q2) 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 of commitments have been tracked for progress as at 31 March 2024. This is made up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 commitments carried over from the Sedibeng DDM imbizo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2023/24  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further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 commitments have been added from the Ekurhuleni DDM imbizo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23 August 2024 whose tracking will commence in quarter 3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238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D58F-987A-73B2-CE91-131EE51C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OVERALL PERFORMANCE AGAINST THE 12 COMMITMENTS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8505428-4229-FF8A-D173-53094893994E}"/>
              </a:ext>
            </a:extLst>
          </p:cNvPr>
          <p:cNvSpPr txBox="1">
            <a:spLocks/>
          </p:cNvSpPr>
          <p:nvPr/>
        </p:nvSpPr>
        <p:spPr>
          <a:xfrm>
            <a:off x="7299158" y="1938671"/>
            <a:ext cx="4427152" cy="25691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Achieved: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A total of 8 commitments (67%) have been achieved. 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In progress: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There is good progress in resolving 4 commitments (33%) made, with processes underway or on track.  </a:t>
            </a:r>
          </a:p>
          <a:p>
            <a:pPr marL="342900" marR="0" lvl="0" indent="-342900" algn="just" defTabSz="914400" rtl="0" eaLnBrk="1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B16C6-C888-195F-8501-C5EE266D4BB4}"/>
              </a:ext>
            </a:extLst>
          </p:cNvPr>
          <p:cNvSpPr txBox="1"/>
          <p:nvPr/>
        </p:nvSpPr>
        <p:spPr>
          <a:xfrm>
            <a:off x="7299158" y="4696237"/>
            <a:ext cx="4427152" cy="17029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commitments to be included for tracking in Q3 in following the Presidential Imbizo in Ekurhuleni Metropolitan Municipality held on 23 August 2024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04E3759-763E-7336-75EF-A6482884CA6D}"/>
              </a:ext>
            </a:extLst>
          </p:cNvPr>
          <p:cNvGraphicFramePr>
            <a:graphicFrameLocks/>
          </p:cNvGraphicFramePr>
          <p:nvPr/>
        </p:nvGraphicFramePr>
        <p:xfrm>
          <a:off x="465690" y="2012950"/>
          <a:ext cx="6336163" cy="438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3527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308F-A45C-4B26-AA79-8E90F4D1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KEY COMMITMENTS: SEDIBENG DISTRICT MUNICIPALITY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905F52-F3C9-4278-8B91-56CCFAEB6DD9}"/>
              </a:ext>
            </a:extLst>
          </p:cNvPr>
          <p:cNvGraphicFramePr>
            <a:graphicFrameLocks noGrp="1"/>
          </p:cNvGraphicFramePr>
          <p:nvPr/>
        </p:nvGraphicFramePr>
        <p:xfrm>
          <a:off x="187837" y="1796771"/>
          <a:ext cx="11587068" cy="4852938"/>
        </p:xfrm>
        <a:graphic>
          <a:graphicData uri="http://schemas.openxmlformats.org/drawingml/2006/table">
            <a:tbl>
              <a:tblPr firstRow="1" bandRow="1"/>
              <a:tblGrid>
                <a:gridCol w="7785089">
                  <a:extLst>
                    <a:ext uri="{9D8B030D-6E8A-4147-A177-3AD203B41FA5}">
                      <a16:colId xmlns:a16="http://schemas.microsoft.com/office/drawing/2014/main" val="422811596"/>
                    </a:ext>
                  </a:extLst>
                </a:gridCol>
                <a:gridCol w="2374232">
                  <a:extLst>
                    <a:ext uri="{9D8B030D-6E8A-4147-A177-3AD203B41FA5}">
                      <a16:colId xmlns:a16="http://schemas.microsoft.com/office/drawing/2014/main" val="4240335717"/>
                    </a:ext>
                  </a:extLst>
                </a:gridCol>
                <a:gridCol w="1427747">
                  <a:extLst>
                    <a:ext uri="{9D8B030D-6E8A-4147-A177-3AD203B41FA5}">
                      <a16:colId xmlns:a16="http://schemas.microsoft.com/office/drawing/2014/main" val="633828569"/>
                    </a:ext>
                  </a:extLst>
                </a:gridCol>
              </a:tblGrid>
              <a:tr h="278904"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COMMITMENTS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RESPONSIBILITY</a:t>
                      </a:r>
                      <a:endParaRPr lang="en-ZA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RATING</a:t>
                      </a: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876636"/>
                  </a:ext>
                </a:extLst>
              </a:tr>
              <a:tr h="515734"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Address challenges in the Obed Nkosi projects where it was indicated that the development is in a waterlogged area.  The Minister will return to the areas in waterlogged stands. 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DHS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Achieved</a:t>
                      </a: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375645"/>
                  </a:ext>
                </a:extLst>
              </a:tr>
              <a:tr h="351886"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Government to address the illegal occupation of land. Government to establish a team to deal with evictions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DHS, SDM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Achieved</a:t>
                      </a: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128772"/>
                  </a:ext>
                </a:extLst>
              </a:tr>
              <a:tr h="3276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 a strategy for dealing with poor infrastructure conditions in hostels.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DHS, SDM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Achieved</a:t>
                      </a: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95915"/>
                  </a:ext>
                </a:extLst>
              </a:tr>
              <a:tr h="327605"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Fast-track the provision of electricity in Sebokeng Zone 17 Clinic and ensure that the facility is operationalised. 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DOH, DID, Eskom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Achieved</a:t>
                      </a: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17501"/>
                  </a:ext>
                </a:extLst>
              </a:tr>
              <a:tr h="327605"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Fast-track the renovations of the Vereeniging Fresh Produce Market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GDARD, SDM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progress</a:t>
                      </a: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61695"/>
                  </a:ext>
                </a:extLst>
              </a:tr>
              <a:tr h="327605"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Acquisition of commonage land to address concerns on the provision of land for livestock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SDM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progress</a:t>
                      </a: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351900"/>
                  </a:ext>
                </a:extLst>
              </a:tr>
              <a:tr h="327605"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Resolve the scholar transport contact challenges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GDE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Achieved</a:t>
                      </a: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183302"/>
                  </a:ext>
                </a:extLst>
              </a:tr>
              <a:tr h="424041"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Artisan programme in SDM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Higher Education and Training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Achieved</a:t>
                      </a: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341013"/>
                  </a:ext>
                </a:extLst>
              </a:tr>
              <a:tr h="327605"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Government to partner with the private sector in the provision of accommodation for learners in TVET Colleges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Higher Education and Training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Achieved</a:t>
                      </a: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173684"/>
                  </a:ext>
                </a:extLst>
              </a:tr>
              <a:tr h="278904"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Resolve the Eskom and Rand Water debt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ELM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progress</a:t>
                      </a: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761125"/>
                  </a:ext>
                </a:extLst>
              </a:tr>
              <a:tr h="278904"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Construction of Vaal River City Interchange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DRT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progress</a:t>
                      </a: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577001"/>
                  </a:ext>
                </a:extLst>
              </a:tr>
              <a:tr h="278904"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Vereeniging Intermodal Facility (Phase 1)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DRT</a:t>
                      </a:r>
                      <a:endParaRPr lang="en-ZA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ZA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Achieved</a:t>
                      </a:r>
                    </a:p>
                  </a:txBody>
                  <a:tcPr marL="58963" marR="58963" marT="29700" marB="297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0015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8AF3D7-A7DE-613C-8DE1-EF14B971CDBF}"/>
              </a:ext>
            </a:extLst>
          </p:cNvPr>
          <p:cNvSpPr txBox="1"/>
          <p:nvPr/>
        </p:nvSpPr>
        <p:spPr>
          <a:xfrm>
            <a:off x="11691257" y="65874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C937B-EF7F-324C-AB7C-7A163720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80750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OUTLINE</a:t>
            </a:r>
            <a:b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B6ED-B1DA-6F40-8C1C-6CF5CFC31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870" y="3429000"/>
            <a:ext cx="9469211" cy="2969469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Provincial Strategic Agenda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Highlights 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Non-Financial Performance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GEYODI Empowerment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Performance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Esidimeni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Engagements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for Information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Departmental Human Capacity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567092C-E83F-9345-A464-D8B1133F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94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06AC-5DC6-A1D6-7818-51B4B94E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EKURHULENI METROPOLITAN MUNICIPALITY COMMITMENTS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ECC38E0-30DD-3B83-EDDD-CD5B1B027802}"/>
              </a:ext>
            </a:extLst>
          </p:cNvPr>
          <p:cNvGraphicFramePr>
            <a:graphicFrameLocks noGrp="1"/>
          </p:cNvGraphicFramePr>
          <p:nvPr/>
        </p:nvGraphicFramePr>
        <p:xfrm>
          <a:off x="335280" y="1702044"/>
          <a:ext cx="11521440" cy="45293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56553">
                  <a:extLst>
                    <a:ext uri="{9D8B030D-6E8A-4147-A177-3AD203B41FA5}">
                      <a16:colId xmlns:a16="http://schemas.microsoft.com/office/drawing/2014/main" val="2985473806"/>
                    </a:ext>
                  </a:extLst>
                </a:gridCol>
                <a:gridCol w="4364887">
                  <a:extLst>
                    <a:ext uri="{9D8B030D-6E8A-4147-A177-3AD203B41FA5}">
                      <a16:colId xmlns:a16="http://schemas.microsoft.com/office/drawing/2014/main" val="2224417719"/>
                    </a:ext>
                  </a:extLst>
                </a:gridCol>
              </a:tblGrid>
              <a:tr h="59870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COMMITMENT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RESPONSIBLE DEPARTMENTS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2696821014"/>
                  </a:ext>
                </a:extLst>
              </a:tr>
              <a:tr h="2856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Establishment of the Mapleton pump station project, aimed at improving water access for the Tsakane community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Ekurhuleni Metropolitan Municipality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2001625322"/>
                  </a:ext>
                </a:extLst>
              </a:tr>
              <a:tr h="1868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Council resolution for the re-establishment of the District  Development Model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</a:rPr>
                        <a:t>Ekurhuleni Metropolitan Municipality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2369740686"/>
                  </a:ext>
                </a:extLst>
              </a:tr>
              <a:tr h="1868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Conclusion of the appointment of 1400 additional EPWP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</a:rPr>
                        <a:t>Ekurhuleni Metropolitan Municipality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1310562417"/>
                  </a:ext>
                </a:extLst>
              </a:tr>
              <a:tr h="2856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Building of a university in Ekurhuleni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Ekurhuleni Metropolitan Municipality, Department of Higher Education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1786778085"/>
                  </a:ext>
                </a:extLst>
              </a:tr>
              <a:tr h="33156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I</a:t>
                      </a:r>
                      <a:r>
                        <a:rPr lang="en-US" sz="1400" b="0" dirty="0" err="1">
                          <a:effectLst/>
                        </a:rPr>
                        <a:t>ntroduce</a:t>
                      </a:r>
                      <a:r>
                        <a:rPr lang="en-US" sz="1400" b="0" dirty="0">
                          <a:effectLst/>
                        </a:rPr>
                        <a:t> the e-indigent register in October 2024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Department of Social Development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2870638416"/>
                  </a:ext>
                </a:extLst>
              </a:tr>
              <a:tr h="1868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Broadening access to ICT by providing Wi-Fi connectivity to the 26 proclaimed townships.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Department of eGovernment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330620655"/>
                  </a:ext>
                </a:extLst>
              </a:tr>
              <a:tr h="4831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Through the Shared Economic Infrastructure Facility programme, a building will be opened in at Springs in September 2024 to accommodate the small businesses identified by the municipality.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Department of Small Business Development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718219292"/>
                  </a:ext>
                </a:extLst>
              </a:tr>
              <a:tr h="3843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Amendment of the Marketing of Agriculture Products Act to ensure alignment with the agricultural sector needs,  farmers will be widely consulted on the matter.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Department of Agriculture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801507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5198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AB770-0E1A-AA89-147C-739891373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B061B-C964-E5E0-D243-074A2ACF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EKURHULENI COMMITMENTS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E157B32-E80A-0C6F-07C6-29C5B928DC60}"/>
              </a:ext>
            </a:extLst>
          </p:cNvPr>
          <p:cNvGraphicFramePr>
            <a:graphicFrameLocks noGrp="1"/>
          </p:cNvGraphicFramePr>
          <p:nvPr/>
        </p:nvGraphicFramePr>
        <p:xfrm>
          <a:off x="335280" y="1920981"/>
          <a:ext cx="11521440" cy="47712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56553">
                  <a:extLst>
                    <a:ext uri="{9D8B030D-6E8A-4147-A177-3AD203B41FA5}">
                      <a16:colId xmlns:a16="http://schemas.microsoft.com/office/drawing/2014/main" val="2985473806"/>
                    </a:ext>
                  </a:extLst>
                </a:gridCol>
                <a:gridCol w="4364887">
                  <a:extLst>
                    <a:ext uri="{9D8B030D-6E8A-4147-A177-3AD203B41FA5}">
                      <a16:colId xmlns:a16="http://schemas.microsoft.com/office/drawing/2014/main" val="2224417719"/>
                    </a:ext>
                  </a:extLst>
                </a:gridCol>
              </a:tblGrid>
              <a:tr h="6009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COMMITMENT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RESPONSIBLE DEPARTMENTS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2696821014"/>
                  </a:ext>
                </a:extLst>
              </a:tr>
              <a:tr h="1868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L</a:t>
                      </a:r>
                      <a:r>
                        <a:rPr lang="en-US" sz="1400" b="0" dirty="0">
                          <a:effectLst/>
                        </a:rPr>
                        <a:t>and allocation </a:t>
                      </a:r>
                      <a:r>
                        <a:rPr lang="en-ZA" sz="1400" b="0" dirty="0">
                          <a:effectLst/>
                        </a:rPr>
                        <a:t>for</a:t>
                      </a:r>
                      <a:r>
                        <a:rPr lang="en-US" sz="1400" b="0" dirty="0">
                          <a:effectLst/>
                        </a:rPr>
                        <a:t> Kwa-Thema Police Station, with the goal of establishing a new, properly equipped facility.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SAPS, Ekurhuleni Metropolitan Municipality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2713096984"/>
                  </a:ext>
                </a:extLst>
              </a:tr>
              <a:tr h="1868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Connection of 3 transformers that were delivered in Tsakane </a:t>
                      </a:r>
                      <a:r>
                        <a:rPr lang="en-ZA" sz="1400" b="0" dirty="0" err="1">
                          <a:effectLst/>
                        </a:rPr>
                        <a:t>ext</a:t>
                      </a:r>
                      <a:r>
                        <a:rPr lang="en-ZA" sz="1400" b="0" dirty="0">
                          <a:effectLst/>
                        </a:rPr>
                        <a:t> 16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COGTA, ESKOM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965030396"/>
                  </a:ext>
                </a:extLst>
              </a:tr>
              <a:tr h="881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Delivery of transformers in </a:t>
                      </a:r>
                      <a:r>
                        <a:rPr lang="en-ZA" sz="1400" b="0" dirty="0" err="1">
                          <a:effectLst/>
                        </a:rPr>
                        <a:t>ext</a:t>
                      </a:r>
                      <a:r>
                        <a:rPr lang="en-ZA" sz="1400" b="0" dirty="0">
                          <a:effectLst/>
                        </a:rPr>
                        <a:t> 8, 9 and 13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COGTA, ESKOM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4234810269"/>
                  </a:ext>
                </a:extLst>
              </a:tr>
              <a:tr h="2856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Assisting struggling municipalities in developing turnaround plans, aiming to make municipalities fully functional within twelve months.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COGTA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380069161"/>
                  </a:ext>
                </a:extLst>
              </a:tr>
              <a:tr h="1868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Televise rugby matched on SABC, starting with the next SA and New Zealand Rugby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Department of Sports, Arts and Culture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542358962"/>
                  </a:ext>
                </a:extLst>
              </a:tr>
              <a:tr h="1868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Resume the application process for the teacher assistants programme by end of August 2024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Department of Basic Education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3369117026"/>
                  </a:ext>
                </a:extLst>
              </a:tr>
              <a:tr h="1868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A provincial public transport tender to be concluded by the end of 2024.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Department of Transport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312168086"/>
                  </a:ext>
                </a:extLst>
              </a:tr>
              <a:tr h="2856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D</a:t>
                      </a:r>
                      <a:r>
                        <a:rPr lang="en-US" sz="1400" b="0" dirty="0" err="1">
                          <a:effectLst/>
                        </a:rPr>
                        <a:t>evelop</a:t>
                      </a:r>
                      <a:r>
                        <a:rPr lang="en-ZA" sz="1400" b="0" dirty="0" err="1">
                          <a:effectLst/>
                        </a:rPr>
                        <a:t>ment</a:t>
                      </a:r>
                      <a:r>
                        <a:rPr lang="en-ZA" sz="1400" b="0" dirty="0">
                          <a:effectLst/>
                        </a:rPr>
                        <a:t> of</a:t>
                      </a:r>
                      <a:r>
                        <a:rPr lang="en-US" sz="1400" b="0" dirty="0">
                          <a:effectLst/>
                        </a:rPr>
                        <a:t> a new Roads and Safety Strategy in response to the rising number of road accidents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Department of Transport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2103480520"/>
                  </a:ext>
                </a:extLst>
              </a:tr>
              <a:tr h="2856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</a:rPr>
                        <a:t>Province to host a conference on township markets (President’s request at the Imbizo briefing)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</a:rPr>
                        <a:t>Department of Economic Development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91" marR="24691" marT="0" marB="0"/>
                </a:tc>
                <a:extLst>
                  <a:ext uri="{0D108BD9-81ED-4DB2-BD59-A6C34878D82A}">
                    <a16:rowId xmlns:a16="http://schemas.microsoft.com/office/drawing/2014/main" val="2189340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110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8CA53B5B-7CBC-18EA-DB7B-60B3F9DC3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SERVICE DELIVERY INTERVENTIONS CASE RESOLUTION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Gauteng City-Region Integrated Service Delivery Response System has four components: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Central Service Delivery War Room and Central Information Centre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CRM and Rapid Response System that connects all Departments and municipalities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GCR-wide Response Network (i.e. Community workers and Response Teams)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Outreach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Programme</a:t>
            </a:r>
            <a:endParaRPr lang="en-US" sz="1400" dirty="0">
              <a:solidFill>
                <a:prstClr val="black"/>
              </a:solidFill>
              <a:latin typeface="Arial" panose="020B0604020202020204"/>
            </a:endParaRPr>
          </a:p>
          <a:p>
            <a:pPr marR="0" lvl="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DPSA Complaint Management Framework was also considered in the implementation of the system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 memorandum of understanding was introduced to address governance issues and regulate the relationship with other spheres of government,  role clarification challenges in the  implementation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Performance to date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service delivery cases are better tracked at cumulative level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i,e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from inception to date) because delivery in some of the requests requires short, medium, and long-term planning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cumulative case resolution rate as of the end of Quarter 2 is 68.23%.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 reach in terms of wards is at 531 since inception and 161 for the quarter under review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4080F-FE84-67D4-F88D-6595997D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Strengthen the capacity of the state</a:t>
            </a:r>
            <a:endParaRPr lang="en-US" sz="2400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C33F3FF-74C3-FF79-A5EE-343BA80E367A}"/>
              </a:ext>
            </a:extLst>
          </p:cNvPr>
          <p:cNvSpPr txBox="1">
            <a:spLocks/>
          </p:cNvSpPr>
          <p:nvPr/>
        </p:nvSpPr>
        <p:spPr>
          <a:xfrm>
            <a:off x="11654430" y="6492875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639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57A9F59-DA38-4135-681A-593414288A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5798B9-7C44-D340-4F0A-6958A4FF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B4CE14F-9E2A-70CF-8EFC-E5438E44B551}"/>
              </a:ext>
            </a:extLst>
          </p:cNvPr>
          <p:cNvSpPr txBox="1">
            <a:spLocks/>
          </p:cNvSpPr>
          <p:nvPr/>
        </p:nvSpPr>
        <p:spPr>
          <a:xfrm>
            <a:off x="11654430" y="6492875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8DF1031-427E-7B36-9803-C25C9D09D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74"/>
            <a:ext cx="12192000" cy="68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11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2AC5BE-044E-CD04-1207-DBA3F8A8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A06C86-727B-D9F5-7F72-D9B027CC44B3}"/>
              </a:ext>
            </a:extLst>
          </p:cNvPr>
          <p:cNvSpPr txBox="1">
            <a:spLocks/>
          </p:cNvSpPr>
          <p:nvPr/>
        </p:nvSpPr>
        <p:spPr>
          <a:xfrm>
            <a:off x="11806830" y="6645275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19CB3AA-C26E-8A20-70A7-068D50290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69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D378C4-6A98-CC2D-DDE7-7A64FC7ED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2719"/>
            <a:ext cx="12192000" cy="645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92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CCDAC8-BF9F-5616-9ECF-243F74CCB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5859"/>
            <a:ext cx="12192000" cy="656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56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1A366B-B63C-67AF-B399-5863EB8D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839"/>
          <a:stretch/>
        </p:blipFill>
        <p:spPr>
          <a:xfrm>
            <a:off x="0" y="933856"/>
            <a:ext cx="12192000" cy="608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57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AF9FF5-8AB5-E14B-9878-F0BE7F8EF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6941"/>
            <a:ext cx="12192000" cy="608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38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E6478-8F95-B70F-73BD-2ED9AA781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9129"/>
            <a:ext cx="12192000" cy="649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59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C937B-EF7F-324C-AB7C-7A163720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80750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PROVINCIAL STRATEGIC AGENDA</a:t>
            </a:r>
            <a:b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B6ED-B1DA-6F40-8C1C-6CF5CFC31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575" y="4473360"/>
            <a:ext cx="9469211" cy="14301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Priorities to inform Medium Term Planning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of GGT2030 to MTDP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Elevated Priorities Underpinned by a focus on TISH Areas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of Strategic Priorities Reporting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567092C-E83F-9345-A464-D8B1133F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714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C937B-EF7F-324C-AB7C-7A163720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	PROGRAMME  PERFORMANCE </a:t>
            </a:r>
            <a:endParaRPr lang="en-US" sz="3600" b="1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B6ED-B1DA-6F40-8C1C-6CF5CFC31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575" y="4188365"/>
            <a:ext cx="9469211" cy="14301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567092C-E83F-9345-A464-D8B1133F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603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626353" y="1727200"/>
            <a:ext cx="5464047" cy="481214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ZA" sz="1600" dirty="0">
              <a:solidFill>
                <a:prstClr val="black"/>
              </a:solidFill>
              <a:ea typeface="Times New Roman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en-ZA" sz="1600" dirty="0">
              <a:solidFill>
                <a:prstClr val="black"/>
              </a:solidFill>
              <a:ea typeface="Times New Roman"/>
            </a:endParaRPr>
          </a:p>
          <a:p>
            <a:pPr algn="just" eaLnBrk="0" fontAlgn="base" hangingPunct="0">
              <a:spcAft>
                <a:spcPct val="0"/>
              </a:spcAft>
              <a:buNone/>
            </a:pPr>
            <a:endParaRPr lang="en-ZA" altLang="en-US" sz="1600" kern="0" dirty="0">
              <a:solidFill>
                <a:srgbClr val="000000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algn="just" eaLnBrk="0" fontAlgn="base" hangingPunct="0">
              <a:spcAft>
                <a:spcPct val="0"/>
              </a:spcAft>
              <a:buNone/>
            </a:pPr>
            <a:endParaRPr lang="en-ZA" altLang="en-US" sz="1600" kern="0" dirty="0">
              <a:solidFill>
                <a:srgbClr val="000000"/>
              </a:solidFill>
              <a:ea typeface="MS PGothic" pitchFamily="34" charset="-128"/>
            </a:endParaRPr>
          </a:p>
          <a:p>
            <a:pPr algn="just" eaLnBrk="0" fontAlgn="base" hangingPunct="0">
              <a:spcAft>
                <a:spcPct val="0"/>
              </a:spcAft>
              <a:buNone/>
            </a:pPr>
            <a:endParaRPr lang="en-ZA" altLang="en-US" sz="1600" kern="0" dirty="0">
              <a:solidFill>
                <a:srgbClr val="000000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algn="just" eaLnBrk="0" fontAlgn="base" hangingPunct="0">
              <a:spcAft>
                <a:spcPct val="0"/>
              </a:spcAft>
              <a:buNone/>
            </a:pPr>
            <a:endParaRPr lang="en-ZA" altLang="en-US" sz="1600" kern="0" dirty="0">
              <a:solidFill>
                <a:srgbClr val="000000"/>
              </a:solidFill>
              <a:ea typeface="MS PGothic" pitchFamily="34" charset="-128"/>
            </a:endParaRPr>
          </a:p>
          <a:p>
            <a:pPr algn="just" eaLnBrk="0" fontAlgn="base" hangingPunct="0">
              <a:spcAft>
                <a:spcPct val="0"/>
              </a:spcAft>
              <a:buNone/>
            </a:pPr>
            <a:endParaRPr lang="en-ZA" altLang="en-US" sz="1600" kern="0" dirty="0">
              <a:solidFill>
                <a:srgbClr val="000000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algn="just" eaLnBrk="0" fontAlgn="base" hangingPunct="0">
              <a:spcAft>
                <a:spcPct val="0"/>
              </a:spcAft>
              <a:buNone/>
            </a:pPr>
            <a:endParaRPr lang="en-ZA" altLang="en-US" sz="1600" kern="0" dirty="0">
              <a:solidFill>
                <a:srgbClr val="000000"/>
              </a:solidFill>
              <a:ea typeface="MS PGothic" pitchFamily="34" charset="-128"/>
            </a:endParaRPr>
          </a:p>
          <a:p>
            <a:pPr marL="0" indent="0" algn="just" eaLnBrk="0" fontAlgn="base" hangingPunct="0">
              <a:spcAft>
                <a:spcPct val="0"/>
              </a:spcAft>
              <a:buNone/>
            </a:pPr>
            <a:endParaRPr lang="en-ZA" altLang="en-US" sz="1600" kern="0" dirty="0">
              <a:solidFill>
                <a:srgbClr val="000000"/>
              </a:solidFill>
              <a:ea typeface="MS PGothic" pitchFamily="34" charset="-128"/>
            </a:endParaRPr>
          </a:p>
          <a:p>
            <a:pPr algn="just" eaLnBrk="0" fontAlgn="base" hangingPunct="0">
              <a:spcAft>
                <a:spcPct val="0"/>
              </a:spcAft>
              <a:buNone/>
            </a:pPr>
            <a:endParaRPr lang="en-ZA" altLang="en-US" sz="1600" kern="0" dirty="0">
              <a:solidFill>
                <a:srgbClr val="000000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algn="just" eaLnBrk="0" fontAlgn="base" hangingPunct="0">
              <a:spcAft>
                <a:spcPct val="0"/>
              </a:spcAft>
              <a:buNone/>
            </a:pPr>
            <a:endParaRPr lang="en-ZA" altLang="en-US" sz="1600" kern="0" dirty="0">
              <a:solidFill>
                <a:srgbClr val="000000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algn="just" eaLnBrk="0" fontAlgn="base" hangingPunct="0">
              <a:spcAft>
                <a:spcPct val="0"/>
              </a:spcAft>
              <a:buNone/>
            </a:pP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4717" y="1173800"/>
            <a:ext cx="8013659" cy="317869"/>
          </a:xfrm>
        </p:spPr>
        <p:txBody>
          <a:bodyPr>
            <a:noAutofit/>
          </a:bodyPr>
          <a:lstStyle/>
          <a:p>
            <a:pPr algn="just"/>
            <a:r>
              <a:rPr lang="en-US" altLang="en-US" sz="2000" kern="0" dirty="0">
                <a:ea typeface="MS PGothic" pitchFamily="34" charset="-128"/>
              </a:rPr>
              <a:t>NON-FINANCIAL PERFORMANCE REPORT</a:t>
            </a:r>
            <a:endParaRPr lang="en-US" sz="2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175501" y="1727201"/>
          <a:ext cx="4698999" cy="4663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7402">
                  <a:extLst>
                    <a:ext uri="{9D8B030D-6E8A-4147-A177-3AD203B41FA5}">
                      <a16:colId xmlns:a16="http://schemas.microsoft.com/office/drawing/2014/main" val="2961040002"/>
                    </a:ext>
                  </a:extLst>
                </a:gridCol>
                <a:gridCol w="1711597">
                  <a:extLst>
                    <a:ext uri="{9D8B030D-6E8A-4147-A177-3AD203B41FA5}">
                      <a16:colId xmlns:a16="http://schemas.microsoft.com/office/drawing/2014/main" val="1555430455"/>
                    </a:ext>
                  </a:extLst>
                </a:gridCol>
              </a:tblGrid>
              <a:tr h="660797"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2024/25FY </a:t>
                      </a:r>
                      <a:r>
                        <a:rPr lang="en-US" sz="1600" baseline="0" dirty="0"/>
                        <a:t> non-financial performance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101891"/>
                  </a:ext>
                </a:extLst>
              </a:tr>
              <a:tr h="698837">
                <a:tc>
                  <a:txBody>
                    <a:bodyPr/>
                    <a:lstStyle/>
                    <a:p>
                      <a:r>
                        <a:rPr lang="en-ZA" sz="1600" b="1" dirty="0">
                          <a:solidFill>
                            <a:prstClr val="black"/>
                          </a:solidFill>
                          <a:ea typeface="Times New Roman"/>
                          <a:cs typeface="Arial" panose="020B0604020202020204" pitchFamily="34" charset="0"/>
                        </a:rPr>
                        <a:t>Total KPIs for Q2 2024/25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prstClr val="black"/>
                          </a:solidFill>
                          <a:ea typeface="Times New Roman"/>
                          <a:cs typeface="Arial" panose="020B0604020202020204" pitchFamily="34" charset="0"/>
                        </a:rPr>
                        <a:t>44</a:t>
                      </a:r>
                      <a:endParaRPr lang="en-ZA" sz="1600" b="1" dirty="0">
                        <a:solidFill>
                          <a:prstClr val="black"/>
                        </a:solidFill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82848"/>
                  </a:ext>
                </a:extLst>
              </a:tr>
              <a:tr h="731763">
                <a:tc>
                  <a:txBody>
                    <a:bodyPr/>
                    <a:lstStyle/>
                    <a:p>
                      <a:r>
                        <a:rPr lang="en-ZA" sz="1600" b="1" dirty="0">
                          <a:solidFill>
                            <a:prstClr val="black"/>
                          </a:solidFill>
                          <a:ea typeface="Times New Roman"/>
                          <a:cs typeface="Arial" panose="020B0604020202020204" pitchFamily="34" charset="0"/>
                        </a:rPr>
                        <a:t>KPI’s achieved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prstClr val="black"/>
                          </a:solidFill>
                          <a:ea typeface="Times New Roman"/>
                          <a:cs typeface="Arial" panose="020B0604020202020204" pitchFamily="34" charset="0"/>
                        </a:rPr>
                        <a:t>35</a:t>
                      </a:r>
                      <a:endParaRPr lang="en-ZA" sz="1600" b="1" dirty="0">
                        <a:solidFill>
                          <a:prstClr val="black"/>
                        </a:solidFill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184823"/>
                  </a:ext>
                </a:extLst>
              </a:tr>
              <a:tr h="731764">
                <a:tc>
                  <a:txBody>
                    <a:bodyPr/>
                    <a:lstStyle/>
                    <a:p>
                      <a:r>
                        <a:rPr lang="en-ZA" sz="1600" b="1" dirty="0">
                          <a:solidFill>
                            <a:prstClr val="black"/>
                          </a:solidFill>
                          <a:ea typeface="Times New Roman"/>
                          <a:cs typeface="Arial" panose="020B0604020202020204" pitchFamily="34" charset="0"/>
                        </a:rPr>
                        <a:t>Percentage achieved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b="1" dirty="0">
                          <a:solidFill>
                            <a:prstClr val="black"/>
                          </a:solidFill>
                          <a:ea typeface="Times New Roman"/>
                          <a:cs typeface="Arial" panose="020B0604020202020204" pitchFamily="34" charset="0"/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33869"/>
                  </a:ext>
                </a:extLst>
              </a:tr>
              <a:tr h="853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KPI’s not achieved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prstClr val="black"/>
                          </a:solidFill>
                          <a:ea typeface="Times New Roman"/>
                          <a:cs typeface="Arial" panose="020B0604020202020204" pitchFamily="34" charset="0"/>
                        </a:rPr>
                        <a:t>9</a:t>
                      </a:r>
                      <a:endParaRPr lang="en-ZA" sz="1600" b="1" dirty="0">
                        <a:solidFill>
                          <a:prstClr val="black"/>
                        </a:solidFill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746854"/>
                  </a:ext>
                </a:extLst>
              </a:tr>
              <a:tr h="986933">
                <a:tc>
                  <a:txBody>
                    <a:bodyPr/>
                    <a:lstStyle/>
                    <a:p>
                      <a:r>
                        <a:rPr lang="en-ZA" sz="1600" b="1" dirty="0">
                          <a:solidFill>
                            <a:prstClr val="black"/>
                          </a:solidFill>
                          <a:ea typeface="Times New Roman"/>
                          <a:cs typeface="Arial" panose="020B0604020202020204" pitchFamily="34" charset="0"/>
                        </a:rPr>
                        <a:t>Percentage not achieved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b="1" dirty="0">
                          <a:solidFill>
                            <a:prstClr val="black"/>
                          </a:solidFill>
                          <a:ea typeface="Times New Roman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96408"/>
                  </a:ext>
                </a:extLst>
              </a:tr>
            </a:tbl>
          </a:graphicData>
        </a:graphic>
      </p:graphicFrame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1F721A7A-C95D-4BAD-8532-0E95CDF8A1A5}"/>
              </a:ext>
            </a:extLst>
          </p:cNvPr>
          <p:cNvSpPr txBox="1">
            <a:spLocks/>
          </p:cNvSpPr>
          <p:nvPr/>
        </p:nvSpPr>
        <p:spPr>
          <a:xfrm>
            <a:off x="9401266" y="648044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9C6265F-40A7-A079-DA26-6516343EE960}"/>
              </a:ext>
            </a:extLst>
          </p:cNvPr>
          <p:cNvGraphicFramePr>
            <a:graphicFrameLocks/>
          </p:cNvGraphicFramePr>
          <p:nvPr/>
        </p:nvGraphicFramePr>
        <p:xfrm>
          <a:off x="1344717" y="1727199"/>
          <a:ext cx="5614884" cy="4663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53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42907" y="1055630"/>
            <a:ext cx="10585327" cy="398505"/>
          </a:xfrm>
        </p:spPr>
        <p:txBody>
          <a:bodyPr>
            <a:noAutofit/>
          </a:bodyPr>
          <a:lstStyle/>
          <a:p>
            <a:r>
              <a:rPr lang="en-ZA" altLang="en-US" sz="2000" cap="all" dirty="0"/>
              <a:t>Q2 OVERALL PROGRAMME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28612" y="6546664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61DF8B7-9AF3-4B3A-B1E2-057DAA0DD5C8}"/>
              </a:ext>
            </a:extLst>
          </p:cNvPr>
          <p:cNvGraphicFramePr>
            <a:graphicFrameLocks noGrp="1"/>
          </p:cNvGraphicFramePr>
          <p:nvPr/>
        </p:nvGraphicFramePr>
        <p:xfrm>
          <a:off x="1342908" y="4471640"/>
          <a:ext cx="5663947" cy="2252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886">
                  <a:extLst>
                    <a:ext uri="{9D8B030D-6E8A-4147-A177-3AD203B41FA5}">
                      <a16:colId xmlns:a16="http://schemas.microsoft.com/office/drawing/2014/main" val="1402026128"/>
                    </a:ext>
                  </a:extLst>
                </a:gridCol>
                <a:gridCol w="1089199">
                  <a:extLst>
                    <a:ext uri="{9D8B030D-6E8A-4147-A177-3AD203B41FA5}">
                      <a16:colId xmlns:a16="http://schemas.microsoft.com/office/drawing/2014/main" val="3243045057"/>
                    </a:ext>
                  </a:extLst>
                </a:gridCol>
                <a:gridCol w="1037823">
                  <a:extLst>
                    <a:ext uri="{9D8B030D-6E8A-4147-A177-3AD203B41FA5}">
                      <a16:colId xmlns:a16="http://schemas.microsoft.com/office/drawing/2014/main" val="4265955232"/>
                    </a:ext>
                  </a:extLst>
                </a:gridCol>
                <a:gridCol w="1006995">
                  <a:extLst>
                    <a:ext uri="{9D8B030D-6E8A-4147-A177-3AD203B41FA5}">
                      <a16:colId xmlns:a16="http://schemas.microsoft.com/office/drawing/2014/main" val="3977063609"/>
                    </a:ext>
                  </a:extLst>
                </a:gridCol>
                <a:gridCol w="1228044">
                  <a:extLst>
                    <a:ext uri="{9D8B030D-6E8A-4147-A177-3AD203B41FA5}">
                      <a16:colId xmlns:a16="http://schemas.microsoft.com/office/drawing/2014/main" val="3500424223"/>
                    </a:ext>
                  </a:extLst>
                </a:gridCol>
              </a:tblGrid>
              <a:tr h="983506">
                <a:tc>
                  <a:txBody>
                    <a:bodyPr/>
                    <a:lstStyle/>
                    <a:p>
                      <a:pPr algn="ctr"/>
                      <a:r>
                        <a:rPr lang="en-ZA" sz="14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</a:rPr>
                        <a:t>Programme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</a:rPr>
                        <a:t>% Achieved</a:t>
                      </a:r>
                    </a:p>
                    <a:p>
                      <a:pPr algn="ctr"/>
                      <a:r>
                        <a:rPr lang="en-ZA" sz="14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</a:rPr>
                        <a:t>Q2</a:t>
                      </a:r>
                    </a:p>
                    <a:p>
                      <a:pPr algn="ctr"/>
                      <a:endParaRPr lang="en-ZA" sz="14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</a:rPr>
                        <a:t>Q2</a:t>
                      </a:r>
                    </a:p>
                    <a:p>
                      <a:pPr algn="ctr"/>
                      <a:r>
                        <a:rPr lang="en-ZA" sz="14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</a:rPr>
                        <a:t>No. of Indicators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</a:rPr>
                        <a:t>Q2</a:t>
                      </a:r>
                    </a:p>
                    <a:p>
                      <a:pPr algn="ctr"/>
                      <a:r>
                        <a:rPr lang="en-ZA" sz="14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</a:rPr>
                        <a:t>No. of indicators Achieved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</a:rPr>
                        <a:t>Q2</a:t>
                      </a:r>
                    </a:p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</a:rPr>
                        <a:t> No. of indicators not achieved  </a:t>
                      </a:r>
                      <a:endParaRPr lang="en-ZA" sz="14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72254"/>
                  </a:ext>
                </a:extLst>
              </a:tr>
              <a:tr h="317260">
                <a:tc>
                  <a:txBody>
                    <a:bodyPr/>
                    <a:lstStyle/>
                    <a:p>
                      <a:r>
                        <a:rPr lang="en-ZA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Programme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67%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9</a:t>
                      </a:r>
                      <a:endParaRPr lang="en-ZA" sz="1400" b="0" kern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6</a:t>
                      </a:r>
                      <a:endParaRPr lang="en-ZA" sz="1400" b="0" kern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3</a:t>
                      </a:r>
                      <a:endParaRPr lang="en-ZA" sz="1400" b="0" kern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6518169"/>
                  </a:ext>
                </a:extLst>
              </a:tr>
              <a:tr h="317260">
                <a:tc>
                  <a:txBody>
                    <a:bodyPr/>
                    <a:lstStyle/>
                    <a:p>
                      <a:r>
                        <a:rPr lang="en-ZA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Programme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11</a:t>
                      </a:r>
                      <a:endParaRPr lang="en-ZA" sz="1400" b="0" kern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11</a:t>
                      </a:r>
                      <a:endParaRPr lang="en-ZA" sz="1400" b="0" kern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0</a:t>
                      </a:r>
                      <a:endParaRPr lang="en-ZA" sz="1400" b="0" kern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862842"/>
                  </a:ext>
                </a:extLst>
              </a:tr>
              <a:tr h="317260">
                <a:tc>
                  <a:txBody>
                    <a:bodyPr/>
                    <a:lstStyle/>
                    <a:p>
                      <a:r>
                        <a:rPr lang="en-ZA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Programme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75%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24</a:t>
                      </a:r>
                      <a:endParaRPr lang="en-ZA" sz="1400" b="0" kern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18</a:t>
                      </a:r>
                      <a:endParaRPr lang="en-ZA" sz="1400" b="0" kern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6</a:t>
                      </a:r>
                      <a:endParaRPr lang="en-ZA" sz="1400" b="0" kern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876089"/>
                  </a:ext>
                </a:extLst>
              </a:tr>
              <a:tr h="317260">
                <a:tc>
                  <a:txBody>
                    <a:bodyPr/>
                    <a:lstStyle/>
                    <a:p>
                      <a:r>
                        <a:rPr lang="en-ZA" sz="1400" b="1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Overall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80%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44</a:t>
                      </a:r>
                      <a:endParaRPr lang="en-ZA" sz="1400" b="1" kern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35</a:t>
                      </a:r>
                      <a:endParaRPr lang="en-ZA" sz="1400" b="1" kern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+mn-ea"/>
                        </a:rPr>
                        <a:t>9</a:t>
                      </a:r>
                      <a:endParaRPr lang="en-ZA" sz="1400" b="1" kern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1693292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F58C74D5-819C-43AB-AD4C-E258C883437F}"/>
              </a:ext>
            </a:extLst>
          </p:cNvPr>
          <p:cNvSpPr/>
          <p:nvPr/>
        </p:nvSpPr>
        <p:spPr>
          <a:xfrm>
            <a:off x="7146444" y="4471639"/>
            <a:ext cx="4476596" cy="2319453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OVERALL ACHIEVEMENTS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A total of 44 indicators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reported for the quarter under review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80% (35 out of 44) indicators 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were achieved for Quarter 2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Programme 1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is the least performing programmes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Programme 2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 is the best performing programme in the quarter under review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4C250F5-36F0-C81A-E751-66386B04D3B2}"/>
              </a:ext>
            </a:extLst>
          </p:cNvPr>
          <p:cNvGraphicFramePr>
            <a:graphicFrameLocks/>
          </p:cNvGraphicFramePr>
          <p:nvPr/>
        </p:nvGraphicFramePr>
        <p:xfrm>
          <a:off x="1342907" y="1616922"/>
          <a:ext cx="10585327" cy="274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753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PROGRAMME 1 QUARTER 2 PERFORMANCE</a:t>
            </a:r>
            <a:endParaRPr lang="en-ZA" altLang="en-US" sz="2000" cap="al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A5628-3C4D-4AF2-82A9-A793C206A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907" y="1617785"/>
            <a:ext cx="10792454" cy="5036233"/>
          </a:xfrm>
        </p:spPr>
        <p:txBody>
          <a:bodyPr>
            <a:normAutofit/>
          </a:bodyPr>
          <a:lstStyle/>
          <a:p>
            <a:pPr lvl="1" algn="just"/>
            <a:endParaRPr lang="en-Z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just">
              <a:buNone/>
            </a:pPr>
            <a:endParaRPr lang="en-Z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Z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Z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Z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Z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13588" y="6702900"/>
            <a:ext cx="523982" cy="2039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31180" y="1436840"/>
            <a:ext cx="6753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ZA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605EEC-5196-49FD-83F1-862B0F36BA33}"/>
              </a:ext>
            </a:extLst>
          </p:cNvPr>
          <p:cNvSpPr/>
          <p:nvPr/>
        </p:nvSpPr>
        <p:spPr>
          <a:xfrm>
            <a:off x="6421348" y="4486276"/>
            <a:ext cx="5465854" cy="2305049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PROGRAMME 1 AREAS OF UNDERPERFORMANCE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99.36% (309 out of 311)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of valid invoices paid within 15 days from date of receipt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Preferential Procurement: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Only 0.53%  was spent on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PwD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against the set target of 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Skills Audit recommendations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0% of recommendations implemented on the skills audit conducted for levels 1-12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anose="020F0502020204030204" pitchFamily="34" charset="0"/>
            </a:endParaRPr>
          </a:p>
          <a:p>
            <a:pPr marL="28416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B4C0D0-7A56-EE39-5D67-A5081601199C}"/>
              </a:ext>
            </a:extLst>
          </p:cNvPr>
          <p:cNvSpPr/>
          <p:nvPr/>
        </p:nvSpPr>
        <p:spPr>
          <a:xfrm>
            <a:off x="1334526" y="4486276"/>
            <a:ext cx="4963532" cy="2283298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PROGRAMME 1 ACHIEVEMENTS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Out of 751 SMS-filled posts,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174 were vetted and 532 are awaiting feedback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Out of 2174 SCM-filled posts,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279 were vetted and 1855 are still awaiting feedback,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 40 SCM officials have not applied for security clearance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Preferential Procurement: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Black spent=94% against the target of 80%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Women spent =47% against the target of 40%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Youth spent = 37% against the target of 15%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Township spent = 43% against the target of 40%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A0EAE35-BA1A-72EF-BEDA-73425D757500}"/>
              </a:ext>
            </a:extLst>
          </p:cNvPr>
          <p:cNvGraphicFramePr>
            <a:graphicFrameLocks/>
          </p:cNvGraphicFramePr>
          <p:nvPr/>
        </p:nvGraphicFramePr>
        <p:xfrm>
          <a:off x="1342907" y="1642184"/>
          <a:ext cx="10544295" cy="270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23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PROGRAMME 3 QUARTER </a:t>
            </a:r>
            <a:r>
              <a:rPr lang="en-US" sz="2000" dirty="0"/>
              <a:t>2</a:t>
            </a:r>
            <a:r>
              <a:rPr lang="en-US" sz="2000" dirty="0">
                <a:solidFill>
                  <a:schemeClr val="bg1"/>
                </a:solidFill>
              </a:rPr>
              <a:t> PERFORMANCE</a:t>
            </a:r>
            <a:endParaRPr lang="en-ZA" altLang="en-US" sz="2000" cap="al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A5628-3C4D-4AF2-82A9-A793C206A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907" y="1617785"/>
            <a:ext cx="10792454" cy="5036233"/>
          </a:xfrm>
        </p:spPr>
        <p:txBody>
          <a:bodyPr>
            <a:normAutofit/>
          </a:bodyPr>
          <a:lstStyle/>
          <a:p>
            <a:pPr lvl="1" algn="just"/>
            <a:endParaRPr lang="en-Z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endParaRPr lang="en-Z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Z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Z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Z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Z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28612" y="6546664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23592" y="1844824"/>
            <a:ext cx="8064896" cy="460851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31180" y="1436840"/>
            <a:ext cx="6753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ZA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6A0A58-44A3-46F0-9DE2-A4C8BC6A2AD5}"/>
              </a:ext>
            </a:extLst>
          </p:cNvPr>
          <p:cNvSpPr/>
          <p:nvPr/>
        </p:nvSpPr>
        <p:spPr>
          <a:xfrm>
            <a:off x="1342903" y="4002167"/>
            <a:ext cx="6073529" cy="2727059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PROGRAMME 3 ACHIEVEMENTS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GPG wide procurement spend report: </a:t>
            </a:r>
            <a:r>
              <a:rPr lang="en-US" sz="1200" dirty="0">
                <a:solidFill>
                  <a:srgbClr val="242424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Black People = 53.18 against 80%,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Women = 5.81% against 40%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 ,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Youth = </a:t>
            </a:r>
            <a:r>
              <a:rPr lang="en-ZA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9.90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% against 15%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 ,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People with Disabilities = 0.07% against 7%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 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Collaboration with Africa and the world</a:t>
            </a:r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 – GPG attended the </a:t>
            </a:r>
            <a:r>
              <a:rPr lang="en-US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Metropolis Conference </a:t>
            </a:r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in Sao Paulo, Brazil in June 2024.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99% (576 out of 581)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of reported 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fraud and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corruption cases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finalised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. 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Fraud and corruption cases reported to the law enforcement: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Four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(4 out of 4) 100% cases were referred to LEA’s.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="1" i="0" dirty="0">
                <a:effectLst/>
                <a:latin typeface="Arial Narrow" panose="020B0606020202030204" pitchFamily="34" charset="0"/>
              </a:rPr>
              <a:t>Rand value of net new investment facilitated: </a:t>
            </a:r>
            <a:r>
              <a:rPr lang="en-US" sz="1200" i="0" dirty="0">
                <a:effectLst/>
                <a:latin typeface="Arial Narrow" panose="020B0606020202030204" pitchFamily="34" charset="0"/>
              </a:rPr>
              <a:t>One project worth R28.7 million in Foreign Direct Investment (FDI); and one project worth R450 million in Domestic Direct Investment (DDI) were facilitated. 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Improvement plans facilitated in areas of underperformance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: </a:t>
            </a:r>
            <a:r>
              <a:rPr lang="en-US" sz="120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Fifty-Three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(</a:t>
            </a:r>
            <a:r>
              <a:rPr lang="en-US" sz="120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53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) improvement plans facilitated in areas of underperformance.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100% key community-wide service delivery commitments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tracked for progress 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042B26-380C-48FE-9AE7-20A848B55A18}"/>
              </a:ext>
            </a:extLst>
          </p:cNvPr>
          <p:cNvSpPr/>
          <p:nvPr/>
        </p:nvSpPr>
        <p:spPr>
          <a:xfrm>
            <a:off x="7591696" y="4040129"/>
            <a:ext cx="4328159" cy="2689097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PROGRAMME 3 AREAS OF UNDERPERFORMANCE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05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just"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PROGRAMME 3 AREAS OF UNDERPERFORMANCE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GGT2030 targets achieved: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385 out of </a:t>
            </a:r>
            <a:r>
              <a:rPr lang="en-US" sz="1200" dirty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617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APP targets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(62%)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have been achieved towards GGT2030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0% of targets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in the Delivery Agreements were achieved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the Governance and Planning, Economic, and Social Cluster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Departments with No Material Findings: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11 out of 13 Departments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obtained no material findings on AOPO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rgbClr val="242424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Evaluation studies</a:t>
            </a:r>
            <a:r>
              <a:rPr lang="en-US" sz="1200" dirty="0">
                <a:solidFill>
                  <a:srgbClr val="242424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Zero (0) evaluation studies undertaken 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05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7A55F01-5614-94A0-B0CB-4C14518BA7F9}"/>
              </a:ext>
            </a:extLst>
          </p:cNvPr>
          <p:cNvSpPr txBox="1">
            <a:spLocks/>
          </p:cNvSpPr>
          <p:nvPr/>
        </p:nvSpPr>
        <p:spPr>
          <a:xfrm>
            <a:off x="11409318" y="6470052"/>
            <a:ext cx="685800" cy="387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3FD8-A957-424A-B695-14C87995D709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E102AC5-FDA0-1E43-5844-8B00E040B491}"/>
              </a:ext>
            </a:extLst>
          </p:cNvPr>
          <p:cNvGraphicFramePr>
            <a:graphicFrameLocks/>
          </p:cNvGraphicFramePr>
          <p:nvPr/>
        </p:nvGraphicFramePr>
        <p:xfrm>
          <a:off x="1342904" y="1579135"/>
          <a:ext cx="10576951" cy="2384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129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C937B-EF7F-324C-AB7C-7A163720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" y="2076450"/>
            <a:ext cx="11965174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GEYODI EMPOWERMENT    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B6ED-B1DA-6F40-8C1C-6CF5CFC31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575" y="4473360"/>
            <a:ext cx="9469211" cy="14301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567092C-E83F-9345-A464-D8B1133F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881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641" y="1095425"/>
            <a:ext cx="9692199" cy="312264"/>
          </a:xfrm>
        </p:spPr>
        <p:txBody>
          <a:bodyPr>
            <a:noAutofit/>
          </a:bodyPr>
          <a:lstStyle/>
          <a:p>
            <a:pPr marL="457200" lvl="1" algn="just" defTabSz="457200" rtl="0">
              <a:spcBef>
                <a:spcPct val="20000"/>
              </a:spcBef>
              <a:defRPr/>
            </a:pP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 OF YOUTH EMPLOYMENT IN GPG</a:t>
            </a:r>
            <a:endParaRPr lang="en-ZA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4FD38F7-4F2C-7F4A-A30C-46BB478DD00E}"/>
              </a:ext>
            </a:extLst>
          </p:cNvPr>
          <p:cNvSpPr txBox="1">
            <a:spLocks/>
          </p:cNvSpPr>
          <p:nvPr/>
        </p:nvSpPr>
        <p:spPr>
          <a:xfrm>
            <a:off x="9448799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DC9DD-72BA-B4CA-144C-691D5E36E0BD}"/>
              </a:ext>
            </a:extLst>
          </p:cNvPr>
          <p:cNvSpPr txBox="1"/>
          <p:nvPr/>
        </p:nvSpPr>
        <p:spPr>
          <a:xfrm>
            <a:off x="1106748" y="4714668"/>
            <a:ext cx="476302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29%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569415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193871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  of  the total staff complement in GPG Departments consist of youth.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Representation youth in GPG has decrease by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0,30%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29,31%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June 2024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29,1%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of 30 September 2024.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87FB613-8F2D-31B8-5024-8B339194D46D}"/>
              </a:ext>
            </a:extLst>
          </p:cNvPr>
          <p:cNvGraphicFramePr>
            <a:graphicFrameLocks/>
          </p:cNvGraphicFramePr>
          <p:nvPr/>
        </p:nvGraphicFramePr>
        <p:xfrm>
          <a:off x="1179125" y="1655132"/>
          <a:ext cx="4841966" cy="2996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3BEB9A-0FB7-A1C2-C117-128044F46D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9080901"/>
              </p:ext>
            </p:extLst>
          </p:nvPr>
        </p:nvGraphicFramePr>
        <p:xfrm>
          <a:off x="6392091" y="1655133"/>
          <a:ext cx="5510169" cy="299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3">
            <a:extLst>
              <a:ext uri="{FF2B5EF4-FFF2-40B4-BE49-F238E27FC236}">
                <a16:creationId xmlns:a16="http://schemas.microsoft.com/office/drawing/2014/main" id="{04B3364F-2EE4-0095-A40B-E42B70B2B3F8}"/>
              </a:ext>
            </a:extLst>
          </p:cNvPr>
          <p:cNvSpPr txBox="1"/>
          <p:nvPr/>
        </p:nvSpPr>
        <p:spPr>
          <a:xfrm>
            <a:off x="6392091" y="4680175"/>
            <a:ext cx="53819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lang="en-ZA" sz="1200" dirty="0">
                <a:solidFill>
                  <a:prstClr val="black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Provincial Treasury has the highest representation of youth relative to its total workforce amongst GPG Departments.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Social development, Education, </a:t>
            </a:r>
            <a:r>
              <a:rPr lang="en-ZA" sz="1200" dirty="0">
                <a:solidFill>
                  <a:prstClr val="black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are the second, third and fourth departments respectively after Provincial Treasury.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endParaRPr lang="en-ZA" sz="1200" dirty="0">
              <a:solidFill>
                <a:prstClr val="black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two Departments with lowest representation of youth relative to their workforce are COGTA </a:t>
            </a:r>
            <a:r>
              <a:rPr lang="en-ZA" sz="1200" dirty="0">
                <a:solidFill>
                  <a:prstClr val="black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Human Settlement</a:t>
            </a:r>
            <a:r>
              <a:rPr lang="en-ZA" sz="1200" dirty="0">
                <a:solidFill>
                  <a:prstClr val="black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and Roads and Transport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endParaRPr lang="en-ZA" sz="1200" dirty="0">
              <a:solidFill>
                <a:prstClr val="black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COGTA, Human Settlement  and Roads and Transport are mostly at risk of experiencing adverse effects of the aging workforce. </a:t>
            </a:r>
            <a:endParaRPr lang="en-ZA" sz="1400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4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1095424"/>
            <a:ext cx="11138718" cy="468179"/>
          </a:xfrm>
        </p:spPr>
        <p:txBody>
          <a:bodyPr>
            <a:noAutofit/>
          </a:bodyPr>
          <a:lstStyle/>
          <a:p>
            <a:pPr marL="457200" lvl="1" algn="just" defTabSz="457200" rtl="0">
              <a:spcBef>
                <a:spcPct val="20000"/>
              </a:spcBef>
              <a:defRPr/>
            </a:pPr>
            <a:r>
              <a:rPr lang="en-US" sz="2000" b="1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Percentage representation of Persons with Disabilities in GPG Departments</a:t>
            </a:r>
            <a:endParaRPr lang="en-ZA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2426" y="1696202"/>
            <a:ext cx="5801685" cy="3163893"/>
          </a:xfrm>
        </p:spPr>
        <p:txBody>
          <a:bodyPr/>
          <a:lstStyle/>
          <a:p>
            <a:endParaRPr lang="en-ZA" dirty="0"/>
          </a:p>
          <a:p>
            <a:pPr marL="0" indent="0">
              <a:buNone/>
            </a:pPr>
            <a:endParaRPr lang="en-ZA" dirty="0"/>
          </a:p>
          <a:p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7334341" y="1696202"/>
            <a:ext cx="468067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endParaRPr kumimoji="0" lang="en-ZA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Employees with disabilities represent </a:t>
            </a: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2,72% (5274 of 193871) 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the total GPG workforce as of 30 September 2024.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representation of employees with disabilities has increased by </a:t>
            </a: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160 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</a:t>
            </a: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5115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June 2024 to </a:t>
            </a: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5274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as 30 September 2024 and percentages has increased from</a:t>
            </a: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2,63% 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2,72%.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endParaRPr kumimoji="0" lang="en-ZA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GPG Departments are compliant  with </a:t>
            </a: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2% 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employment target.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Department of e-Government and Department of Social Development  are leading in the representation of persons with disabilities by </a:t>
            </a: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4 % 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proportional to its total workforce. Followed by </a:t>
            </a: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departments at</a:t>
            </a: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3%.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4FD38F7-4F2C-7F4A-A30C-46BB478DD00E}"/>
              </a:ext>
            </a:extLst>
          </p:cNvPr>
          <p:cNvSpPr txBox="1">
            <a:spLocks/>
          </p:cNvSpPr>
          <p:nvPr/>
        </p:nvSpPr>
        <p:spPr>
          <a:xfrm>
            <a:off x="9448799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3E330D9-1B66-3470-E151-2F66B1352D85}"/>
              </a:ext>
            </a:extLst>
          </p:cNvPr>
          <p:cNvGraphicFramePr>
            <a:graphicFrameLocks/>
          </p:cNvGraphicFramePr>
          <p:nvPr/>
        </p:nvGraphicFramePr>
        <p:xfrm>
          <a:off x="1332427" y="1828800"/>
          <a:ext cx="6001914" cy="4185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919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641" y="1095425"/>
            <a:ext cx="9692199" cy="312264"/>
          </a:xfrm>
        </p:spPr>
        <p:txBody>
          <a:bodyPr>
            <a:noAutofit/>
          </a:bodyPr>
          <a:lstStyle/>
          <a:p>
            <a:pPr marL="457200" lvl="1" algn="just" defTabSz="457200" rtl="0">
              <a:spcBef>
                <a:spcPct val="20000"/>
              </a:spcBef>
              <a:defRPr/>
            </a:pPr>
            <a:r>
              <a:rPr lang="en-US" sz="2000" b="1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REPRESENTATION OF WOMEN IN SMS IN GPG </a:t>
            </a:r>
            <a:endParaRPr lang="en-ZA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4FD38F7-4F2C-7F4A-A30C-46BB478DD00E}"/>
              </a:ext>
            </a:extLst>
          </p:cNvPr>
          <p:cNvSpPr txBox="1">
            <a:spLocks/>
          </p:cNvSpPr>
          <p:nvPr/>
        </p:nvSpPr>
        <p:spPr>
          <a:xfrm>
            <a:off x="9448799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8BC06-EE8D-3804-1BA3-9AA02609C814}"/>
              </a:ext>
            </a:extLst>
          </p:cNvPr>
          <p:cNvSpPr txBox="1"/>
          <p:nvPr/>
        </p:nvSpPr>
        <p:spPr>
          <a:xfrm>
            <a:off x="1333500" y="4549676"/>
            <a:ext cx="4762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aggregate presentation of Women in SMS was recorded at 48%  in GPG.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48% (347 of 724)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women at SMS level were  employed across GPG Departments as of 30 September 2024.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Actual number of women at SMS has remained at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347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of 30 September 2024 compared to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June 2024. However, the total percentage increased by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48%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month of September from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47%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June 2024 due to reduction of the number of men employed in GPG.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3D80704-EF28-A688-B01C-97D84CE28B35}"/>
              </a:ext>
            </a:extLst>
          </p:cNvPr>
          <p:cNvGraphicFramePr>
            <a:graphicFrameLocks/>
          </p:cNvGraphicFramePr>
          <p:nvPr/>
        </p:nvGraphicFramePr>
        <p:xfrm>
          <a:off x="1203960" y="1628413"/>
          <a:ext cx="4874260" cy="292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19A5ECA-198A-B010-C089-8627609A7F71}"/>
              </a:ext>
            </a:extLst>
          </p:cNvPr>
          <p:cNvGraphicFramePr>
            <a:graphicFrameLocks/>
          </p:cNvGraphicFramePr>
          <p:nvPr/>
        </p:nvGraphicFramePr>
        <p:xfrm>
          <a:off x="6225540" y="1628412"/>
          <a:ext cx="5911931" cy="2920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FAE6426-16EC-C45A-B5AA-4FA26A5CFA25}"/>
              </a:ext>
            </a:extLst>
          </p:cNvPr>
          <p:cNvSpPr txBox="1"/>
          <p:nvPr/>
        </p:nvSpPr>
        <p:spPr>
          <a:xfrm>
            <a:off x="6207760" y="4529168"/>
            <a:ext cx="57618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GPG Departments that remained at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more on women representation at SMS are Human Settlement, Agriculture, Community Safety, E-government, Office of the Premier, Social Development, and Sports, Arts, Culture.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‒"/>
              <a:tabLst>
                <a:tab pos="231775" algn="l"/>
              </a:tabLst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GPG Departments have below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50%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representation of women in SMS and should develop plans to achieve equitable representation of women in SMS.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C937B-EF7F-324C-AB7C-7A163720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9760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VERIFICATION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6AB98A3-2964-4C72-AC2F-B01CCAF9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612" y="6546664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30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171CAD-F909-46D2-A65E-F2B9053DCDEE}"/>
              </a:ext>
            </a:extLst>
          </p:cNvPr>
          <p:cNvSpPr txBox="1">
            <a:spLocks/>
          </p:cNvSpPr>
          <p:nvPr/>
        </p:nvSpPr>
        <p:spPr>
          <a:xfrm>
            <a:off x="65988" y="978245"/>
            <a:ext cx="12056882" cy="4148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GNU AND GPU MTDP STRATEGIC PRIORITIES, 2024-2029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4A5B7F-F41B-059C-D5E8-CCE6C4567B1F}"/>
              </a:ext>
            </a:extLst>
          </p:cNvPr>
          <p:cNvSpPr txBox="1"/>
          <p:nvPr/>
        </p:nvSpPr>
        <p:spPr>
          <a:xfrm>
            <a:off x="11640615" y="6525344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FC3B8-98BF-40FC-B5F3-0792426510E8}" type="slidenum">
              <a:rPr kumimoji="0" lang="en-ZA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ZA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049256-5432-B186-A901-20DFE3EEFB21}"/>
              </a:ext>
            </a:extLst>
          </p:cNvPr>
          <p:cNvSpPr txBox="1"/>
          <p:nvPr/>
        </p:nvSpPr>
        <p:spPr>
          <a:xfrm>
            <a:off x="65988" y="1393079"/>
            <a:ext cx="11427254" cy="543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GNU and GPU MTDP strategic priorities for the 7th Administration are anchored on three (3) priorities, namely: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33400" marR="0" lvl="0" indent="-361950" algn="l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533400" algn="l"/>
              </a:tabLst>
              <a:defRPr/>
            </a:pP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Inclusive economic growth and job creation</a:t>
            </a:r>
          </a:p>
          <a:p>
            <a:pPr marL="533400" marR="0" lvl="0" indent="-361950" algn="l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533400" algn="l"/>
              </a:tabLst>
              <a:defRPr/>
            </a:pP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Reduce poverty and tackle the high cost of living </a:t>
            </a:r>
          </a:p>
          <a:p>
            <a:pPr marL="533400" marR="0" lvl="0" indent="-361950" algn="l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533400" algn="l"/>
              </a:tabLst>
              <a:defRPr/>
            </a:pPr>
            <a:r>
              <a:rPr kumimoji="0" lang="en-ZA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Building a capable and developmental state</a:t>
            </a:r>
          </a:p>
          <a:p>
            <a:pPr marL="171450" marR="0" lvl="0" indent="0" algn="l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endParaRPr lang="en-ZA" sz="1600" kern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focus of the 7th Administration will be on:</a:t>
            </a:r>
          </a:p>
          <a:p>
            <a:pPr marL="457200" marR="0" lvl="0" indent="-285750" algn="l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5334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Strengthening governance; </a:t>
            </a:r>
          </a:p>
          <a:p>
            <a:pPr marL="457200" marR="0" lvl="0" indent="-285750" algn="l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5334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Enhancing public safety; </a:t>
            </a:r>
          </a:p>
          <a:p>
            <a:pPr marL="457200" marR="0" lvl="0" indent="-285750" algn="l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5334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Supporting the development and revitalization of municipalities and townships. </a:t>
            </a:r>
          </a:p>
          <a:p>
            <a:pPr marL="457200" marR="0" lvl="0" indent="-285750" algn="l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5334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strategic approach is expected to:</a:t>
            </a:r>
          </a:p>
          <a:p>
            <a:pPr marL="914400" lvl="1" indent="-285750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533400" algn="l"/>
              </a:tabLst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rive meaningful progress and elevate the quality of life for Gauteng residents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914400" lvl="1" indent="-285750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5334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enhance the effectiveness of governance, and to strengthen the fight against crime, in this regard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community safety portfolio has now been moved to the Office of the Premier.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This restructuring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aimed at streamlining efforts to combat crime and improve public safety. 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285750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5334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Additionally,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decision to establish the Department of Environment as a stand-alone entity underscores the commitment to address environmental and sanitation challenges whilst improving cleanliness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across Gauteng.</a:t>
            </a: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456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AF2C60-A7F4-43F1-9F77-8583BF20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64" y="1129967"/>
            <a:ext cx="10585327" cy="398505"/>
          </a:xfrm>
        </p:spPr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</a:rPr>
              <a:t>PERFORMANCE VERIFICATION AND EVIDENCE AT THE OOP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E968DC-9EC3-495B-B8E5-932656A1D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64" y="1663699"/>
            <a:ext cx="10671535" cy="4965701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Aft>
                <a:spcPts val="1000"/>
              </a:spcAft>
              <a:buNone/>
            </a:pPr>
            <a:r>
              <a:rPr lang="en-US" sz="56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Automated Monitoring and Evaluation system</a:t>
            </a:r>
            <a:endParaRPr lang="en-ZA" sz="5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56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OoP implemented an online reporting system called </a:t>
            </a:r>
            <a:r>
              <a:rPr lang="en-US" sz="5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Monitoring and Evaluation Reporting Made Simple (MERMS) </a:t>
            </a:r>
            <a:r>
              <a:rPr lang="en-US" sz="56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manage the</a:t>
            </a:r>
            <a:r>
              <a:rPr lang="en-US" sz="5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implementation </a:t>
            </a:r>
            <a:r>
              <a:rPr lang="en-US" sz="56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the Annual Performance Plan (APP). </a:t>
            </a:r>
            <a:endParaRPr lang="en-ZA" sz="5600" b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56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MERMS system has been effective in managing the monitoring of the APP through </a:t>
            </a:r>
            <a:r>
              <a:rPr lang="en-US" sz="5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quarterly and annual performance reporting</a:t>
            </a:r>
            <a:r>
              <a:rPr lang="en-US" sz="56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from 01 March 2016 to date. </a:t>
            </a:r>
            <a:endParaRPr lang="en-ZA" sz="5600" b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5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sz="56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rimarily used as a </a:t>
            </a:r>
            <a:r>
              <a:rPr lang="en-US" sz="5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tool to capture, monitor and track progress </a:t>
            </a:r>
            <a:r>
              <a:rPr lang="en-US" sz="56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performance information of each business unit against targets in the APP of the Office of the Premier (OoP). </a:t>
            </a:r>
            <a:endParaRPr lang="en-ZA" sz="5600" b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1000"/>
              </a:spcAft>
              <a:buNone/>
            </a:pPr>
            <a:r>
              <a:rPr lang="en-US" sz="5600" u="sng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Collection, Collation, Verification and Reporting of Performance information</a:t>
            </a:r>
            <a:endParaRPr lang="en-ZA" sz="5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5600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process of performance reporting on the MERMS system is three-phased which includes Directors-</a:t>
            </a:r>
            <a:r>
              <a:rPr lang="en-US" sz="5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Submitters</a:t>
            </a:r>
            <a:r>
              <a:rPr lang="en-US" sz="5600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Chief Directors-</a:t>
            </a:r>
            <a:r>
              <a:rPr lang="en-US" sz="5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Verifiers</a:t>
            </a:r>
            <a:r>
              <a:rPr lang="en-US" sz="5600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of the submitted reports and Deputy Directors General-</a:t>
            </a:r>
            <a:r>
              <a:rPr lang="en-US" sz="5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Approvers</a:t>
            </a:r>
            <a:r>
              <a:rPr lang="en-US" sz="5600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of the verified reports. </a:t>
            </a:r>
            <a:endParaRPr lang="en-ZA" sz="5600" b="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5600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This process has </a:t>
            </a:r>
            <a:r>
              <a:rPr lang="en-US" sz="5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enhanced the accountability of programme managers </a:t>
            </a:r>
            <a:r>
              <a:rPr lang="en-US" sz="5600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within the OoP. Different submission timelines are provided to submitters, verifiers and approvers for purposes of meeting statutory deadlines to oversight bodies. </a:t>
            </a:r>
            <a:endParaRPr lang="en-ZA" sz="5600" b="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5600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Once reporting process is complete, a consolidated report is produced from the MERMS system and verified against the submitted portfolio of evidence and actual target in the APP. </a:t>
            </a:r>
            <a:endParaRPr lang="en-ZA" sz="5600" b="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5600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All submissions are</a:t>
            </a:r>
            <a:r>
              <a:rPr lang="en-US" sz="5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verified </a:t>
            </a:r>
            <a:r>
              <a:rPr lang="en-US" sz="5600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against the specifications outlined in the respective Technical Indicator Descriptors (TIDs).  </a:t>
            </a:r>
            <a:endParaRPr lang="en-ZA" sz="5600" b="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3542B34-90CC-4A47-A251-6C46E5CBE114}"/>
              </a:ext>
            </a:extLst>
          </p:cNvPr>
          <p:cNvSpPr txBox="1">
            <a:spLocks/>
          </p:cNvSpPr>
          <p:nvPr/>
        </p:nvSpPr>
        <p:spPr>
          <a:xfrm>
            <a:off x="11451956" y="6264275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12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C937B-EF7F-324C-AB7C-7A163720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9760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PERFORMANCE</a:t>
            </a:r>
            <a:b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6AB98A3-2964-4C72-AC2F-B01CCAF9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612" y="6546664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45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A8AF5-4553-DD29-5BA4-9287D7411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PERFORMANCE REPORT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DCD6CF1-FECA-F9A8-3C95-9F230DC9F1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3653" y="1812323"/>
          <a:ext cx="11310551" cy="4349582"/>
        </p:xfrm>
        <a:graphic>
          <a:graphicData uri="http://schemas.openxmlformats.org/drawingml/2006/table">
            <a:tbl>
              <a:tblPr/>
              <a:tblGrid>
                <a:gridCol w="2132679">
                  <a:extLst>
                    <a:ext uri="{9D8B030D-6E8A-4147-A177-3AD203B41FA5}">
                      <a16:colId xmlns:a16="http://schemas.microsoft.com/office/drawing/2014/main" val="3304508916"/>
                    </a:ext>
                  </a:extLst>
                </a:gridCol>
                <a:gridCol w="1147234">
                  <a:extLst>
                    <a:ext uri="{9D8B030D-6E8A-4147-A177-3AD203B41FA5}">
                      <a16:colId xmlns:a16="http://schemas.microsoft.com/office/drawing/2014/main" val="783776925"/>
                    </a:ext>
                  </a:extLst>
                </a:gridCol>
                <a:gridCol w="1147234">
                  <a:extLst>
                    <a:ext uri="{9D8B030D-6E8A-4147-A177-3AD203B41FA5}">
                      <a16:colId xmlns:a16="http://schemas.microsoft.com/office/drawing/2014/main" val="72833016"/>
                    </a:ext>
                  </a:extLst>
                </a:gridCol>
                <a:gridCol w="1147234">
                  <a:extLst>
                    <a:ext uri="{9D8B030D-6E8A-4147-A177-3AD203B41FA5}">
                      <a16:colId xmlns:a16="http://schemas.microsoft.com/office/drawing/2014/main" val="2907994626"/>
                    </a:ext>
                  </a:extLst>
                </a:gridCol>
                <a:gridCol w="1147234">
                  <a:extLst>
                    <a:ext uri="{9D8B030D-6E8A-4147-A177-3AD203B41FA5}">
                      <a16:colId xmlns:a16="http://schemas.microsoft.com/office/drawing/2014/main" val="78010248"/>
                    </a:ext>
                  </a:extLst>
                </a:gridCol>
                <a:gridCol w="1147234">
                  <a:extLst>
                    <a:ext uri="{9D8B030D-6E8A-4147-A177-3AD203B41FA5}">
                      <a16:colId xmlns:a16="http://schemas.microsoft.com/office/drawing/2014/main" val="4291636547"/>
                    </a:ext>
                  </a:extLst>
                </a:gridCol>
                <a:gridCol w="1147234">
                  <a:extLst>
                    <a:ext uri="{9D8B030D-6E8A-4147-A177-3AD203B41FA5}">
                      <a16:colId xmlns:a16="http://schemas.microsoft.com/office/drawing/2014/main" val="434661751"/>
                    </a:ext>
                  </a:extLst>
                </a:gridCol>
                <a:gridCol w="1147234">
                  <a:extLst>
                    <a:ext uri="{9D8B030D-6E8A-4147-A177-3AD203B41FA5}">
                      <a16:colId xmlns:a16="http://schemas.microsoft.com/office/drawing/2014/main" val="3220091840"/>
                    </a:ext>
                  </a:extLst>
                </a:gridCol>
                <a:gridCol w="1147234">
                  <a:extLst>
                    <a:ext uri="{9D8B030D-6E8A-4147-A177-3AD203B41FA5}">
                      <a16:colId xmlns:a16="http://schemas.microsoft.com/office/drawing/2014/main" val="2418477020"/>
                    </a:ext>
                  </a:extLst>
                </a:gridCol>
              </a:tblGrid>
              <a:tr h="270809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Arial Narrow" panose="020B0606020202030204" pitchFamily="34" charset="0"/>
                        </a:rPr>
                        <a:t>QUARTER 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Arial Narrow" panose="020B0606020202030204" pitchFamily="34" charset="0"/>
                        </a:rPr>
                        <a:t>TOTAL BUDGET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625755"/>
                  </a:ext>
                </a:extLst>
              </a:tr>
              <a:tr h="520360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DESCRIPTION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BUDGET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EXPENDITURE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VARIANCE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% SPENT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BUDGET 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EXPENDITURE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AVAILABLE BUDGET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% SPENT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812388"/>
                  </a:ext>
                </a:extLst>
              </a:tr>
              <a:tr h="263415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Administration  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35 909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61 338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-25 429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171%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138 367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139 509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-1 142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101%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923887"/>
                  </a:ext>
                </a:extLst>
              </a:tr>
              <a:tr h="360463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Institutional Development 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91 407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92 229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-822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101%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350 839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169 673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181 166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48%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540304"/>
                  </a:ext>
                </a:extLst>
              </a:tr>
              <a:tr h="270809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Policy and Governance  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55 986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30 845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25 141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55%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184 761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57 441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127 320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31%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018105"/>
                  </a:ext>
                </a:extLst>
              </a:tr>
              <a:tr h="270809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Total appropriation 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183 302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184 412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-1 110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100,6%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673 967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366 623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307 344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54%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916279"/>
                  </a:ext>
                </a:extLst>
              </a:tr>
              <a:tr h="270809">
                <a:tc gridSpan="9"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ECONOMIC CLASSIFICATION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678757"/>
                  </a:ext>
                </a:extLst>
              </a:tr>
              <a:tr h="263415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Current Payments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170 739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156 268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14 471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92%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631 954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302 851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329 103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48%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540204"/>
                  </a:ext>
                </a:extLst>
              </a:tr>
              <a:tr h="263415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Compensation of Employees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97 858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97 649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209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100%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393 879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197 928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195 951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50%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678983"/>
                  </a:ext>
                </a:extLst>
              </a:tr>
              <a:tr h="263415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Goods and Services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72 881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58 619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14 262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80%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238 075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104 923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133 152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44%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348692"/>
                  </a:ext>
                </a:extLst>
              </a:tr>
              <a:tr h="263415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Transfers and Subsidies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7 650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792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6 858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30 601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1 628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28 973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5%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6939"/>
                  </a:ext>
                </a:extLst>
              </a:tr>
              <a:tr h="263415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Household (Life Esidimeni)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18 290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-18 290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50 740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-50 740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-100%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456072"/>
                  </a:ext>
                </a:extLst>
              </a:tr>
              <a:tr h="263415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Capital Payments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4 913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8 974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-4 061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183%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11 412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11 316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96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99%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561127"/>
                  </a:ext>
                </a:extLst>
              </a:tr>
              <a:tr h="270809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Payment of Financial Assets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88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-88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88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-88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0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-100%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890840"/>
                  </a:ext>
                </a:extLst>
              </a:tr>
              <a:tr h="270809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Total appropriation 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183 302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184 412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-1 110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100,6%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673 967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366 623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307 344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54%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783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C0EC-D087-E99A-A623-0D5E2A18D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3" y="1048312"/>
            <a:ext cx="10585327" cy="398505"/>
          </a:xfrm>
        </p:spPr>
        <p:txBody>
          <a:bodyPr/>
          <a:lstStyle/>
          <a:p>
            <a:r>
              <a:rPr kumimoji="0" lang="en-ZA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BRIEF SUMMARY OF THE UNDER/OVER EXPENDITURE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4317B-2E43-F6B5-5612-9ACC1CADD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534" y="1616532"/>
            <a:ext cx="10585327" cy="5068473"/>
          </a:xfrm>
        </p:spPr>
        <p:txBody>
          <a:bodyPr>
            <a:normAutofit fontScale="25000" lnSpcReduction="20000"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6000" b="0" kern="0" dirty="0">
                <a:latin typeface="Arial Narrow" panose="020B0606020202030204" pitchFamily="34" charset="0"/>
                <a:ea typeface="MS PGothic" pitchFamily="34" charset="-128"/>
                <a:cs typeface="Arial" panose="020B0604020202020204" pitchFamily="34" charset="0"/>
              </a:rPr>
              <a:t>At the end of second quarter OoP spent R184,4 million or (100.6%) of the projected budget of R183,3 million which translates to 0,6%  overspending. The over/under spending can be attributed to the following factors: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60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Programme 1</a:t>
            </a:r>
            <a:r>
              <a:rPr lang="en-ZA" sz="6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spent </a:t>
            </a:r>
            <a:r>
              <a:rPr lang="en-ZA" sz="60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  <a:r>
              <a:rPr lang="en-ZA" sz="6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%. </a:t>
            </a:r>
            <a:r>
              <a:rPr lang="en-US" sz="6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current overspending exceeds the projected budget by 71%. This is primarily due to expenses related to the Life </a:t>
            </a:r>
            <a:r>
              <a:rPr lang="en-US" sz="60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Esidimeni</a:t>
            </a:r>
            <a:r>
              <a:rPr lang="en-US" sz="6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claims, which include payments to beneficiaries and legal fees, as well as the costs associated with the Commission of Inquiry into the </a:t>
            </a:r>
            <a:r>
              <a:rPr lang="en-US" sz="60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Usindiso</a:t>
            </a:r>
            <a:r>
              <a:rPr lang="en-US" sz="6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Building.  These expenses were not accounted for in the 2024/25 fiscal year's budget, however, a formal request for additional funding to cover these expenditure has been submitted and is pending approval from the Gauteng Provincial Treasury.</a:t>
            </a:r>
            <a:endParaRPr lang="en-ZA" sz="6000" dirty="0">
              <a:solidFill>
                <a:srgbClr val="0000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the end of the quarter under review, </a:t>
            </a:r>
            <a:r>
              <a:rPr lang="en-US" sz="6000" b="1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60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6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 spent 101% of its allocated budget. The slight overspend of 1% is attributed to a few Elevated Priorities projects. To prevent unauthorized expenditure by the end of the financial year, these projects will be closely monitored during the third and fourth quarters</a:t>
            </a:r>
            <a:r>
              <a:rPr lang="en-ZA" sz="60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60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6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has spent 55% of its projected budget, the underspending is primarily due to the delay in transferring payments to the Gauteng City-Region Observatory (GCRO) and lower spending in Forensic Investigations. We anticipate a significant </a:t>
            </a:r>
            <a:r>
              <a:rPr lang="en-US" sz="60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pending improvement now that a service provider has been appointed for Forensic investigations and billing will be based on the progress of both ongoing and new cases. Any potential underspending will be reprioritized within the </a:t>
            </a:r>
            <a:r>
              <a:rPr lang="en-US" sz="60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6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across economic classifications during the budget adjustment process</a:t>
            </a:r>
            <a:r>
              <a:rPr lang="en-US" sz="60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64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5C84D-623D-505C-4276-CEC5369C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DEPARTMENTAL REVENUE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DFF9B-B969-54FC-20F6-FA9AEC01A4B8}"/>
              </a:ext>
            </a:extLst>
          </p:cNvPr>
          <p:cNvSpPr txBox="1"/>
          <p:nvPr/>
        </p:nvSpPr>
        <p:spPr>
          <a:xfrm>
            <a:off x="1402621" y="3872567"/>
            <a:ext cx="1044915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Office of the Premier’s revenue collection consists of various sources, including staff payments for parking facilities, bursaries debt repayments, garnishee orders, and insurance deductions.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second quarter, the Office collected a total of R131,000, falling R4,000 short of the budgeted R135,000. However, on an annualized basis, we have over-collected by 35%, primarily due to bursary repayments from the previous financial year resulting from employee contract breaches. Revenue projections will be reviewed and adjusted accordingly during the Mid-year Budget adjustment process.</a:t>
            </a:r>
            <a:endParaRPr kumimoji="0" lang="en-ZA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1972D8-77BF-00D7-53EC-4FA780713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42" y="1616532"/>
            <a:ext cx="10931320" cy="302960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236230E-F9E2-EBDC-D17B-B9CB473A5334}"/>
              </a:ext>
            </a:extLst>
          </p:cNvPr>
          <p:cNvGraphicFramePr>
            <a:graphicFrameLocks noGrp="1"/>
          </p:cNvGraphicFramePr>
          <p:nvPr/>
        </p:nvGraphicFramePr>
        <p:xfrm>
          <a:off x="1334533" y="1861751"/>
          <a:ext cx="10058397" cy="2053426"/>
        </p:xfrm>
        <a:graphic>
          <a:graphicData uri="http://schemas.openxmlformats.org/drawingml/2006/table">
            <a:tbl>
              <a:tblPr/>
              <a:tblGrid>
                <a:gridCol w="3032309">
                  <a:extLst>
                    <a:ext uri="{9D8B030D-6E8A-4147-A177-3AD203B41FA5}">
                      <a16:colId xmlns:a16="http://schemas.microsoft.com/office/drawing/2014/main" val="578283004"/>
                    </a:ext>
                  </a:extLst>
                </a:gridCol>
                <a:gridCol w="986116">
                  <a:extLst>
                    <a:ext uri="{9D8B030D-6E8A-4147-A177-3AD203B41FA5}">
                      <a16:colId xmlns:a16="http://schemas.microsoft.com/office/drawing/2014/main" val="2541033268"/>
                    </a:ext>
                  </a:extLst>
                </a:gridCol>
                <a:gridCol w="973792">
                  <a:extLst>
                    <a:ext uri="{9D8B030D-6E8A-4147-A177-3AD203B41FA5}">
                      <a16:colId xmlns:a16="http://schemas.microsoft.com/office/drawing/2014/main" val="2412714599"/>
                    </a:ext>
                  </a:extLst>
                </a:gridCol>
                <a:gridCol w="887506">
                  <a:extLst>
                    <a:ext uri="{9D8B030D-6E8A-4147-A177-3AD203B41FA5}">
                      <a16:colId xmlns:a16="http://schemas.microsoft.com/office/drawing/2014/main" val="870530153"/>
                    </a:ext>
                  </a:extLst>
                </a:gridCol>
                <a:gridCol w="1281954">
                  <a:extLst>
                    <a:ext uri="{9D8B030D-6E8A-4147-A177-3AD203B41FA5}">
                      <a16:colId xmlns:a16="http://schemas.microsoft.com/office/drawing/2014/main" val="1173001351"/>
                    </a:ext>
                  </a:extLst>
                </a:gridCol>
                <a:gridCol w="986116">
                  <a:extLst>
                    <a:ext uri="{9D8B030D-6E8A-4147-A177-3AD203B41FA5}">
                      <a16:colId xmlns:a16="http://schemas.microsoft.com/office/drawing/2014/main" val="2162119046"/>
                    </a:ext>
                  </a:extLst>
                </a:gridCol>
                <a:gridCol w="875180">
                  <a:extLst>
                    <a:ext uri="{9D8B030D-6E8A-4147-A177-3AD203B41FA5}">
                      <a16:colId xmlns:a16="http://schemas.microsoft.com/office/drawing/2014/main" val="2760722084"/>
                    </a:ext>
                  </a:extLst>
                </a:gridCol>
                <a:gridCol w="1035424">
                  <a:extLst>
                    <a:ext uri="{9D8B030D-6E8A-4147-A177-3AD203B41FA5}">
                      <a16:colId xmlns:a16="http://schemas.microsoft.com/office/drawing/2014/main" val="1968985473"/>
                    </a:ext>
                  </a:extLst>
                </a:gridCol>
              </a:tblGrid>
              <a:tr h="174726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1359" marR="1359" marT="13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Arial Narrow" panose="020B0606020202030204" pitchFamily="34" charset="0"/>
                        </a:rPr>
                        <a:t>QUARTER 2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Arial Narrow" panose="020B0606020202030204" pitchFamily="34" charset="0"/>
                        </a:rPr>
                        <a:t>TOTAL REVENUE APPROPRIATED</a:t>
                      </a:r>
                    </a:p>
                  </a:txBody>
                  <a:tcPr marL="1359" marR="1359" marT="13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909761"/>
                  </a:ext>
                </a:extLst>
              </a:tr>
              <a:tr h="516901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REVENUE</a:t>
                      </a:r>
                    </a:p>
                  </a:txBody>
                  <a:tcPr marL="1359" marR="1359" marT="13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BUDGET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ACTUAL REVENUE COLLECTED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VARIANCE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TOTAL REVENUE APPROPRIATED </a:t>
                      </a:r>
                    </a:p>
                  </a:txBody>
                  <a:tcPr marL="1359" marR="1359" marT="13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ACTUAL REVENUE COLLECTED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VARIANCE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 Narrow" panose="020B0606020202030204" pitchFamily="34" charset="0"/>
                        </a:rPr>
                        <a:t>% COLLECTED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708821"/>
                  </a:ext>
                </a:extLst>
              </a:tr>
              <a:tr h="329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Sale of goods and services </a:t>
                      </a:r>
                    </a:p>
                  </a:txBody>
                  <a:tcPr marL="1359" marR="1359" marT="13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   93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  88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  5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         351 </a:t>
                      </a:r>
                    </a:p>
                  </a:txBody>
                  <a:tcPr marL="1359" marR="1359" marT="13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179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172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51%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343940"/>
                  </a:ext>
                </a:extLst>
              </a:tr>
              <a:tr h="329797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Interest </a:t>
                      </a:r>
                    </a:p>
                  </a:txBody>
                  <a:tcPr marL="1359" marR="1359" marT="13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      -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    1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 (1)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             3 </a:t>
                      </a:r>
                    </a:p>
                  </a:txBody>
                  <a:tcPr marL="1359" marR="1359" marT="13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     1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  2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33%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836764"/>
                  </a:ext>
                </a:extLst>
              </a:tr>
              <a:tr h="329797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Revenue: Financial assets </a:t>
                      </a:r>
                    </a:p>
                  </a:txBody>
                  <a:tcPr marL="1359" marR="1359" marT="13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   42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  42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   -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           52 </a:t>
                      </a:r>
                    </a:p>
                  </a:txBody>
                  <a:tcPr marL="1359" marR="1359" marT="13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    370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             (318)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99"/>
                          </a:highlight>
                          <a:latin typeface="Arial Narrow" panose="020B0606020202030204" pitchFamily="34" charset="0"/>
                        </a:rPr>
                        <a:t>712%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334173"/>
                  </a:ext>
                </a:extLst>
              </a:tr>
              <a:tr h="329797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DEPARTMENTAL RECEIPTS</a:t>
                      </a:r>
                    </a:p>
                  </a:txBody>
                  <a:tcPr marL="1359" marR="1359" marT="13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                 135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                 131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                   4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                          406 </a:t>
                      </a:r>
                    </a:p>
                  </a:txBody>
                  <a:tcPr marL="1359" marR="1359" marT="13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                 550 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             (144)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 Narrow" panose="020B0606020202030204" pitchFamily="34" charset="0"/>
                        </a:rPr>
                        <a:t>135%</a:t>
                      </a:r>
                    </a:p>
                  </a:txBody>
                  <a:tcPr marL="1359" marR="1359" marT="13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71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885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C937B-EF7F-324C-AB7C-7A163720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80750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ESIDIMENI</a:t>
            </a:r>
            <a:br>
              <a:rPr 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B6ED-B1DA-6F40-8C1C-6CF5CFC31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575" y="4473360"/>
            <a:ext cx="9469211" cy="14301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567092C-E83F-9345-A464-D8B1133F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5092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551EA-CF56-4454-89DA-AAFAF760C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ESIDIMENI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F2360E3-29D6-4A38-93DA-BA60BFCB0B7E}"/>
              </a:ext>
            </a:extLst>
          </p:cNvPr>
          <p:cNvSpPr txBox="1">
            <a:spLocks/>
          </p:cNvSpPr>
          <p:nvPr/>
        </p:nvSpPr>
        <p:spPr>
          <a:xfrm>
            <a:off x="11353686" y="6235953"/>
            <a:ext cx="566170" cy="30284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A16E9F-8BF0-4D99-B6DF-3166F3DC8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529" y="1602769"/>
            <a:ext cx="10585327" cy="5013652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Progress as of 30 </a:t>
            </a:r>
            <a:r>
              <a:rPr lang="en-US" sz="1600" dirty="0">
                <a:latin typeface="+mj-lt"/>
                <a:ea typeface="Times New Roman" panose="02020603050405020304" pitchFamily="18" charset="0"/>
              </a:rPr>
              <a:t>September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2024</a:t>
            </a:r>
          </a:p>
          <a:p>
            <a:pPr marL="0" indent="0" algn="just">
              <a:buNone/>
            </a:pPr>
            <a:endParaRPr lang="en-US" sz="1400" b="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ZA" sz="1400" b="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Total claims received  and verified as at 30 September 2024 = 590 </a:t>
            </a:r>
            <a:endParaRPr lang="en-US" sz="1200" b="0" dirty="0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ZA" sz="1400" b="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Total claims qualifying to receive compensation as at 30 September 2024 = 474</a:t>
            </a:r>
            <a:endParaRPr lang="en-US" sz="1200" b="0" dirty="0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ZA" sz="1400" b="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Total claims not qualifying to receive compensation as at 30 September 2024 = 115</a:t>
            </a:r>
            <a:endParaRPr lang="en-US" sz="1200" b="0" dirty="0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ZA" sz="1400" b="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Total claims paid 1</a:t>
            </a:r>
            <a:r>
              <a:rPr lang="en-ZA" sz="1400" b="0" baseline="3000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st</a:t>
            </a:r>
            <a:r>
              <a:rPr lang="en-ZA" sz="1400" b="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 portion as at 30 September 2024 = 395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ZA" sz="1400" b="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Total claims under assessment to confirm rightful beneficiaries before payment is made = </a:t>
            </a:r>
            <a:r>
              <a:rPr lang="en-ZA" sz="1400" b="0" dirty="0">
                <a:solidFill>
                  <a:srgbClr val="0D0D0D"/>
                </a:solidFill>
                <a:ea typeface="Arial Narrow" panose="020B0606020202030204" pitchFamily="34" charset="0"/>
                <a:cs typeface="Arial Narrow" panose="020B0606020202030204" pitchFamily="34" charset="0"/>
              </a:rPr>
              <a:t>79</a:t>
            </a:r>
            <a:endParaRPr lang="en-US" sz="1200" b="0" dirty="0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ZA" sz="1400" b="0" dirty="0">
                <a:solidFill>
                  <a:srgbClr val="0D0D0D"/>
                </a:solidFill>
              </a:rPr>
              <a:t>Total claims awaiting other supporting documents from Claimants = 1</a:t>
            </a:r>
            <a:endParaRPr lang="en-US" sz="1400" b="0" dirty="0">
              <a:solidFill>
                <a:srgbClr val="0D0D0D"/>
              </a:solidFill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ZA" sz="1400" b="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Total claims paid 2</a:t>
            </a:r>
            <a:r>
              <a:rPr lang="en-ZA" sz="1400" b="0" baseline="3000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nd</a:t>
            </a:r>
            <a:r>
              <a:rPr lang="en-ZA" sz="1400" b="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 portion as 30 September 2024 = </a:t>
            </a:r>
            <a:r>
              <a:rPr lang="en-ZA" sz="1400" b="0" dirty="0">
                <a:solidFill>
                  <a:srgbClr val="0D0D0D"/>
                </a:solidFill>
                <a:ea typeface="Arial Narrow" panose="020B0606020202030204" pitchFamily="34" charset="0"/>
                <a:cs typeface="Arial Narrow" panose="020B0606020202030204" pitchFamily="34" charset="0"/>
              </a:rPr>
              <a:t>195</a:t>
            </a:r>
            <a:endParaRPr lang="en-US" sz="1200" b="0" dirty="0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ZA" sz="1400" b="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Total claims awaiting processing of payment of 2</a:t>
            </a:r>
            <a:r>
              <a:rPr lang="en-ZA" sz="1400" b="0" baseline="3000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nd</a:t>
            </a:r>
            <a:r>
              <a:rPr lang="en-ZA" sz="1400" b="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  portion = </a:t>
            </a:r>
            <a:r>
              <a:rPr lang="en-ZA" sz="1400" b="0" dirty="0">
                <a:solidFill>
                  <a:srgbClr val="0D0D0D"/>
                </a:solidFill>
                <a:ea typeface="Arial Narrow" panose="020B0606020202030204" pitchFamily="34" charset="0"/>
                <a:cs typeface="Arial Narrow" panose="020B0606020202030204" pitchFamily="34" charset="0"/>
              </a:rPr>
              <a:t>6</a:t>
            </a:r>
            <a:endParaRPr lang="en-US" sz="1200" b="0" dirty="0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ZA" sz="1400" b="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The balance of </a:t>
            </a:r>
            <a:r>
              <a:rPr lang="en-ZA" sz="1400" b="0" dirty="0">
                <a:solidFill>
                  <a:srgbClr val="0D0D0D"/>
                </a:solidFill>
                <a:ea typeface="Arial Narrow" panose="020B0606020202030204" pitchFamily="34" charset="0"/>
                <a:cs typeface="Arial Narrow" panose="020B0606020202030204" pitchFamily="34" charset="0"/>
              </a:rPr>
              <a:t>264</a:t>
            </a:r>
            <a:r>
              <a:rPr lang="en-ZA" sz="1400" b="0" dirty="0">
                <a:solidFill>
                  <a:srgbClr val="0D0D0D"/>
                </a:solidFill>
                <a:effectLst/>
                <a:ea typeface="Arial Narrow" panose="020B0606020202030204" pitchFamily="34" charset="0"/>
                <a:cs typeface="Arial Narrow" panose="020B0606020202030204" pitchFamily="34" charset="0"/>
              </a:rPr>
              <a:t> claims at various stages of the Master of the High Court processes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endParaRPr lang="en-US" sz="1200" b="0" dirty="0">
              <a:effectLst/>
              <a:highlight>
                <a:srgbClr val="FFFF00"/>
              </a:highlight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ZA" sz="14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endParaRPr lang="en-ZA" sz="14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endParaRPr lang="en-ZA" sz="1400" b="0" dirty="0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ZA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02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C937B-EF7F-324C-AB7C-7A163720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" y="2076450"/>
            <a:ext cx="11965174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ENGAGEMENTS  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B6ED-B1DA-6F40-8C1C-6CF5CFC31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575" y="4473360"/>
            <a:ext cx="9469211" cy="14301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567092C-E83F-9345-A464-D8B1133F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619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56333-1F8F-4B64-BFF1-12A72F517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PUBLIC ENGAGEMENTS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3891B-2EB8-1202-E8DA-2FDEC6539A9E}"/>
              </a:ext>
            </a:extLst>
          </p:cNvPr>
          <p:cNvSpPr txBox="1"/>
          <p:nvPr/>
        </p:nvSpPr>
        <p:spPr>
          <a:xfrm>
            <a:off x="1334529" y="1647578"/>
            <a:ext cx="5151836" cy="5120312"/>
          </a:xfrm>
          <a:prstGeom prst="rect">
            <a:avLst/>
          </a:prstGeom>
          <a:noFill/>
          <a:ln w="19050">
            <a:solidFill>
              <a:srgbClr val="4472C4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03 July 2024, Announcement and swearing in of Members of the Council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18 July 2024, Mandela Day, JHB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 July 2024, </a:t>
            </a:r>
            <a:r>
              <a:rPr lang="en-ZA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Komdraai</a:t>
            </a: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site launch, </a:t>
            </a:r>
            <a:r>
              <a:rPr lang="en-ZA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Komdraai</a:t>
            </a: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library (West Rand)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28 July 2024 Gauteng Provincial Government visit to the Vaal Dam 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06 August 2024, Connect every child ICT programme, MTN Innovation Centre (Randburg)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09 August 2024, Women’s Day Celebration, Union Building (Pretoria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15 August 2024, State of the Province Address, Change Bible Church (</a:t>
            </a:r>
            <a:r>
              <a:rPr lang="en-ZA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Katlehong</a:t>
            </a: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endParaRPr lang="en-ZA" sz="14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9BE8B16-401C-0908-C56D-5A4CB2D66469}"/>
              </a:ext>
            </a:extLst>
          </p:cNvPr>
          <p:cNvSpPr txBox="1">
            <a:spLocks/>
          </p:cNvSpPr>
          <p:nvPr/>
        </p:nvSpPr>
        <p:spPr>
          <a:xfrm>
            <a:off x="11547558" y="6371295"/>
            <a:ext cx="523982" cy="2039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93862CD-2CE4-D846-9F15-15300DCE1BBC}" type="slidenum">
              <a:rPr lang="en-US" sz="1200" smtClean="0">
                <a:solidFill>
                  <a:prstClr val="black"/>
                </a:solidFill>
                <a:latin typeface="Arial" panose="020B0604020202020204"/>
              </a:rPr>
              <a:pPr>
                <a:defRPr/>
              </a:pPr>
              <a:t>48</a:t>
            </a:fld>
            <a:endParaRPr lang="en-US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EA4E9-409D-BC70-2C6E-003C53E06483}"/>
              </a:ext>
            </a:extLst>
          </p:cNvPr>
          <p:cNvSpPr txBox="1"/>
          <p:nvPr/>
        </p:nvSpPr>
        <p:spPr>
          <a:xfrm>
            <a:off x="6695440" y="1627721"/>
            <a:ext cx="5224416" cy="5124929"/>
          </a:xfrm>
          <a:prstGeom prst="rect">
            <a:avLst/>
          </a:prstGeom>
          <a:noFill/>
          <a:ln w="19050">
            <a:solidFill>
              <a:srgbClr val="4472C4"/>
            </a:solidFill>
          </a:ln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23 August 2024, Tsakane Presidential Imbizo 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30 August 2024, Launch of CBD Revitalization programme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03 September 2024, </a:t>
            </a:r>
            <a:r>
              <a:rPr lang="en-ZA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Honoring</a:t>
            </a: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of Dr Naledi Pandor and Dr Nkosazana Dlamini-Zuma, Gauteng Legislature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06 September 2024, Accelerated Service Delivery Programme, Moletsane Sports Complex (Soweto)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13 September 2024, Water Imbizo, Birchwood hotel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ZA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24 September 2024, Heritage Day, Maropeng Heritage Centre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endParaRPr lang="en-ZA" sz="14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endParaRPr lang="en-ZA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endParaRPr lang="en-ZA" sz="14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endParaRPr lang="en-ZA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3439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C937B-EF7F-324C-AB7C-7A163720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" y="2076450"/>
            <a:ext cx="11965174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REQUESTS FOR INFORMATION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B6ED-B1DA-6F40-8C1C-6CF5CFC31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575" y="4473360"/>
            <a:ext cx="9469211" cy="14301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567092C-E83F-9345-A464-D8B1133F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04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171CAD-F909-46D2-A65E-F2B9053DCDEE}"/>
              </a:ext>
            </a:extLst>
          </p:cNvPr>
          <p:cNvSpPr txBox="1">
            <a:spLocks/>
          </p:cNvSpPr>
          <p:nvPr/>
        </p:nvSpPr>
        <p:spPr>
          <a:xfrm>
            <a:off x="65988" y="949670"/>
            <a:ext cx="12056882" cy="3374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 STRATEGIC PRIORITIES OF THE MTDP – ALIGNED TO THE NATIONAL</a:t>
            </a:r>
            <a:endParaRPr kumimoji="0" lang="en-ZA" sz="20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0976C6-70BC-3069-BEAF-BC1A0E62B535}"/>
              </a:ext>
            </a:extLst>
          </p:cNvPr>
          <p:cNvSpPr/>
          <p:nvPr/>
        </p:nvSpPr>
        <p:spPr>
          <a:xfrm>
            <a:off x="449995" y="1831959"/>
            <a:ext cx="1528636" cy="49724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Eradicate Poverty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Inequality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 Social Cohesion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Unemployment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 Growth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BBB7D1-DEA9-48D3-F409-FC056998B0B7}"/>
              </a:ext>
            </a:extLst>
          </p:cNvPr>
          <p:cNvSpPr/>
          <p:nvPr/>
        </p:nvSpPr>
        <p:spPr>
          <a:xfrm>
            <a:off x="434119" y="1406204"/>
            <a:ext cx="1544512" cy="2682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NDP Goals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1494D9-CCE7-40AB-74DE-E560490E65B1}"/>
              </a:ext>
            </a:extLst>
          </p:cNvPr>
          <p:cNvSpPr/>
          <p:nvPr/>
        </p:nvSpPr>
        <p:spPr>
          <a:xfrm>
            <a:off x="2631100" y="1406204"/>
            <a:ext cx="2201364" cy="3666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Gauteng Vision and Dynamic Impacts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8EB50D-0E2A-C44F-52F2-E71A198BD286}"/>
              </a:ext>
            </a:extLst>
          </p:cNvPr>
          <p:cNvSpPr/>
          <p:nvPr/>
        </p:nvSpPr>
        <p:spPr>
          <a:xfrm>
            <a:off x="8083771" y="1398588"/>
            <a:ext cx="2931732" cy="3064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MTDP Strategic Priorities, 2024-2029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A4A90C0-7D98-E7F5-BBD9-231B4D0AD23E}"/>
              </a:ext>
            </a:extLst>
          </p:cNvPr>
          <p:cNvSpPr/>
          <p:nvPr/>
        </p:nvSpPr>
        <p:spPr>
          <a:xfrm>
            <a:off x="5339693" y="1820729"/>
            <a:ext cx="2194560" cy="94801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Inclusive economic growth and job creation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680BB7-7674-452C-53A5-03702054BFAF}"/>
              </a:ext>
            </a:extLst>
          </p:cNvPr>
          <p:cNvSpPr/>
          <p:nvPr/>
        </p:nvSpPr>
        <p:spPr>
          <a:xfrm>
            <a:off x="5336089" y="2949391"/>
            <a:ext cx="2194560" cy="66316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poverty and tackle the high cost of living 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547C46-D13E-EB71-E056-AE36C19D14CD}"/>
              </a:ext>
            </a:extLst>
          </p:cNvPr>
          <p:cNvSpPr/>
          <p:nvPr/>
        </p:nvSpPr>
        <p:spPr>
          <a:xfrm>
            <a:off x="5336089" y="3682211"/>
            <a:ext cx="2194560" cy="7792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Investing in people through quality education and health care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90BA43-28F4-D112-728B-AD97BC09F480}"/>
              </a:ext>
            </a:extLst>
          </p:cNvPr>
          <p:cNvSpPr/>
          <p:nvPr/>
        </p:nvSpPr>
        <p:spPr>
          <a:xfrm>
            <a:off x="5336089" y="4640771"/>
            <a:ext cx="2194560" cy="46510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Rebuild the capability of the state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0F74E6-81A2-002B-EF2D-EE0D3DDF446C}"/>
              </a:ext>
            </a:extLst>
          </p:cNvPr>
          <p:cNvSpPr/>
          <p:nvPr/>
        </p:nvSpPr>
        <p:spPr>
          <a:xfrm>
            <a:off x="5336089" y="5168635"/>
            <a:ext cx="2194560" cy="7233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 the delivery of basic services and stabilise local government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8201B66-4893-78C3-3129-302C56AD195B}"/>
              </a:ext>
            </a:extLst>
          </p:cNvPr>
          <p:cNvSpPr/>
          <p:nvPr/>
        </p:nvSpPr>
        <p:spPr>
          <a:xfrm>
            <a:off x="5336089" y="5954750"/>
            <a:ext cx="2194560" cy="8496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Strengthen law enforcement agencies to address crime, corruption and GBVF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D17705-E5FE-2928-29B3-BBE20B552202}"/>
              </a:ext>
            </a:extLst>
          </p:cNvPr>
          <p:cNvSpPr/>
          <p:nvPr/>
        </p:nvSpPr>
        <p:spPr>
          <a:xfrm>
            <a:off x="5339693" y="1402021"/>
            <a:ext cx="2194560" cy="3030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GNU/ GPU Priorities</a:t>
            </a:r>
          </a:p>
        </p:txBody>
      </p:sp>
      <p:sp>
        <p:nvSpPr>
          <p:cNvPr id="2" name="Arrow: Up-Down 1">
            <a:extLst>
              <a:ext uri="{FF2B5EF4-FFF2-40B4-BE49-F238E27FC236}">
                <a16:creationId xmlns:a16="http://schemas.microsoft.com/office/drawing/2014/main" id="{F0048AF7-8D2A-D89F-02C7-F6E5C2A79DC5}"/>
              </a:ext>
            </a:extLst>
          </p:cNvPr>
          <p:cNvSpPr/>
          <p:nvPr/>
        </p:nvSpPr>
        <p:spPr>
          <a:xfrm rot="5400000">
            <a:off x="2104812" y="3977449"/>
            <a:ext cx="400050" cy="542925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6671F1D-271C-A54B-5333-E0C01C8E30F4}"/>
              </a:ext>
            </a:extLst>
          </p:cNvPr>
          <p:cNvSpPr/>
          <p:nvPr/>
        </p:nvSpPr>
        <p:spPr>
          <a:xfrm rot="10800000">
            <a:off x="4906992" y="2080269"/>
            <a:ext cx="378698" cy="44497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8599C68-F481-3FFF-D74A-5CEE9B20B644}"/>
              </a:ext>
            </a:extLst>
          </p:cNvPr>
          <p:cNvSpPr/>
          <p:nvPr/>
        </p:nvSpPr>
        <p:spPr>
          <a:xfrm rot="10800000">
            <a:off x="4898070" y="3421345"/>
            <a:ext cx="378698" cy="44497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0ED7E17-F811-A439-EE5D-997B2E407177}"/>
              </a:ext>
            </a:extLst>
          </p:cNvPr>
          <p:cNvSpPr/>
          <p:nvPr/>
        </p:nvSpPr>
        <p:spPr>
          <a:xfrm rot="10800000">
            <a:off x="4898070" y="4919084"/>
            <a:ext cx="378698" cy="44497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3F7BB3D-9A49-B3FF-8559-86E670064F6A}"/>
              </a:ext>
            </a:extLst>
          </p:cNvPr>
          <p:cNvSpPr/>
          <p:nvPr/>
        </p:nvSpPr>
        <p:spPr>
          <a:xfrm rot="10800000">
            <a:off x="4898027" y="6150602"/>
            <a:ext cx="378698" cy="44497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64D979-FE67-B7D7-F57E-4F68A701F801}"/>
              </a:ext>
            </a:extLst>
          </p:cNvPr>
          <p:cNvSpPr/>
          <p:nvPr/>
        </p:nvSpPr>
        <p:spPr>
          <a:xfrm>
            <a:off x="8083771" y="1805521"/>
            <a:ext cx="2931732" cy="96457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Inclusive economic growth and job creation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Rapid, inclusive and sustainable economic growth to create jobs</a:t>
            </a:r>
            <a:r>
              <a:rPr kumimoji="0" lang="en-ZA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C8593F-4C60-7B6A-2243-32A7B79D6534}"/>
              </a:ext>
            </a:extLst>
          </p:cNvPr>
          <p:cNvSpPr/>
          <p:nvPr/>
        </p:nvSpPr>
        <p:spPr>
          <a:xfrm>
            <a:off x="8093296" y="2949391"/>
            <a:ext cx="2931732" cy="15120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Improved living conditions and enhanced health and wellbeing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more just society and reduced poverty,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 skilled and healthy workforce, quality living environments and basic services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FD066B-5934-B655-E629-0035240F65D6}"/>
              </a:ext>
            </a:extLst>
          </p:cNvPr>
          <p:cNvSpPr/>
          <p:nvPr/>
        </p:nvSpPr>
        <p:spPr>
          <a:xfrm>
            <a:off x="8093296" y="4640771"/>
            <a:ext cx="2931732" cy="213721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A capable, ethical and developmental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a capable, ethical and developmental state in support of enhanced efficiencies and service delivery, and an enabling environment for inclusive economic growth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8DC9E3E-DF38-68B8-26B8-3E2EFD8842C6}"/>
              </a:ext>
            </a:extLst>
          </p:cNvPr>
          <p:cNvSpPr/>
          <p:nvPr/>
        </p:nvSpPr>
        <p:spPr>
          <a:xfrm rot="10800000">
            <a:off x="7608049" y="2080270"/>
            <a:ext cx="378698" cy="44497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759DCFC-D84D-832A-EDDD-BAD715D66528}"/>
              </a:ext>
            </a:extLst>
          </p:cNvPr>
          <p:cNvSpPr/>
          <p:nvPr/>
        </p:nvSpPr>
        <p:spPr>
          <a:xfrm rot="10800000">
            <a:off x="7608049" y="3058482"/>
            <a:ext cx="378698" cy="44497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513DA3D-0553-B327-1FE9-C391A98BBD51}"/>
              </a:ext>
            </a:extLst>
          </p:cNvPr>
          <p:cNvSpPr/>
          <p:nvPr/>
        </p:nvSpPr>
        <p:spPr>
          <a:xfrm rot="10800000">
            <a:off x="7624425" y="3831713"/>
            <a:ext cx="378698" cy="44497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DC6D2E3-0748-6806-B0BC-8060FCF560DC}"/>
              </a:ext>
            </a:extLst>
          </p:cNvPr>
          <p:cNvSpPr/>
          <p:nvPr/>
        </p:nvSpPr>
        <p:spPr>
          <a:xfrm rot="10800000">
            <a:off x="7624425" y="4650835"/>
            <a:ext cx="378698" cy="44497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375B3BF-4230-9588-2280-91CB84A44E15}"/>
              </a:ext>
            </a:extLst>
          </p:cNvPr>
          <p:cNvSpPr/>
          <p:nvPr/>
        </p:nvSpPr>
        <p:spPr>
          <a:xfrm rot="10800000">
            <a:off x="7624424" y="5302158"/>
            <a:ext cx="378698" cy="44497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93D7C04-FAF5-7382-D1E3-4444D025C369}"/>
              </a:ext>
            </a:extLst>
          </p:cNvPr>
          <p:cNvSpPr/>
          <p:nvPr/>
        </p:nvSpPr>
        <p:spPr>
          <a:xfrm rot="10800000">
            <a:off x="7623014" y="6157097"/>
            <a:ext cx="378698" cy="44497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D28DAA-240A-6AB7-0CB1-FEBF5DE0D187}"/>
              </a:ext>
            </a:extLst>
          </p:cNvPr>
          <p:cNvSpPr/>
          <p:nvPr/>
        </p:nvSpPr>
        <p:spPr>
          <a:xfrm>
            <a:off x="2631100" y="1831960"/>
            <a:ext cx="579222" cy="497246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Gauteng of our dreams – ‘A province in step with itself and the nation’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3FED18-06A9-7380-160C-FEB674130BE0}"/>
              </a:ext>
            </a:extLst>
          </p:cNvPr>
          <p:cNvSpPr/>
          <p:nvPr/>
        </p:nvSpPr>
        <p:spPr>
          <a:xfrm>
            <a:off x="3210323" y="1831959"/>
            <a:ext cx="1622142" cy="497246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improvement in economic prosperity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decline in the unemployment rate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decline in the poverty rate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decline in income inequality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improvement in quality of life and wellbeing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B02CC-D711-298D-9A30-B2402D347611}"/>
              </a:ext>
            </a:extLst>
          </p:cNvPr>
          <p:cNvSpPr txBox="1"/>
          <p:nvPr/>
        </p:nvSpPr>
        <p:spPr>
          <a:xfrm rot="-5400000">
            <a:off x="9132579" y="4107088"/>
            <a:ext cx="4972466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Draft MTDP Strategic Themes</a:t>
            </a: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Arrow: Right 49">
            <a:extLst>
              <a:ext uri="{FF2B5EF4-FFF2-40B4-BE49-F238E27FC236}">
                <a16:creationId xmlns:a16="http://schemas.microsoft.com/office/drawing/2014/main" id="{9B603B0F-168A-0D25-246D-92CEB6804D7F}"/>
              </a:ext>
            </a:extLst>
          </p:cNvPr>
          <p:cNvSpPr/>
          <p:nvPr/>
        </p:nvSpPr>
        <p:spPr>
          <a:xfrm rot="10800000">
            <a:off x="11068180" y="2193213"/>
            <a:ext cx="288713" cy="2190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row: Right 50">
            <a:extLst>
              <a:ext uri="{FF2B5EF4-FFF2-40B4-BE49-F238E27FC236}">
                <a16:creationId xmlns:a16="http://schemas.microsoft.com/office/drawing/2014/main" id="{72D399AC-F800-21F6-D66E-9654F450D50F}"/>
              </a:ext>
            </a:extLst>
          </p:cNvPr>
          <p:cNvSpPr/>
          <p:nvPr/>
        </p:nvSpPr>
        <p:spPr>
          <a:xfrm rot="10800000">
            <a:off x="11063293" y="3534289"/>
            <a:ext cx="288713" cy="2190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Right 51">
            <a:extLst>
              <a:ext uri="{FF2B5EF4-FFF2-40B4-BE49-F238E27FC236}">
                <a16:creationId xmlns:a16="http://schemas.microsoft.com/office/drawing/2014/main" id="{FBADEB9C-D28B-4C5B-4092-424AA843A800}"/>
              </a:ext>
            </a:extLst>
          </p:cNvPr>
          <p:cNvSpPr/>
          <p:nvPr/>
        </p:nvSpPr>
        <p:spPr>
          <a:xfrm rot="10800000">
            <a:off x="11068180" y="5637592"/>
            <a:ext cx="288713" cy="2190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490032-1F10-B690-657F-A3B5443007F5}"/>
              </a:ext>
            </a:extLst>
          </p:cNvPr>
          <p:cNvSpPr txBox="1"/>
          <p:nvPr/>
        </p:nvSpPr>
        <p:spPr>
          <a:xfrm>
            <a:off x="11640615" y="6525344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FC3B8-98BF-40FC-B5F3-0792426510E8}" type="slidenum">
              <a:rPr kumimoji="0" lang="en-ZA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ZA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912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551EA-CF56-4454-89DA-AAFAF760C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altLang="en-US" sz="2000" dirty="0"/>
              <a:t>REQUESTS FOR INFORMATION </a:t>
            </a:r>
            <a:endParaRPr lang="en-US" sz="20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F2360E3-29D6-4A38-93DA-BA60BFCB0B7E}"/>
              </a:ext>
            </a:extLst>
          </p:cNvPr>
          <p:cNvSpPr txBox="1">
            <a:spLocks/>
          </p:cNvSpPr>
          <p:nvPr/>
        </p:nvSpPr>
        <p:spPr>
          <a:xfrm>
            <a:off x="11487631" y="6301659"/>
            <a:ext cx="566170" cy="30284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A16E9F-8BF0-4D99-B6DF-3166F3DC8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529" y="1777428"/>
            <a:ext cx="10585327" cy="4885609"/>
          </a:xfrm>
          <a:ln>
            <a:noFill/>
          </a:ln>
        </p:spPr>
        <p:txBody>
          <a:bodyPr>
            <a:normAutofit/>
          </a:bodyPr>
          <a:lstStyle/>
          <a:p>
            <a:pPr marL="114300" indent="0" algn="just" eaLnBrk="0" fontAlgn="base" hangingPunct="0">
              <a:spcAft>
                <a:spcPct val="0"/>
              </a:spcAft>
              <a:buNone/>
              <a:defRPr/>
            </a:pPr>
            <a:r>
              <a:rPr lang="en-ZA" sz="1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AGSA REQUESTS FOR INFORMATION</a:t>
            </a:r>
            <a:endParaRPr lang="en-ZA" sz="1400" kern="0" dirty="0">
              <a:solidFill>
                <a:prstClr val="black"/>
              </a:solidFill>
              <a:highlight>
                <a:srgbClr val="FFFF00"/>
              </a:highlight>
              <a:latin typeface="+mj-lt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F0E5DE-771F-4BC5-940F-C3BDB6ED4765}"/>
              </a:ext>
            </a:extLst>
          </p:cNvPr>
          <p:cNvSpPr txBox="1"/>
          <p:nvPr/>
        </p:nvSpPr>
        <p:spPr>
          <a:xfrm>
            <a:off x="1334529" y="3680573"/>
            <a:ext cx="613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PSC REQUESTS FOR INFORMATION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5B5B1F-4507-F187-2969-7C9AEB96B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792317"/>
              </p:ext>
            </p:extLst>
          </p:nvPr>
        </p:nvGraphicFramePr>
        <p:xfrm>
          <a:off x="1334528" y="2113589"/>
          <a:ext cx="10585328" cy="12177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40321">
                  <a:extLst>
                    <a:ext uri="{9D8B030D-6E8A-4147-A177-3AD203B41FA5}">
                      <a16:colId xmlns:a16="http://schemas.microsoft.com/office/drawing/2014/main" val="2461937626"/>
                    </a:ext>
                  </a:extLst>
                </a:gridCol>
                <a:gridCol w="1245007">
                  <a:extLst>
                    <a:ext uri="{9D8B030D-6E8A-4147-A177-3AD203B41FA5}">
                      <a16:colId xmlns:a16="http://schemas.microsoft.com/office/drawing/2014/main" val="3407749341"/>
                    </a:ext>
                  </a:extLst>
                </a:gridCol>
              </a:tblGrid>
              <a:tr h="405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 number of AGSA Requests for Information received from AGSA during this Quarter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5468" marR="65468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7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5468" marR="65468" marT="0" marB="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349860"/>
                  </a:ext>
                </a:extLst>
              </a:tr>
              <a:tr h="405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 number of AGSA Requests for Information due during this Quarter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5468" marR="65468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7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5468" marR="65468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61421"/>
                  </a:ext>
                </a:extLst>
              </a:tr>
              <a:tr h="405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 number of AGSA Requests for Information responded to and submitted back to AGSA during this Quarter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5468" marR="65468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7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5468" marR="65468" marT="0" marB="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889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CC0BFE0-C87C-C28F-D1CD-2D8ED8BD8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31403"/>
              </p:ext>
            </p:extLst>
          </p:nvPr>
        </p:nvGraphicFramePr>
        <p:xfrm>
          <a:off x="1334528" y="3988350"/>
          <a:ext cx="10665687" cy="9677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81418">
                  <a:extLst>
                    <a:ext uri="{9D8B030D-6E8A-4147-A177-3AD203B41FA5}">
                      <a16:colId xmlns:a16="http://schemas.microsoft.com/office/drawing/2014/main" val="3518322644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2209851506"/>
                    </a:ext>
                  </a:extLst>
                </a:gridCol>
              </a:tblGrid>
              <a:tr h="322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</a:rPr>
                        <a:t>Total number of PSC Requests for Information received from the PSC during this Quarter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5468" marR="65468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n/a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5468" marR="65468" marT="0" marB="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79329"/>
                  </a:ext>
                </a:extLst>
              </a:tr>
              <a:tr h="322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</a:rPr>
                        <a:t>Total number of PSC Requests for Information due during this Quarter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5468" marR="65468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n/a</a:t>
                      </a:r>
                      <a:endParaRPr lang="en-ZA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5468" marR="65468" marT="0" marB="0"/>
                </a:tc>
                <a:extLst>
                  <a:ext uri="{0D108BD9-81ED-4DB2-BD59-A6C34878D82A}">
                    <a16:rowId xmlns:a16="http://schemas.microsoft.com/office/drawing/2014/main" val="1250130793"/>
                  </a:ext>
                </a:extLst>
              </a:tr>
              <a:tr h="322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</a:rPr>
                        <a:t>Total number of PSC Requests for Information responded to and submitted back to the PSC during this Quarter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5468" marR="65468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n/a</a:t>
                      </a:r>
                      <a:endParaRPr lang="en-ZA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5468" marR="65468" marT="0" marB="0"/>
                </a:tc>
                <a:extLst>
                  <a:ext uri="{0D108BD9-81ED-4DB2-BD59-A6C34878D82A}">
                    <a16:rowId xmlns:a16="http://schemas.microsoft.com/office/drawing/2014/main" val="3324836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06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C937B-EF7F-324C-AB7C-7A163720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" y="2076450"/>
            <a:ext cx="11965174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MANAGEMENT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B6ED-B1DA-6F40-8C1C-6CF5CFC31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575" y="4473360"/>
            <a:ext cx="9469211" cy="14301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567092C-E83F-9345-A464-D8B1133F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875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69B330-053F-47B5-8720-548464C8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28" y="1103724"/>
            <a:ext cx="10585327" cy="398505"/>
          </a:xfrm>
        </p:spPr>
        <p:txBody>
          <a:bodyPr/>
          <a:lstStyle/>
          <a:p>
            <a:r>
              <a:rPr lang="en-ZA" sz="2000" dirty="0"/>
              <a:t>RESOLUTION MANAGEMENT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23818A4-E617-9CD2-3651-81CDF26002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1097800"/>
              </p:ext>
            </p:extLst>
          </p:nvPr>
        </p:nvGraphicFramePr>
        <p:xfrm>
          <a:off x="1334528" y="1602768"/>
          <a:ext cx="10585328" cy="3224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5679">
                  <a:extLst>
                    <a:ext uri="{9D8B030D-6E8A-4147-A177-3AD203B41FA5}">
                      <a16:colId xmlns:a16="http://schemas.microsoft.com/office/drawing/2014/main" val="2028660827"/>
                    </a:ext>
                  </a:extLst>
                </a:gridCol>
                <a:gridCol w="1339817">
                  <a:extLst>
                    <a:ext uri="{9D8B030D-6E8A-4147-A177-3AD203B41FA5}">
                      <a16:colId xmlns:a16="http://schemas.microsoft.com/office/drawing/2014/main" val="3374286684"/>
                    </a:ext>
                  </a:extLst>
                </a:gridCol>
                <a:gridCol w="1396880">
                  <a:extLst>
                    <a:ext uri="{9D8B030D-6E8A-4147-A177-3AD203B41FA5}">
                      <a16:colId xmlns:a16="http://schemas.microsoft.com/office/drawing/2014/main" val="298025871"/>
                    </a:ext>
                  </a:extLst>
                </a:gridCol>
                <a:gridCol w="3717892">
                  <a:extLst>
                    <a:ext uri="{9D8B030D-6E8A-4147-A177-3AD203B41FA5}">
                      <a16:colId xmlns:a16="http://schemas.microsoft.com/office/drawing/2014/main" val="1598841736"/>
                    </a:ext>
                  </a:extLst>
                </a:gridCol>
                <a:gridCol w="1942627">
                  <a:extLst>
                    <a:ext uri="{9D8B030D-6E8A-4147-A177-3AD203B41FA5}">
                      <a16:colId xmlns:a16="http://schemas.microsoft.com/office/drawing/2014/main" val="696550047"/>
                    </a:ext>
                  </a:extLst>
                </a:gridCol>
                <a:gridCol w="1312433">
                  <a:extLst>
                    <a:ext uri="{9D8B030D-6E8A-4147-A177-3AD203B41FA5}">
                      <a16:colId xmlns:a16="http://schemas.microsoft.com/office/drawing/2014/main" val="3602999907"/>
                    </a:ext>
                  </a:extLst>
                </a:gridCol>
              </a:tblGrid>
              <a:tr h="26198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RESOLUTION MANAGEMENT (for Resolutions received during the period under review)]     </a:t>
                      </a:r>
                    </a:p>
                  </a:txBody>
                  <a:tcPr marL="54914" marR="54914" marT="0" marB="0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357698"/>
                  </a:ext>
                </a:extLst>
              </a:tr>
              <a:tr h="750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Ref Nr</a:t>
                      </a:r>
                      <a:endParaRPr lang="en-ZA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4914" marR="54914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Date Received </a:t>
                      </a:r>
                      <a:endParaRPr lang="en-ZA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4914" marR="54914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Due Date</a:t>
                      </a:r>
                      <a:endParaRPr lang="en-ZA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4914" marR="54914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Detail / Title of Resolution</a:t>
                      </a:r>
                      <a:endParaRPr lang="en-ZA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4914" marR="54914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Progress to Date / Current Status</a:t>
                      </a:r>
                      <a:endParaRPr lang="en-ZA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4914" marR="54914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Date submitted to GPL</a:t>
                      </a:r>
                      <a:endParaRPr lang="en-ZA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4914" marR="54914" marT="0" marB="0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794079"/>
                  </a:ext>
                </a:extLst>
              </a:tr>
              <a:tr h="13701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01/08/2024 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02/09/2024 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Resolutions for response on the committee’s oversight report on the details of the Office of the Premier (OOP) Budget Vote 01 of the Provincial Appropriation Bill [G001-2024] for the 2024 FY 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Submitted 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30/08/2024 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71526"/>
                  </a:ext>
                </a:extLst>
              </a:tr>
              <a:tr h="261985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number of Resolutions received from GPL during this Quarter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4914" marR="54914" marT="0" marB="0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4914" marR="54914" marT="0" marB="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450202"/>
                  </a:ext>
                </a:extLst>
              </a:tr>
              <a:tr h="261985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number of Resolutions responses due to GPL during this Quarter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4914" marR="54914" marT="0" marB="0"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4914" marR="54914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581643"/>
                  </a:ext>
                </a:extLst>
              </a:tr>
              <a:tr h="318418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number of Resolutions responded to and submitted back to GPL during this Quarter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4914" marR="54914" marT="0" marB="0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4914" marR="54914" marT="0" marB="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935045"/>
                  </a:ext>
                </a:extLst>
              </a:tr>
            </a:tbl>
          </a:graphicData>
        </a:graphic>
      </p:graphicFrame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543E55B-546D-C183-D883-FB22980AE680}"/>
              </a:ext>
            </a:extLst>
          </p:cNvPr>
          <p:cNvSpPr txBox="1">
            <a:spLocks/>
          </p:cNvSpPr>
          <p:nvPr/>
        </p:nvSpPr>
        <p:spPr>
          <a:xfrm>
            <a:off x="11547558" y="6371295"/>
            <a:ext cx="523982" cy="2039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36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C937B-EF7F-324C-AB7C-7A163720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" y="2076450"/>
            <a:ext cx="11965174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DEPARTMENTAL HUMAN CAPACITY 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B6ED-B1DA-6F40-8C1C-6CF5CFC31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575" y="4473360"/>
            <a:ext cx="9469211" cy="14301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567092C-E83F-9345-A464-D8B1133F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935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39341" y="6364100"/>
            <a:ext cx="45506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altLang="en-US" sz="2000" dirty="0">
                <a:cs typeface="Arial" panose="020B0604020202020204" pitchFamily="34" charset="0"/>
              </a:rPr>
              <a:t>DEPARTMENTAL HUMAN RESOURCE CAPACITY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34528" y="1633928"/>
            <a:ext cx="10585327" cy="5277860"/>
          </a:xfrm>
          <a:ln>
            <a:noFill/>
          </a:ln>
        </p:spPr>
        <p:txBody>
          <a:bodyPr>
            <a:noAutofit/>
          </a:bodyPr>
          <a:lstStyle/>
          <a:p>
            <a:pPr marL="0" indent="0" algn="just" eaLnBrk="0" fontAlgn="base" hangingPunct="0">
              <a:lnSpc>
                <a:spcPct val="100000"/>
              </a:lnSpc>
              <a:spcAft>
                <a:spcPct val="0"/>
              </a:spcAft>
              <a:buNone/>
            </a:pPr>
            <a:endParaRPr lang="en-ZA" altLang="en-US" sz="1400" u="sng" kern="0" dirty="0">
              <a:ea typeface="MS PGothic" pitchFamily="34" charset="-128"/>
              <a:cs typeface="Arial" panose="020B0604020202020204" pitchFamily="34" charset="0"/>
            </a:endParaRPr>
          </a:p>
          <a:p>
            <a:pPr marL="0" indent="0" algn="just" eaLnBrk="0" fontAlgn="base" hangingPunct="0">
              <a:lnSpc>
                <a:spcPct val="100000"/>
              </a:lnSpc>
              <a:spcAft>
                <a:spcPct val="0"/>
              </a:spcAft>
              <a:buNone/>
            </a:pPr>
            <a:endParaRPr lang="en-ZA" altLang="en-US" sz="1400" u="sng" kern="0" dirty="0">
              <a:ea typeface="MS PGothic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20AE1A0-FDD2-4D6C-A0C4-3E519D228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040095"/>
              </p:ext>
            </p:extLst>
          </p:nvPr>
        </p:nvGraphicFramePr>
        <p:xfrm>
          <a:off x="1334529" y="1634066"/>
          <a:ext cx="10659874" cy="4393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9608">
                  <a:extLst>
                    <a:ext uri="{9D8B030D-6E8A-4147-A177-3AD203B41FA5}">
                      <a16:colId xmlns:a16="http://schemas.microsoft.com/office/drawing/2014/main" val="1520036296"/>
                    </a:ext>
                  </a:extLst>
                </a:gridCol>
                <a:gridCol w="3430266">
                  <a:extLst>
                    <a:ext uri="{9D8B030D-6E8A-4147-A177-3AD203B41FA5}">
                      <a16:colId xmlns:a16="http://schemas.microsoft.com/office/drawing/2014/main" val="747207019"/>
                    </a:ext>
                  </a:extLst>
                </a:gridCol>
              </a:tblGrid>
              <a:tr h="6416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5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number of posts on the Departmental Structure as at 30 September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ZA" sz="15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en-ZA" sz="15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931953"/>
                  </a:ext>
                </a:extLst>
              </a:tr>
              <a:tr h="64169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ZA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number of posts currently filled as at 30 September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495</a:t>
                      </a:r>
                      <a:endParaRPr lang="en-ZA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079012"/>
                  </a:ext>
                </a:extLst>
              </a:tr>
              <a:tr h="5059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ZA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number of vacant posts as at 30 September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en-ZA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532527"/>
                  </a:ext>
                </a:extLst>
              </a:tr>
              <a:tr h="5230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ZA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number of acting positions as at 30 September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ZA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ZA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976530"/>
                  </a:ext>
                </a:extLst>
              </a:tr>
              <a:tr h="4471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ZA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number of terminations during the period under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ZA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101= Permanent 5, Contract 47, Learners 48, Interns 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052786"/>
                  </a:ext>
                </a:extLst>
              </a:tr>
              <a:tr h="42089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OoP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Vacancy rate</a:t>
                      </a:r>
                      <a:endParaRPr lang="en-ZA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833883"/>
                  </a:ext>
                </a:extLst>
              </a:tr>
              <a:tr h="5939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ZA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number of new appointments as at 30 September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46= Contract 41, Learners 5 </a:t>
                      </a:r>
                      <a:endParaRPr lang="en-ZA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81909"/>
                  </a:ext>
                </a:extLst>
              </a:tr>
              <a:tr h="5485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ZA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number of suspensions as at 30 September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ZA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31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56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2000" dirty="0"/>
              <a:t>THANK YOU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28612" y="6546664"/>
            <a:ext cx="6067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1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450A20-4397-0F44-A023-567AF0264A3F}"/>
              </a:ext>
            </a:extLst>
          </p:cNvPr>
          <p:cNvSpPr txBox="1"/>
          <p:nvPr/>
        </p:nvSpPr>
        <p:spPr>
          <a:xfrm>
            <a:off x="13215257" y="4386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215D7C-CFF8-CF4C-B1FB-4C5263628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49" y="1776594"/>
            <a:ext cx="9046393" cy="43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58331" y="6475016"/>
            <a:ext cx="45506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716" y="1521567"/>
            <a:ext cx="10953806" cy="5238047"/>
          </a:xfrm>
        </p:spPr>
        <p:txBody>
          <a:bodyPr>
            <a:noAutofit/>
          </a:bodyPr>
          <a:lstStyle/>
          <a:p>
            <a:pPr marL="0" indent="0" algn="ctr" eaLnBrk="0" fontAlgn="base" hangingPunct="0">
              <a:spcAft>
                <a:spcPct val="0"/>
              </a:spcAft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marL="0" indent="0" algn="ctr" eaLnBrk="0" fontAlgn="base" hangingPunct="0">
              <a:spcAft>
                <a:spcPct val="0"/>
              </a:spcAft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marL="0" indent="0" algn="ctr" eaLnBrk="0" fontAlgn="base" hangingPunct="0">
              <a:spcAft>
                <a:spcPct val="0"/>
              </a:spcAft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marL="0" indent="0" algn="ctr" eaLnBrk="0" fontAlgn="base" hangingPunct="0">
              <a:spcAft>
                <a:spcPct val="0"/>
              </a:spcAft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6956" y="3016115"/>
            <a:ext cx="8750491" cy="3586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63D8B3-07E6-4950-B5F3-A31353BC323A}"/>
              </a:ext>
            </a:extLst>
          </p:cNvPr>
          <p:cNvGrpSpPr/>
          <p:nvPr/>
        </p:nvGrpSpPr>
        <p:grpSpPr>
          <a:xfrm>
            <a:off x="107226" y="1570165"/>
            <a:ext cx="10637963" cy="4229224"/>
            <a:chOff x="856622" y="2235486"/>
            <a:chExt cx="10637963" cy="422922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3C5E12A-4E66-495D-A2A0-9F8E7F99BDFB}"/>
                </a:ext>
              </a:extLst>
            </p:cNvPr>
            <p:cNvGrpSpPr/>
            <p:nvPr/>
          </p:nvGrpSpPr>
          <p:grpSpPr>
            <a:xfrm>
              <a:off x="1545192" y="3874625"/>
              <a:ext cx="9949393" cy="1646613"/>
              <a:chOff x="1979271" y="3125165"/>
              <a:chExt cx="9949393" cy="1646613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DC74ADB4-8248-4497-8EBA-04B0EACCD0AB}"/>
                  </a:ext>
                </a:extLst>
              </p:cNvPr>
              <p:cNvCxnSpPr/>
              <p:nvPr/>
            </p:nvCxnSpPr>
            <p:spPr>
              <a:xfrm>
                <a:off x="1979271" y="3125165"/>
                <a:ext cx="1076445" cy="47456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CCFDCB9-7F9E-4ABE-BF8E-D5EEA22F9459}"/>
                  </a:ext>
                </a:extLst>
              </p:cNvPr>
              <p:cNvCxnSpPr/>
              <p:nvPr/>
            </p:nvCxnSpPr>
            <p:spPr>
              <a:xfrm>
                <a:off x="3055716" y="3599727"/>
                <a:ext cx="1377388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9B242B0-1337-4A32-B3D6-4491D27B7A62}"/>
                  </a:ext>
                </a:extLst>
              </p:cNvPr>
              <p:cNvCxnSpPr/>
              <p:nvPr/>
            </p:nvCxnSpPr>
            <p:spPr>
              <a:xfrm>
                <a:off x="4433104" y="3599727"/>
                <a:ext cx="1122744" cy="49771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407D6B8-CAF1-42A8-AEC9-A93D83620F1E}"/>
                  </a:ext>
                </a:extLst>
              </p:cNvPr>
              <p:cNvCxnSpPr/>
              <p:nvPr/>
            </p:nvCxnSpPr>
            <p:spPr>
              <a:xfrm flipV="1">
                <a:off x="5555848" y="3761772"/>
                <a:ext cx="1319514" cy="3356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4FCA447-B744-4284-A986-A3B38864ED9B}"/>
                  </a:ext>
                </a:extLst>
              </p:cNvPr>
              <p:cNvCxnSpPr/>
              <p:nvPr/>
            </p:nvCxnSpPr>
            <p:spPr>
              <a:xfrm>
                <a:off x="6875362" y="3767560"/>
                <a:ext cx="1169043" cy="49771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04F0B0B-E2BE-4814-8D93-ABDBD1ACEEC5}"/>
                  </a:ext>
                </a:extLst>
              </p:cNvPr>
              <p:cNvCxnSpPr/>
              <p:nvPr/>
            </p:nvCxnSpPr>
            <p:spPr>
              <a:xfrm flipV="1">
                <a:off x="8044405" y="3767560"/>
                <a:ext cx="1388962" cy="49771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6E0CA6B-A777-490F-A653-3B829FAA0F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33367" y="3767560"/>
                <a:ext cx="2495297" cy="10042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9698DF4-B082-4831-91CE-32C84E9C1079}"/>
                </a:ext>
              </a:extLst>
            </p:cNvPr>
            <p:cNvGrpSpPr/>
            <p:nvPr/>
          </p:nvGrpSpPr>
          <p:grpSpPr>
            <a:xfrm>
              <a:off x="856622" y="2235486"/>
              <a:ext cx="1278311" cy="1213616"/>
              <a:chOff x="987407" y="2237284"/>
              <a:chExt cx="1187110" cy="1150883"/>
            </a:xfrm>
            <a:effectLst>
              <a:outerShdw blurRad="76200" dir="13500000" sy="23000" kx="1200000" algn="br" rotWithShape="0">
                <a:schemeClr val="accent1">
                  <a:alpha val="20000"/>
                </a:schemeClr>
              </a:outerShdw>
            </a:effectLst>
          </p:grpSpPr>
          <p:sp>
            <p:nvSpPr>
              <p:cNvPr id="21" name="Teardrop 20">
                <a:extLst>
                  <a:ext uri="{FF2B5EF4-FFF2-40B4-BE49-F238E27FC236}">
                    <a16:creationId xmlns:a16="http://schemas.microsoft.com/office/drawing/2014/main" id="{5B09FF21-9423-4BC2-A124-1B9AE201DE66}"/>
                  </a:ext>
                </a:extLst>
              </p:cNvPr>
              <p:cNvSpPr/>
              <p:nvPr/>
            </p:nvSpPr>
            <p:spPr>
              <a:xfrm rot="8223608">
                <a:off x="987407" y="2237284"/>
                <a:ext cx="1187110" cy="1150883"/>
              </a:xfrm>
              <a:prstGeom prst="teardrop">
                <a:avLst/>
              </a:prstGeom>
              <a:solidFill>
                <a:srgbClr val="DEBC45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8077D577-9CBF-476D-8910-2DC88060758A}"/>
                  </a:ext>
                </a:extLst>
              </p:cNvPr>
              <p:cNvSpPr/>
              <p:nvPr/>
            </p:nvSpPr>
            <p:spPr>
              <a:xfrm>
                <a:off x="1130158" y="2504811"/>
                <a:ext cx="793069" cy="684600"/>
              </a:xfrm>
              <a:prstGeom prst="flowChartConnector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5FCEA5-8452-4122-9145-10BE48954F93}"/>
                </a:ext>
              </a:extLst>
            </p:cNvPr>
            <p:cNvSpPr/>
            <p:nvPr/>
          </p:nvSpPr>
          <p:spPr>
            <a:xfrm>
              <a:off x="928168" y="4270239"/>
              <a:ext cx="1439073" cy="1635913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NDP/MTDP 2030 Priorities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460B6D8-811F-4E97-8D37-BBDA3A48138D}"/>
                </a:ext>
              </a:extLst>
            </p:cNvPr>
            <p:cNvGrpSpPr/>
            <p:nvPr/>
          </p:nvGrpSpPr>
          <p:grpSpPr>
            <a:xfrm>
              <a:off x="3292555" y="2665838"/>
              <a:ext cx="1278311" cy="1213616"/>
              <a:chOff x="970784" y="1972720"/>
              <a:chExt cx="1187110" cy="1150883"/>
            </a:xfrm>
            <a:effectLst>
              <a:outerShdw blurRad="76200" dir="13500000" sy="23000" kx="1200000" algn="br" rotWithShape="0">
                <a:schemeClr val="accent1">
                  <a:alpha val="20000"/>
                </a:schemeClr>
              </a:outerShdw>
            </a:effectLst>
          </p:grpSpPr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821D6530-676B-4FED-A4EA-43D8D882B8A1}"/>
                  </a:ext>
                </a:extLst>
              </p:cNvPr>
              <p:cNvSpPr/>
              <p:nvPr/>
            </p:nvSpPr>
            <p:spPr>
              <a:xfrm rot="8223608">
                <a:off x="970784" y="1972720"/>
                <a:ext cx="1187110" cy="1150883"/>
              </a:xfrm>
              <a:prstGeom prst="teardrop">
                <a:avLst/>
              </a:prstGeom>
              <a:solidFill>
                <a:srgbClr val="DEBC45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id="{C5DC7FB7-03A2-43CE-B31E-B19C98B22368}"/>
                  </a:ext>
                </a:extLst>
              </p:cNvPr>
              <p:cNvSpPr/>
              <p:nvPr/>
            </p:nvSpPr>
            <p:spPr>
              <a:xfrm>
                <a:off x="1184050" y="2174441"/>
                <a:ext cx="793069" cy="684600"/>
              </a:xfrm>
              <a:prstGeom prst="flowChartConnector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6A3468-A276-4CB9-9DFF-B01B6B32B4CC}"/>
                </a:ext>
              </a:extLst>
            </p:cNvPr>
            <p:cNvSpPr/>
            <p:nvPr/>
          </p:nvSpPr>
          <p:spPr>
            <a:xfrm>
              <a:off x="3202806" y="4628759"/>
              <a:ext cx="1668000" cy="1635913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GGT2030 Priorities/TISH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194CC6-78E2-4C86-8296-EDB10B4AFF0C}"/>
                </a:ext>
              </a:extLst>
            </p:cNvPr>
            <p:cNvGrpSpPr/>
            <p:nvPr/>
          </p:nvGrpSpPr>
          <p:grpSpPr>
            <a:xfrm>
              <a:off x="5842154" y="2952301"/>
              <a:ext cx="1278311" cy="1213616"/>
              <a:chOff x="1070466" y="2075160"/>
              <a:chExt cx="1187110" cy="1150883"/>
            </a:xfrm>
            <a:effectLst>
              <a:outerShdw blurRad="76200" dir="13500000" sy="23000" kx="1200000" algn="br" rotWithShape="0">
                <a:schemeClr val="accent1">
                  <a:alpha val="20000"/>
                </a:schemeClr>
              </a:outerShdw>
            </a:effectLst>
          </p:grpSpPr>
          <p:sp>
            <p:nvSpPr>
              <p:cNvPr id="34" name="Teardrop 33">
                <a:extLst>
                  <a:ext uri="{FF2B5EF4-FFF2-40B4-BE49-F238E27FC236}">
                    <a16:creationId xmlns:a16="http://schemas.microsoft.com/office/drawing/2014/main" id="{B9E5EE68-4DA0-40EF-B47B-74629EB20DCE}"/>
                  </a:ext>
                </a:extLst>
              </p:cNvPr>
              <p:cNvSpPr/>
              <p:nvPr/>
            </p:nvSpPr>
            <p:spPr>
              <a:xfrm rot="8223608">
                <a:off x="1070466" y="2075160"/>
                <a:ext cx="1187110" cy="1150883"/>
              </a:xfrm>
              <a:prstGeom prst="teardrop">
                <a:avLst/>
              </a:prstGeom>
              <a:solidFill>
                <a:srgbClr val="DEBC45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" name="Flowchart: Connector 34">
                <a:extLst>
                  <a:ext uri="{FF2B5EF4-FFF2-40B4-BE49-F238E27FC236}">
                    <a16:creationId xmlns:a16="http://schemas.microsoft.com/office/drawing/2014/main" id="{67C0ECAE-BC4B-4C41-ACF8-0FE82854D4DD}"/>
                  </a:ext>
                </a:extLst>
              </p:cNvPr>
              <p:cNvSpPr/>
              <p:nvPr/>
            </p:nvSpPr>
            <p:spPr>
              <a:xfrm>
                <a:off x="1300655" y="2308301"/>
                <a:ext cx="793069" cy="684600"/>
              </a:xfrm>
              <a:prstGeom prst="flowChartConnector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</a:t>
                </a: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2A452C9-8FED-4ECE-8734-A1CCB9BDECF5}"/>
                </a:ext>
              </a:extLst>
            </p:cNvPr>
            <p:cNvSpPr/>
            <p:nvPr/>
          </p:nvSpPr>
          <p:spPr>
            <a:xfrm>
              <a:off x="5917988" y="4828797"/>
              <a:ext cx="1303734" cy="1635913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Strategic Plan Outcomes</a:t>
              </a:r>
            </a:p>
          </p:txBody>
        </p:sp>
      </p:grpSp>
      <p:sp>
        <p:nvSpPr>
          <p:cNvPr id="39" name="Teardrop 38">
            <a:extLst>
              <a:ext uri="{FF2B5EF4-FFF2-40B4-BE49-F238E27FC236}">
                <a16:creationId xmlns:a16="http://schemas.microsoft.com/office/drawing/2014/main" id="{2CA6BF21-EDBB-4E3A-BC16-408334A3D75B}"/>
              </a:ext>
            </a:extLst>
          </p:cNvPr>
          <p:cNvSpPr/>
          <p:nvPr/>
        </p:nvSpPr>
        <p:spPr>
          <a:xfrm rot="8223608">
            <a:off x="7776636" y="2431839"/>
            <a:ext cx="1278311" cy="1213616"/>
          </a:xfrm>
          <a:prstGeom prst="teardrop">
            <a:avLst/>
          </a:prstGeom>
          <a:solidFill>
            <a:srgbClr val="DEBC45"/>
          </a:solidFill>
          <a:ln w="38100"/>
          <a:effectLst>
            <a:outerShdw blurRad="76200" dir="13500000" sy="23000" kx="1200000" algn="b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AEE5713F-E354-4D6D-9A70-3B120679B364}"/>
              </a:ext>
            </a:extLst>
          </p:cNvPr>
          <p:cNvSpPr/>
          <p:nvPr/>
        </p:nvSpPr>
        <p:spPr>
          <a:xfrm>
            <a:off x="8028819" y="2720382"/>
            <a:ext cx="853997" cy="721917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CC8B9E5E-C20E-4381-B42E-2C79CE65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29" y="1103724"/>
            <a:ext cx="10585327" cy="39850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800" dirty="0">
                <a:solidFill>
                  <a:schemeClr val="bg1"/>
                </a:solidFill>
              </a:rPr>
              <a:t>ALIGNMENT OF STRATEGIC PRIORITIES TO REPORTING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D2573A-FCA9-4470-A94B-69F19900A4F9}"/>
              </a:ext>
            </a:extLst>
          </p:cNvPr>
          <p:cNvSpPr/>
          <p:nvPr/>
        </p:nvSpPr>
        <p:spPr>
          <a:xfrm>
            <a:off x="7714307" y="4189573"/>
            <a:ext cx="1303734" cy="163591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APP Outputs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9571B68-197C-4FE3-834A-25EC51448A96}"/>
              </a:ext>
            </a:extLst>
          </p:cNvPr>
          <p:cNvSpPr/>
          <p:nvPr/>
        </p:nvSpPr>
        <p:spPr>
          <a:xfrm>
            <a:off x="10260023" y="4886817"/>
            <a:ext cx="1303734" cy="163591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Reporting</a:t>
            </a:r>
          </a:p>
        </p:txBody>
      </p:sp>
      <p:sp>
        <p:nvSpPr>
          <p:cNvPr id="43" name="Teardrop 42">
            <a:extLst>
              <a:ext uri="{FF2B5EF4-FFF2-40B4-BE49-F238E27FC236}">
                <a16:creationId xmlns:a16="http://schemas.microsoft.com/office/drawing/2014/main" id="{8ACF1E9B-346E-4F84-A2C5-AC216ABBA913}"/>
              </a:ext>
            </a:extLst>
          </p:cNvPr>
          <p:cNvSpPr/>
          <p:nvPr/>
        </p:nvSpPr>
        <p:spPr>
          <a:xfrm rot="8223608">
            <a:off x="10196053" y="3369472"/>
            <a:ext cx="1278311" cy="1213616"/>
          </a:xfrm>
          <a:prstGeom prst="teardrop">
            <a:avLst/>
          </a:prstGeom>
          <a:solidFill>
            <a:srgbClr val="DEBC45"/>
          </a:solidFill>
          <a:ln w="38100"/>
          <a:effectLst>
            <a:outerShdw blurRad="76200" dir="13500000" sy="23000" kx="1200000" algn="b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ED790052-FA1C-43E7-8931-BBE8C2D620BC}"/>
              </a:ext>
            </a:extLst>
          </p:cNvPr>
          <p:cNvSpPr/>
          <p:nvPr/>
        </p:nvSpPr>
        <p:spPr>
          <a:xfrm>
            <a:off x="10402784" y="3703783"/>
            <a:ext cx="853997" cy="721917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2685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1504" y="2636913"/>
            <a:ext cx="2926362" cy="1305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Departmental achievement of national strategic priorities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departmental achievement of provincial priorities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Departmental achievement of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special strategic projects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31504" y="4581128"/>
            <a:ext cx="2926362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Department budget expenditure figures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Department key financial indicators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1504" y="2204864"/>
            <a:ext cx="2926362" cy="43204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STRATEGIC PRIORITIES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631504" y="4149080"/>
            <a:ext cx="2926362" cy="43204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DEPARTMENT FINANCIAL PERFORMANCE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84677" y="6093298"/>
            <a:ext cx="2739739" cy="645128"/>
          </a:xfrm>
          <a:prstGeom prst="rect">
            <a:avLst/>
          </a:prstGeom>
          <a:solidFill>
            <a:srgbClr val="ECEFF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</a:t>
            </a:r>
            <a:r>
              <a:rPr kumimoji="0" lang="en-ZA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Standardized Oversight, Accountability and Reporting for Gauteng Province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(OCPOL, 2020)</a:t>
            </a:r>
          </a:p>
        </p:txBody>
      </p:sp>
      <p:sp>
        <p:nvSpPr>
          <p:cNvPr id="9" name="Rectangle 8"/>
          <p:cNvSpPr/>
          <p:nvPr/>
        </p:nvSpPr>
        <p:spPr>
          <a:xfrm>
            <a:off x="1631504" y="1556792"/>
            <a:ext cx="2941782" cy="43204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EXECUTIVE SUMMARY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31504" y="5229200"/>
            <a:ext cx="2926362" cy="43204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NON-FINANCIAL PERFORMANCE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31504" y="5661248"/>
            <a:ext cx="2926362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Performance as per app targets department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Emerging priorities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Performance verification and evidence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ZA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Arrow: Down 11"/>
          <p:cNvSpPr/>
          <p:nvPr/>
        </p:nvSpPr>
        <p:spPr>
          <a:xfrm>
            <a:off x="2711624" y="1988840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2783632" y="3933056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Arrow: Down 13"/>
          <p:cNvSpPr/>
          <p:nvPr/>
        </p:nvSpPr>
        <p:spPr>
          <a:xfrm>
            <a:off x="2783632" y="5013176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71864" y="5928123"/>
            <a:ext cx="2448272" cy="43204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RESOLUTIONS AND PETITIONS MANAGEMENT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1864" y="6381328"/>
            <a:ext cx="2448272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Resolutions management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Petitions management</a:t>
            </a:r>
          </a:p>
        </p:txBody>
      </p:sp>
      <p:sp>
        <p:nvSpPr>
          <p:cNvPr id="17" name="Arrow: Down 16"/>
          <p:cNvSpPr/>
          <p:nvPr/>
        </p:nvSpPr>
        <p:spPr>
          <a:xfrm rot="16200000">
            <a:off x="4547828" y="6273316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Arrow: Down 17"/>
          <p:cNvSpPr/>
          <p:nvPr/>
        </p:nvSpPr>
        <p:spPr>
          <a:xfrm rot="10800000">
            <a:off x="5735960" y="5701521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99856" y="5285167"/>
            <a:ext cx="2448272" cy="43204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PUBLIC ENGAGEMENT BY THE DEPARTMENT </a:t>
            </a:r>
          </a:p>
        </p:txBody>
      </p:sp>
      <p:sp>
        <p:nvSpPr>
          <p:cNvPr id="20" name="Arrow: Down 19"/>
          <p:cNvSpPr/>
          <p:nvPr/>
        </p:nvSpPr>
        <p:spPr>
          <a:xfrm rot="10800000">
            <a:off x="5746250" y="5028024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10146" y="4625066"/>
            <a:ext cx="2448272" cy="43204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IMPLEMENTATION OF LAWS BY THE DEPARTMENT </a:t>
            </a:r>
          </a:p>
        </p:txBody>
      </p:sp>
      <p:sp>
        <p:nvSpPr>
          <p:cNvPr id="22" name="Arrow: Down 21"/>
          <p:cNvSpPr/>
          <p:nvPr/>
        </p:nvSpPr>
        <p:spPr>
          <a:xfrm rot="10800000">
            <a:off x="5751877" y="4393079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15773" y="3961031"/>
            <a:ext cx="2448272" cy="43204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RESOLUTIONS AND PETITIONS MANAGEMENT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13963" y="3327125"/>
            <a:ext cx="2448272" cy="43204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INTERNATIONAL RELATIONS</a:t>
            </a:r>
          </a:p>
        </p:txBody>
      </p:sp>
      <p:sp>
        <p:nvSpPr>
          <p:cNvPr id="25" name="Arrow: Down 24"/>
          <p:cNvSpPr/>
          <p:nvPr/>
        </p:nvSpPr>
        <p:spPr>
          <a:xfrm rot="10800000">
            <a:off x="5735960" y="3731011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Arrow: Down 25"/>
          <p:cNvSpPr/>
          <p:nvPr/>
        </p:nvSpPr>
        <p:spPr>
          <a:xfrm rot="10800000">
            <a:off x="5749707" y="3096952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13963" y="2679053"/>
            <a:ext cx="2448272" cy="43204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GEYODI EMPOWERMENT </a:t>
            </a:r>
          </a:p>
        </p:txBody>
      </p:sp>
      <p:sp>
        <p:nvSpPr>
          <p:cNvPr id="28" name="Arrow: Down 27"/>
          <p:cNvSpPr/>
          <p:nvPr/>
        </p:nvSpPr>
        <p:spPr>
          <a:xfrm rot="10800000">
            <a:off x="5735960" y="2448880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779769" y="1584866"/>
            <a:ext cx="2520280" cy="3438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Request for information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15773" y="2014940"/>
            <a:ext cx="2520280" cy="405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AGSA request for information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PSC request for information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ZA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80176" y="1628800"/>
            <a:ext cx="2304256" cy="28803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DEPARTMENTAL CAPACITY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80176" y="1977368"/>
            <a:ext cx="2304256" cy="3715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Human resource capacity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ZA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" name="Arrow: Down 32"/>
          <p:cNvSpPr/>
          <p:nvPr/>
        </p:nvSpPr>
        <p:spPr>
          <a:xfrm rot="16200000">
            <a:off x="7284132" y="1880828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08168" y="2564904"/>
            <a:ext cx="2304256" cy="57606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POSITIVE OUTCOMES OF DEPARTMENTAL PERFROMANCE</a:t>
            </a:r>
          </a:p>
        </p:txBody>
      </p:sp>
      <p:sp>
        <p:nvSpPr>
          <p:cNvPr id="35" name="Arrow: Down 34"/>
          <p:cNvSpPr/>
          <p:nvPr/>
        </p:nvSpPr>
        <p:spPr>
          <a:xfrm>
            <a:off x="8544272" y="2348880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Arrow: Down 35"/>
          <p:cNvSpPr/>
          <p:nvPr/>
        </p:nvSpPr>
        <p:spPr>
          <a:xfrm>
            <a:off x="8544272" y="3140968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608168" y="3356992"/>
            <a:ext cx="2304256" cy="57606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CHALLENGES/RISKS/REQUEST FOR INTERVENTIONS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680176" y="5384690"/>
            <a:ext cx="2304256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Premier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Director General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ZA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" name="Arrow: Down 38"/>
          <p:cNvSpPr/>
          <p:nvPr/>
        </p:nvSpPr>
        <p:spPr>
          <a:xfrm>
            <a:off x="8544272" y="4581128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80176" y="4797152"/>
            <a:ext cx="2304256" cy="57606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ADOPTION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08168" y="3933056"/>
            <a:ext cx="2304256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Challenges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Risks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Request for interventions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ZA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8131" y="1105759"/>
            <a:ext cx="8835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standardised reporting TEMPLATE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3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BC2C7C-831D-7F43-9AF7-5A039624A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356852"/>
            <a:ext cx="10955785" cy="51763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F86C07-86E4-4E42-85C1-0D36D7499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sz="1800" dirty="0">
                <a:latin typeface="Arial" panose="020B0604020202020204" pitchFamily="34" charset="0"/>
              </a:rPr>
              <a:t>PROGRESS TOWARDS THE ELEVATED PRIORITIES ALIGNED TO 2020-2025 STRATEGIC PLAN</a:t>
            </a:r>
            <a:endParaRPr lang="en-GB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6DC876-7262-497C-B5AA-D2B14C00DC7C}"/>
              </a:ext>
            </a:extLst>
          </p:cNvPr>
          <p:cNvSpPr/>
          <p:nvPr/>
        </p:nvSpPr>
        <p:spPr>
          <a:xfrm>
            <a:off x="1334530" y="1463177"/>
            <a:ext cx="1061166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Quarter Two (2) </a:t>
            </a:r>
            <a: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Annual Performance Plan (APP) for the 2024/25 financial </a:t>
            </a:r>
            <a:r>
              <a: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continues delivery against the 2020-2025</a:t>
            </a:r>
            <a:r>
              <a:rPr lang="en-US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Strategic Plan, Gauteng Growing Together 2030 Plan and the elevated priorities as </a:t>
            </a:r>
            <a:r>
              <a:rPr lang="en-US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nfirmed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the Premier in his State of the Province Address in February 2024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last year of the 2020-2025 Strategic Plan, a focus was made on </a:t>
            </a: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Townships, Informal Settlements and Hostels (TISH) 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following priorities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628642" marR="0" lvl="1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Accelerated economic recovery </a:t>
            </a:r>
          </a:p>
          <a:p>
            <a:pPr marL="628642" marR="0" lvl="1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Strengthen the battle against crime, corruption, vandalism, and lawlessness </a:t>
            </a:r>
          </a:p>
          <a:p>
            <a:pPr marL="628642" marR="0" lvl="1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 health and wellness of communities</a:t>
            </a:r>
          </a:p>
          <a:p>
            <a:pPr marL="628642" marR="0" lvl="1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Strengthen the capacity of the state to deliver services</a:t>
            </a:r>
          </a:p>
          <a:p>
            <a:pPr marL="628642" marR="0" lvl="1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Focus on incomplete Infrastructure investment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 for 2024/25 reflects the updated focus areas of the 7th Administration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pronounced by the Premier in his State of the Province Address in August 2024 and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aligns with the emerging Gauteng Medium-Term Development Plan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(GMTDP)</a:t>
            </a:r>
            <a:endParaRPr lang="en-US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8ACA27-1669-40DF-A9B7-D3527C20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862CD-2CE4-D846-9F15-15300DCE1BB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66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C937B-EF7F-324C-AB7C-7A163720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3451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PERFORMANCE HIGHLIGHTS IN RESPONSE TO THE ELEVATED PRIORITIES</a:t>
            </a:r>
            <a:b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B6ED-B1DA-6F40-8C1C-6CF5CFC31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575" y="4473360"/>
            <a:ext cx="9469211" cy="14301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567092C-E83F-9345-A464-D8B1133F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B8D2D-F85C-4648-B88B-DCE93837E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B7B2E6-A31D-DF0C-7F5D-5CD5E624FDA6}"/>
              </a:ext>
            </a:extLst>
          </p:cNvPr>
          <p:cNvSpPr txBox="1"/>
          <p:nvPr/>
        </p:nvSpPr>
        <p:spPr>
          <a:xfrm>
            <a:off x="1972638" y="3939496"/>
            <a:ext cx="9047787" cy="1934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Elevated Priority 1: Economic recovery and acceleration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Elevated Priority 2: Strengthen the Battle Against Crime, Corruption, Vandalism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Elevated Priority 3: Improving Living Conditions in Townships, Informal Settlements, and Hostels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Elevated Priority 4:  Health and Wellness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Elevated Priority 5: Strengthen the Capacity of the State </a:t>
            </a:r>
            <a:endParaRPr lang="en-ZA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9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presentation template for Executive Council meeting" id="{A0E43C66-CDEA-4C38-BD2E-FB3809B4EE52}" vid="{BBEB7A15-C2DC-4262-A4C6-4DE4A1174726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OP Slide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OP Slide Template" id="{104CD6DC-C30E-40DA-B4C7-296629AB0319}" vid="{34ABA966-C810-4A8A-B9B0-BB73535AD6D3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44c5873-de30-4c99-965d-e49a172ec41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F713E4620F6F4B967E9AA47DA447FE" ma:contentTypeVersion="14" ma:contentTypeDescription="Create a new document." ma:contentTypeScope="" ma:versionID="962e45ba91a38e7400c6451debd33559">
  <xsd:schema xmlns:xsd="http://www.w3.org/2001/XMLSchema" xmlns:xs="http://www.w3.org/2001/XMLSchema" xmlns:p="http://schemas.microsoft.com/office/2006/metadata/properties" xmlns:ns3="044c5873-de30-4c99-965d-e49a172ec417" xmlns:ns4="0b0248b1-6646-4f77-9816-e16617ea151f" targetNamespace="http://schemas.microsoft.com/office/2006/metadata/properties" ma:root="true" ma:fieldsID="b334d4fa954c8deb1f3f4f05bceb1b28" ns3:_="" ns4:_="">
    <xsd:import namespace="044c5873-de30-4c99-965d-e49a172ec417"/>
    <xsd:import namespace="0b0248b1-6646-4f77-9816-e16617ea151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c5873-de30-4c99-965d-e49a172ec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0248b1-6646-4f77-9816-e16617ea151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F1F588-FDC7-4813-A713-1329E5E1EF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A58FC7-57ED-4100-A0B2-064B9BD3D00B}">
  <ds:schemaRefs>
    <ds:schemaRef ds:uri="http://purl.org/dc/elements/1.1/"/>
    <ds:schemaRef ds:uri="0b0248b1-6646-4f77-9816-e16617ea151f"/>
    <ds:schemaRef ds:uri="http://purl.org/dc/terms/"/>
    <ds:schemaRef ds:uri="http://schemas.microsoft.com/office/2006/documentManagement/types"/>
    <ds:schemaRef ds:uri="044c5873-de30-4c99-965d-e49a172ec417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640090E-4C03-4940-8B63-0E0CA2D067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4c5873-de30-4c99-965d-e49a172ec417"/>
    <ds:schemaRef ds:uri="0b0248b1-6646-4f77-9816-e16617ea15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26826</TotalTime>
  <Words>5745</Words>
  <Application>Microsoft Office PowerPoint</Application>
  <PresentationFormat>Widescreen</PresentationFormat>
  <Paragraphs>1069</Paragraphs>
  <Slides>55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55</vt:i4>
      </vt:variant>
    </vt:vector>
  </HeadingPairs>
  <TitlesOfParts>
    <vt:vector size="88" baseType="lpstr">
      <vt:lpstr>MS Mincho</vt:lpstr>
      <vt:lpstr>MS PGothic</vt:lpstr>
      <vt:lpstr>Aptos</vt:lpstr>
      <vt:lpstr>Aptos Display</vt:lpstr>
      <vt:lpstr>Aptos Narrow</vt:lpstr>
      <vt:lpstr>Arial</vt:lpstr>
      <vt:lpstr>Arial Black</vt:lpstr>
      <vt:lpstr>Arial Narrow</vt:lpstr>
      <vt:lpstr>Avenir Book</vt:lpstr>
      <vt:lpstr>Calibri</vt:lpstr>
      <vt:lpstr>Calibri Light</vt:lpstr>
      <vt:lpstr>Courier New</vt:lpstr>
      <vt:lpstr>Georgia</vt:lpstr>
      <vt:lpstr>Segoe UI</vt:lpstr>
      <vt:lpstr>Symbol</vt:lpstr>
      <vt:lpstr>Times New Roman</vt:lpstr>
      <vt:lpstr>Verdana</vt:lpstr>
      <vt:lpstr>Wingdings</vt:lpstr>
      <vt:lpstr>WordVisiCarriageReturn_MSFontService</vt:lpstr>
      <vt:lpstr>Office Theme</vt:lpstr>
      <vt:lpstr>Custom Design</vt:lpstr>
      <vt:lpstr>1_Custom Design</vt:lpstr>
      <vt:lpstr>2_Custom Design</vt:lpstr>
      <vt:lpstr>2_Office Theme</vt:lpstr>
      <vt:lpstr>3_Office Theme</vt:lpstr>
      <vt:lpstr>4_Office Theme</vt:lpstr>
      <vt:lpstr>OOP Slide Template</vt:lpstr>
      <vt:lpstr>5_Office Theme</vt:lpstr>
      <vt:lpstr>6_Office Theme</vt:lpstr>
      <vt:lpstr>7_Office Theme</vt:lpstr>
      <vt:lpstr>8_Office Theme</vt:lpstr>
      <vt:lpstr>9_Office Theme</vt:lpstr>
      <vt:lpstr>1_Office Theme</vt:lpstr>
      <vt:lpstr>OFFICE OF THE PREMIER  Presentation to Oversight Committee on Office of the Premier and Legislature (OCPOL)   </vt:lpstr>
      <vt:lpstr>  PRESENTATION OUTLINE    </vt:lpstr>
      <vt:lpstr>   PROVINCIAL STRATEGIC AGENDA    </vt:lpstr>
      <vt:lpstr>PowerPoint Presentation</vt:lpstr>
      <vt:lpstr>PowerPoint Presentation</vt:lpstr>
      <vt:lpstr>ALIGNMENT OF STRATEGIC PRIORITIES TO REPORTING</vt:lpstr>
      <vt:lpstr>PowerPoint Presentation</vt:lpstr>
      <vt:lpstr>PROGRESS TOWARDS THE ELEVATED PRIORITIES ALIGNED TO 2020-2025 STRATEGIC PLAN</vt:lpstr>
      <vt:lpstr>Q2 PERFORMANCE HIGHLIGHTS IN RESPONSE TO THE ELEVATED PRIORITIES </vt:lpstr>
      <vt:lpstr>Economic recovery and acceleration</vt:lpstr>
      <vt:lpstr>Eskom Summary Progress  - Transformers</vt:lpstr>
      <vt:lpstr>Economic recovery and acceleration</vt:lpstr>
      <vt:lpstr>Economic recovery and acceleration</vt:lpstr>
      <vt:lpstr>Economic recovery and acceleration</vt:lpstr>
      <vt:lpstr>STRENGTHEN THE BATTLE AGAINST CRIME, CORRUPTION, VANDALISM</vt:lpstr>
      <vt:lpstr>STRENGTHEN THE BATTLE AGAINST CRIME, CORRUPTION, VANDALISM</vt:lpstr>
      <vt:lpstr>IMPROVING LIVING CONDITIONS IN TOWNSHIP, INFORMAL SETTLEMENTS AND HOSTELS </vt:lpstr>
      <vt:lpstr>OVERALL PERFORMANCE AGAINST THE 12 COMMITMENTS</vt:lpstr>
      <vt:lpstr>KEY COMMITMENTS: SEDIBENG DISTRICT MUNICIPALITY</vt:lpstr>
      <vt:lpstr>EKURHULENI METROPOLITAN MUNICIPALITY COMMITMENTS</vt:lpstr>
      <vt:lpstr>EKURHULENI COMMITMENTS</vt:lpstr>
      <vt:lpstr>Strengthen the capacity of the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Q2  PROGRAMME  PERFORMANCE </vt:lpstr>
      <vt:lpstr>NON-FINANCIAL PERFORMANCE REPORT</vt:lpstr>
      <vt:lpstr>Q2 OVERALL PROGRAMME PERFORMANCE</vt:lpstr>
      <vt:lpstr>PROGRAMME 1 QUARTER 2 PERFORMANCE</vt:lpstr>
      <vt:lpstr>PROGRAMME 3 QUARTER 2 PERFORMANCE</vt:lpstr>
      <vt:lpstr>GEYODI EMPOWERMENT       </vt:lpstr>
      <vt:lpstr>STATUS OF YOUTH EMPLOYMENT IN GPG</vt:lpstr>
      <vt:lpstr>Percentage representation of Persons with Disabilities in GPG Departments</vt:lpstr>
      <vt:lpstr>REPRESENTATION OF WOMEN IN SMS IN GPG </vt:lpstr>
      <vt:lpstr>PERFORMANCE VERIFICATION</vt:lpstr>
      <vt:lpstr>PERFORMANCE VERIFICATION AND EVIDENCE AT THE OOP</vt:lpstr>
      <vt:lpstr>FINANCIAL PERFORMANCE </vt:lpstr>
      <vt:lpstr>FINANCIAL PERFORMANCE REPORT</vt:lpstr>
      <vt:lpstr>BRIEF SUMMARY OF THE UNDER/OVER EXPENDITURE</vt:lpstr>
      <vt:lpstr>DEPARTMENTAL REVENUE ANALYSIS</vt:lpstr>
      <vt:lpstr>LIFE ESIDIMENI   </vt:lpstr>
      <vt:lpstr>LIFE ESIDIMENI </vt:lpstr>
      <vt:lpstr>PUBLIC ENGAGEMENTS     </vt:lpstr>
      <vt:lpstr>PUBLIC ENGAGEMENTS</vt:lpstr>
      <vt:lpstr>REQUESTS FOR INFORMATION  </vt:lpstr>
      <vt:lpstr>REQUESTS FOR INFORMATION </vt:lpstr>
      <vt:lpstr>RESOLUTION MANAGEMENT </vt:lpstr>
      <vt:lpstr>RESOLUTION MANAGEMENT </vt:lpstr>
      <vt:lpstr>DEPARTMENTAL HUMAN CAPACITY    </vt:lpstr>
      <vt:lpstr>DEPARTMENTAL HUMAN RESOURCE CAPACITY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Samuel.Molapo@gauteng.gov.za</dc:creator>
  <cp:lastModifiedBy>Vuyiswa Stephens (GPDPR)</cp:lastModifiedBy>
  <cp:revision>1420</cp:revision>
  <cp:lastPrinted>2020-05-21T11:08:09Z</cp:lastPrinted>
  <dcterms:created xsi:type="dcterms:W3CDTF">2020-04-22T09:10:44Z</dcterms:created>
  <dcterms:modified xsi:type="dcterms:W3CDTF">2024-11-12T14:01:44Z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0x01010040F713E4620F6F4B967E9AA47DA447FE</vt:lpwstr>
  </property>
</Properties>
</file>