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Lst>
  <p:notesMasterIdLst>
    <p:notesMasterId r:id="rId17"/>
  </p:notesMasterIdLst>
  <p:handoutMasterIdLst>
    <p:handoutMasterId r:id="rId18"/>
  </p:handoutMasterIdLst>
  <p:sldIdLst>
    <p:sldId id="256" r:id="rId5"/>
    <p:sldId id="2147375224" r:id="rId6"/>
    <p:sldId id="4714" r:id="rId7"/>
    <p:sldId id="4698" r:id="rId8"/>
    <p:sldId id="4699" r:id="rId9"/>
    <p:sldId id="8037" r:id="rId10"/>
    <p:sldId id="8010" r:id="rId11"/>
    <p:sldId id="669" r:id="rId12"/>
    <p:sldId id="2147375226" r:id="rId13"/>
    <p:sldId id="2147375227" r:id="rId14"/>
    <p:sldId id="2147375221" r:id="rId15"/>
    <p:sldId id="290" r:id="rId16"/>
  </p:sldIdLst>
  <p:sldSz cx="9144000" cy="6858000" type="screen4x3"/>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2">
          <p15:clr>
            <a:srgbClr val="A4A3A4"/>
          </p15:clr>
        </p15:guide>
        <p15:guide id="2" pos="16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huba, Julia (GPDED)" initials="MJ(" lastIdx="10" clrIdx="0">
    <p:extLst>
      <p:ext uri="{19B8F6BF-5375-455C-9EA6-DF929625EA0E}">
        <p15:presenceInfo xmlns:p15="http://schemas.microsoft.com/office/powerpoint/2012/main" userId="S::Julia.Mukhuba@gauteng.gov.za::1e61522b-44ee-4dc8-b50c-741665aafd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61DF5"/>
    <a:srgbClr val="302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2923" autoAdjust="0"/>
  </p:normalViewPr>
  <p:slideViewPr>
    <p:cSldViewPr snapToGrid="0" snapToObjects="1">
      <p:cViewPr varScale="1">
        <p:scale>
          <a:sx n="88" d="100"/>
          <a:sy n="88" d="100"/>
        </p:scale>
        <p:origin x="508" y="56"/>
      </p:cViewPr>
      <p:guideLst>
        <p:guide orient="horz" pos="1312"/>
        <p:guide pos="1688"/>
      </p:guideLst>
    </p:cSldViewPr>
  </p:slideViewPr>
  <p:outlineViewPr>
    <p:cViewPr>
      <p:scale>
        <a:sx n="33" d="100"/>
        <a:sy n="33" d="100"/>
      </p:scale>
      <p:origin x="0" y="-872"/>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DF8AF-9FB9-4216-A12B-84ECA3C4A86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23FC266-7C87-4055-92BF-486EE5436705}">
      <dgm:prSet/>
      <dgm:spPr/>
      <dgm:t>
        <a:bodyPr/>
        <a:lstStyle/>
        <a:p>
          <a:pPr>
            <a:lnSpc>
              <a:spcPct val="100000"/>
            </a:lnSpc>
          </a:pPr>
          <a:r>
            <a:rPr lang="en-GB" dirty="0"/>
            <a:t>Administration </a:t>
          </a:r>
          <a:endParaRPr lang="en-US" dirty="0"/>
        </a:p>
      </dgm:t>
    </dgm:pt>
    <dgm:pt modelId="{1F4FE44F-0E41-4694-9883-A9625FB652F1}" type="parTrans" cxnId="{E3508F73-AC71-4CB5-9632-94F809C934CA}">
      <dgm:prSet/>
      <dgm:spPr/>
      <dgm:t>
        <a:bodyPr/>
        <a:lstStyle/>
        <a:p>
          <a:endParaRPr lang="en-US"/>
        </a:p>
      </dgm:t>
    </dgm:pt>
    <dgm:pt modelId="{049B2964-D69F-492C-9A38-35D3FF15AC01}" type="sibTrans" cxnId="{E3508F73-AC71-4CB5-9632-94F809C934CA}">
      <dgm:prSet/>
      <dgm:spPr/>
      <dgm:t>
        <a:bodyPr/>
        <a:lstStyle/>
        <a:p>
          <a:endParaRPr lang="en-US"/>
        </a:p>
      </dgm:t>
    </dgm:pt>
    <dgm:pt modelId="{D2B78DA4-803A-489B-9076-130F27C57C01}">
      <dgm:prSet/>
      <dgm:spPr/>
      <dgm:t>
        <a:bodyPr/>
        <a:lstStyle/>
        <a:p>
          <a:pPr>
            <a:lnSpc>
              <a:spcPct val="100000"/>
            </a:lnSpc>
          </a:pPr>
          <a:r>
            <a:rPr lang="en-GB" dirty="0"/>
            <a:t>Environment </a:t>
          </a:r>
          <a:endParaRPr lang="en-US" dirty="0"/>
        </a:p>
      </dgm:t>
    </dgm:pt>
    <dgm:pt modelId="{7F359C33-BC74-4D1C-BC3F-ACD7EBEE4076}" type="parTrans" cxnId="{A324B846-502A-46FE-A677-419D95F6836A}">
      <dgm:prSet/>
      <dgm:spPr/>
      <dgm:t>
        <a:bodyPr/>
        <a:lstStyle/>
        <a:p>
          <a:endParaRPr lang="en-US"/>
        </a:p>
      </dgm:t>
    </dgm:pt>
    <dgm:pt modelId="{B32D2605-E4DB-474B-AEE7-A7A33D906592}" type="sibTrans" cxnId="{A324B846-502A-46FE-A677-419D95F6836A}">
      <dgm:prSet/>
      <dgm:spPr/>
      <dgm:t>
        <a:bodyPr/>
        <a:lstStyle/>
        <a:p>
          <a:endParaRPr lang="en-US"/>
        </a:p>
      </dgm:t>
    </dgm:pt>
    <dgm:pt modelId="{6C706591-B553-4F2C-8457-94096D03CE58}" type="pres">
      <dgm:prSet presAssocID="{B36DF8AF-9FB9-4216-A12B-84ECA3C4A86D}" presName="root" presStyleCnt="0">
        <dgm:presLayoutVars>
          <dgm:dir/>
          <dgm:resizeHandles val="exact"/>
        </dgm:presLayoutVars>
      </dgm:prSet>
      <dgm:spPr/>
    </dgm:pt>
    <dgm:pt modelId="{577F31DB-79A1-4A56-81B9-4696819BE44E}" type="pres">
      <dgm:prSet presAssocID="{623FC266-7C87-4055-92BF-486EE5436705}" presName="compNode" presStyleCnt="0"/>
      <dgm:spPr/>
    </dgm:pt>
    <dgm:pt modelId="{F5CA0FDC-177B-4075-B25F-35383FA2F155}" type="pres">
      <dgm:prSet presAssocID="{623FC266-7C87-4055-92BF-486EE5436705}" presName="iconRect" presStyleLbl="node1" presStyleIdx="0" presStyleCnt="2" custLinFactNeighborX="7301" custLinFactNeighborY="516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F8B543DF-DC92-4738-858C-1D94C0DA5BE5}" type="pres">
      <dgm:prSet presAssocID="{623FC266-7C87-4055-92BF-486EE5436705}" presName="spaceRect" presStyleCnt="0"/>
      <dgm:spPr/>
    </dgm:pt>
    <dgm:pt modelId="{789F00F6-C770-4F72-A9EC-1D6061108E9A}" type="pres">
      <dgm:prSet presAssocID="{623FC266-7C87-4055-92BF-486EE5436705}" presName="textRect" presStyleLbl="revTx" presStyleIdx="0" presStyleCnt="2" custLinFactY="1232" custLinFactNeighborX="3353" custLinFactNeighborY="100000">
        <dgm:presLayoutVars>
          <dgm:chMax val="1"/>
          <dgm:chPref val="1"/>
        </dgm:presLayoutVars>
      </dgm:prSet>
      <dgm:spPr/>
    </dgm:pt>
    <dgm:pt modelId="{6E2CEFAA-267F-41F9-8179-62657335343D}" type="pres">
      <dgm:prSet presAssocID="{049B2964-D69F-492C-9A38-35D3FF15AC01}" presName="sibTrans" presStyleCnt="0"/>
      <dgm:spPr/>
    </dgm:pt>
    <dgm:pt modelId="{81C3F58A-F7B7-4495-A3EC-E5015269171E}" type="pres">
      <dgm:prSet presAssocID="{D2B78DA4-803A-489B-9076-130F27C57C01}" presName="compNode" presStyleCnt="0"/>
      <dgm:spPr/>
    </dgm:pt>
    <dgm:pt modelId="{7EFA41A8-CD73-4657-9777-C2D3F9B68767}" type="pres">
      <dgm:prSet presAssocID="{D2B78DA4-803A-489B-9076-130F27C57C01}" presName="iconRect" presStyleLbl="node1" presStyleIdx="1" presStyleCnt="2" custScaleY="90485" custLinFactNeighborX="-24169" custLinFactNeighborY="6714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ower Plant with solid fill"/>
        </a:ext>
      </dgm:extLst>
    </dgm:pt>
    <dgm:pt modelId="{0AB7819E-6963-431E-B0F4-1E4D5A092567}" type="pres">
      <dgm:prSet presAssocID="{D2B78DA4-803A-489B-9076-130F27C57C01}" presName="spaceRect" presStyleCnt="0"/>
      <dgm:spPr/>
    </dgm:pt>
    <dgm:pt modelId="{A55F97E8-7332-4DC7-950F-86D582A3A0B9}" type="pres">
      <dgm:prSet presAssocID="{D2B78DA4-803A-489B-9076-130F27C57C01}" presName="textRect" presStyleLbl="revTx" presStyleIdx="1" presStyleCnt="2" custLinFactY="10055" custLinFactNeighborX="-10876" custLinFactNeighborY="100000">
        <dgm:presLayoutVars>
          <dgm:chMax val="1"/>
          <dgm:chPref val="1"/>
        </dgm:presLayoutVars>
      </dgm:prSet>
      <dgm:spPr/>
    </dgm:pt>
  </dgm:ptLst>
  <dgm:cxnLst>
    <dgm:cxn modelId="{A324B846-502A-46FE-A677-419D95F6836A}" srcId="{B36DF8AF-9FB9-4216-A12B-84ECA3C4A86D}" destId="{D2B78DA4-803A-489B-9076-130F27C57C01}" srcOrd="1" destOrd="0" parTransId="{7F359C33-BC74-4D1C-BC3F-ACD7EBEE4076}" sibTransId="{B32D2605-E4DB-474B-AEE7-A7A33D906592}"/>
    <dgm:cxn modelId="{5C445552-F930-4F62-8269-DC9D5D573E7F}" type="presOf" srcId="{B36DF8AF-9FB9-4216-A12B-84ECA3C4A86D}" destId="{6C706591-B553-4F2C-8457-94096D03CE58}" srcOrd="0" destOrd="0" presId="urn:microsoft.com/office/officeart/2018/2/layout/IconLabelList"/>
    <dgm:cxn modelId="{E3508F73-AC71-4CB5-9632-94F809C934CA}" srcId="{B36DF8AF-9FB9-4216-A12B-84ECA3C4A86D}" destId="{623FC266-7C87-4055-92BF-486EE5436705}" srcOrd="0" destOrd="0" parTransId="{1F4FE44F-0E41-4694-9883-A9625FB652F1}" sibTransId="{049B2964-D69F-492C-9A38-35D3FF15AC01}"/>
    <dgm:cxn modelId="{893FCE77-9820-4B7E-9738-A04197638E28}" type="presOf" srcId="{623FC266-7C87-4055-92BF-486EE5436705}" destId="{789F00F6-C770-4F72-A9EC-1D6061108E9A}" srcOrd="0" destOrd="0" presId="urn:microsoft.com/office/officeart/2018/2/layout/IconLabelList"/>
    <dgm:cxn modelId="{8A99F5A0-282F-4F96-BDFA-321CB9E71945}" type="presOf" srcId="{D2B78DA4-803A-489B-9076-130F27C57C01}" destId="{A55F97E8-7332-4DC7-950F-86D582A3A0B9}" srcOrd="0" destOrd="0" presId="urn:microsoft.com/office/officeart/2018/2/layout/IconLabelList"/>
    <dgm:cxn modelId="{35BBF185-5EC5-406C-B0C7-518C049B35FF}" type="presParOf" srcId="{6C706591-B553-4F2C-8457-94096D03CE58}" destId="{577F31DB-79A1-4A56-81B9-4696819BE44E}" srcOrd="0" destOrd="0" presId="urn:microsoft.com/office/officeart/2018/2/layout/IconLabelList"/>
    <dgm:cxn modelId="{D3FE4A2C-2AFB-4235-B947-A2B0989DA0B6}" type="presParOf" srcId="{577F31DB-79A1-4A56-81B9-4696819BE44E}" destId="{F5CA0FDC-177B-4075-B25F-35383FA2F155}" srcOrd="0" destOrd="0" presId="urn:microsoft.com/office/officeart/2018/2/layout/IconLabelList"/>
    <dgm:cxn modelId="{695A6264-C932-40D0-B71B-3F2A8A522A6A}" type="presParOf" srcId="{577F31DB-79A1-4A56-81B9-4696819BE44E}" destId="{F8B543DF-DC92-4738-858C-1D94C0DA5BE5}" srcOrd="1" destOrd="0" presId="urn:microsoft.com/office/officeart/2018/2/layout/IconLabelList"/>
    <dgm:cxn modelId="{358CD7FE-9075-4F05-AD2B-F581471E8076}" type="presParOf" srcId="{577F31DB-79A1-4A56-81B9-4696819BE44E}" destId="{789F00F6-C770-4F72-A9EC-1D6061108E9A}" srcOrd="2" destOrd="0" presId="urn:microsoft.com/office/officeart/2018/2/layout/IconLabelList"/>
    <dgm:cxn modelId="{044E9515-3179-4395-A4EC-17E36AEC6CC6}" type="presParOf" srcId="{6C706591-B553-4F2C-8457-94096D03CE58}" destId="{6E2CEFAA-267F-41F9-8179-62657335343D}" srcOrd="1" destOrd="0" presId="urn:microsoft.com/office/officeart/2018/2/layout/IconLabelList"/>
    <dgm:cxn modelId="{93CAE117-4F94-49E8-9087-6A0421FA69CA}" type="presParOf" srcId="{6C706591-B553-4F2C-8457-94096D03CE58}" destId="{81C3F58A-F7B7-4495-A3EC-E5015269171E}" srcOrd="2" destOrd="0" presId="urn:microsoft.com/office/officeart/2018/2/layout/IconLabelList"/>
    <dgm:cxn modelId="{DE3D7D3C-B324-44ED-AD8B-97CD9B99CEC2}" type="presParOf" srcId="{81C3F58A-F7B7-4495-A3EC-E5015269171E}" destId="{7EFA41A8-CD73-4657-9777-C2D3F9B68767}" srcOrd="0" destOrd="0" presId="urn:microsoft.com/office/officeart/2018/2/layout/IconLabelList"/>
    <dgm:cxn modelId="{75E558CC-CF0D-4B86-BEE2-7B238815BFBD}" type="presParOf" srcId="{81C3F58A-F7B7-4495-A3EC-E5015269171E}" destId="{0AB7819E-6963-431E-B0F4-1E4D5A092567}" srcOrd="1" destOrd="0" presId="urn:microsoft.com/office/officeart/2018/2/layout/IconLabelList"/>
    <dgm:cxn modelId="{E1105795-9329-4247-9367-919AA0F1DC28}" type="presParOf" srcId="{81C3F58A-F7B7-4495-A3EC-E5015269171E}" destId="{A55F97E8-7332-4DC7-950F-86D582A3A0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A0FDC-177B-4075-B25F-35383FA2F155}">
      <dsp:nvSpPr>
        <dsp:cNvPr id="0" name=""/>
        <dsp:cNvSpPr/>
      </dsp:nvSpPr>
      <dsp:spPr>
        <a:xfrm>
          <a:off x="1326725" y="2120209"/>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F00F6-C770-4F72-A9EC-1D6061108E9A}">
      <dsp:nvSpPr>
        <dsp:cNvPr id="0" name=""/>
        <dsp:cNvSpPr/>
      </dsp:nvSpPr>
      <dsp:spPr>
        <a:xfrm>
          <a:off x="184849" y="4212602"/>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GB" sz="4600" kern="1200" dirty="0"/>
            <a:t>Administration </a:t>
          </a:r>
          <a:endParaRPr lang="en-US" sz="4600" kern="1200" dirty="0"/>
        </a:p>
      </dsp:txBody>
      <dsp:txXfrm>
        <a:off x="184849" y="4212602"/>
        <a:ext cx="4162500" cy="720000"/>
      </dsp:txXfrm>
    </dsp:sp>
    <dsp:sp modelId="{7EFA41A8-CD73-4657-9777-C2D3F9B68767}">
      <dsp:nvSpPr>
        <dsp:cNvPr id="0" name=""/>
        <dsp:cNvSpPr/>
      </dsp:nvSpPr>
      <dsp:spPr>
        <a:xfrm>
          <a:off x="5628190" y="2455157"/>
          <a:ext cx="1873125" cy="16948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F97E8-7332-4DC7-950F-86D582A3A0B9}">
      <dsp:nvSpPr>
        <dsp:cNvPr id="0" name=""/>
        <dsp:cNvSpPr/>
      </dsp:nvSpPr>
      <dsp:spPr>
        <a:xfrm>
          <a:off x="4483505" y="4231570"/>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GB" sz="4600" kern="1200" dirty="0"/>
            <a:t>Environment </a:t>
          </a:r>
          <a:endParaRPr lang="en-US" sz="4600" kern="1200" dirty="0"/>
        </a:p>
      </dsp:txBody>
      <dsp:txXfrm>
        <a:off x="4483505" y="4231570"/>
        <a:ext cx="4162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6253"/>
          </a:xfrm>
          <a:prstGeom prst="rect">
            <a:avLst/>
          </a:prstGeom>
        </p:spPr>
        <p:txBody>
          <a:bodyPr vert="horz" lIns="91248" tIns="45624" rIns="91248" bIns="45624" rtlCol="0"/>
          <a:lstStyle>
            <a:lvl1pPr algn="l">
              <a:defRPr sz="1200"/>
            </a:lvl1pPr>
          </a:lstStyle>
          <a:p>
            <a:endParaRPr lang="en-ZA" dirty="0"/>
          </a:p>
        </p:txBody>
      </p:sp>
      <p:sp>
        <p:nvSpPr>
          <p:cNvPr id="3" name="Date Placeholder 2"/>
          <p:cNvSpPr>
            <a:spLocks noGrp="1"/>
          </p:cNvSpPr>
          <p:nvPr>
            <p:ph type="dt" sz="quarter" idx="1"/>
          </p:nvPr>
        </p:nvSpPr>
        <p:spPr>
          <a:xfrm>
            <a:off x="3847746" y="0"/>
            <a:ext cx="2943595" cy="496253"/>
          </a:xfrm>
          <a:prstGeom prst="rect">
            <a:avLst/>
          </a:prstGeom>
        </p:spPr>
        <p:txBody>
          <a:bodyPr vert="horz" lIns="91248" tIns="45624" rIns="91248" bIns="45624" rtlCol="0"/>
          <a:lstStyle>
            <a:lvl1pPr algn="r">
              <a:defRPr sz="1200"/>
            </a:lvl1pPr>
          </a:lstStyle>
          <a:p>
            <a:fld id="{CA27EB08-0226-4DC5-80F5-95034E6E4A50}" type="datetimeFigureOut">
              <a:rPr lang="en-ZA" smtClean="0"/>
              <a:t>2024/11/14</a:t>
            </a:fld>
            <a:endParaRPr lang="en-ZA" dirty="0"/>
          </a:p>
        </p:txBody>
      </p:sp>
      <p:sp>
        <p:nvSpPr>
          <p:cNvPr id="4" name="Footer Placeholder 3"/>
          <p:cNvSpPr>
            <a:spLocks noGrp="1"/>
          </p:cNvSpPr>
          <p:nvPr>
            <p:ph type="ftr" sz="quarter" idx="2"/>
          </p:nvPr>
        </p:nvSpPr>
        <p:spPr>
          <a:xfrm>
            <a:off x="1" y="9427074"/>
            <a:ext cx="2943595" cy="496253"/>
          </a:xfrm>
          <a:prstGeom prst="rect">
            <a:avLst/>
          </a:prstGeom>
        </p:spPr>
        <p:txBody>
          <a:bodyPr vert="horz" lIns="91248" tIns="45624" rIns="91248" bIns="4562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7746" y="9427074"/>
            <a:ext cx="2943595" cy="496253"/>
          </a:xfrm>
          <a:prstGeom prst="rect">
            <a:avLst/>
          </a:prstGeom>
        </p:spPr>
        <p:txBody>
          <a:bodyPr vert="horz" lIns="91248" tIns="45624" rIns="91248" bIns="45624" rtlCol="0" anchor="b"/>
          <a:lstStyle>
            <a:lvl1pPr algn="r">
              <a:defRPr sz="1200"/>
            </a:lvl1pPr>
          </a:lstStyle>
          <a:p>
            <a:fld id="{4BE83E7B-A1AE-4A35-A880-05928AD425C2}" type="slidenum">
              <a:rPr lang="en-ZA" smtClean="0"/>
              <a:t>‹#›</a:t>
            </a:fld>
            <a:endParaRPr lang="en-ZA" dirty="0"/>
          </a:p>
        </p:txBody>
      </p:sp>
    </p:spTree>
    <p:extLst>
      <p:ext uri="{BB962C8B-B14F-4D97-AF65-F5344CB8AC3E}">
        <p14:creationId xmlns:p14="http://schemas.microsoft.com/office/powerpoint/2010/main" val="342073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6253"/>
          </a:xfrm>
          <a:prstGeom prst="rect">
            <a:avLst/>
          </a:prstGeom>
        </p:spPr>
        <p:txBody>
          <a:bodyPr vert="horz" lIns="91248" tIns="45624" rIns="91248" bIns="45624" rtlCol="0"/>
          <a:lstStyle>
            <a:lvl1pPr algn="l">
              <a:defRPr sz="1200"/>
            </a:lvl1pPr>
          </a:lstStyle>
          <a:p>
            <a:endParaRPr lang="en-ZA" dirty="0"/>
          </a:p>
        </p:txBody>
      </p:sp>
      <p:sp>
        <p:nvSpPr>
          <p:cNvPr id="3" name="Date Placeholder 2"/>
          <p:cNvSpPr>
            <a:spLocks noGrp="1"/>
          </p:cNvSpPr>
          <p:nvPr>
            <p:ph type="dt" idx="1"/>
          </p:nvPr>
        </p:nvSpPr>
        <p:spPr>
          <a:xfrm>
            <a:off x="3847746" y="0"/>
            <a:ext cx="2943595" cy="496253"/>
          </a:xfrm>
          <a:prstGeom prst="rect">
            <a:avLst/>
          </a:prstGeom>
        </p:spPr>
        <p:txBody>
          <a:bodyPr vert="horz" lIns="91248" tIns="45624" rIns="91248" bIns="45624" rtlCol="0"/>
          <a:lstStyle>
            <a:lvl1pPr algn="r">
              <a:defRPr sz="1200"/>
            </a:lvl1pPr>
          </a:lstStyle>
          <a:p>
            <a:fld id="{FD837CA6-C3F8-4E16-8088-B24DECDBDBCE}" type="datetimeFigureOut">
              <a:rPr lang="en-ZA" smtClean="0"/>
              <a:t>2024/11/14</a:t>
            </a:fld>
            <a:endParaRPr lang="en-ZA" dirty="0"/>
          </a:p>
        </p:txBody>
      </p:sp>
      <p:sp>
        <p:nvSpPr>
          <p:cNvPr id="4" name="Slide Image Placeholder 3"/>
          <p:cNvSpPr>
            <a:spLocks noGrp="1" noRot="1" noChangeAspect="1"/>
          </p:cNvSpPr>
          <p:nvPr>
            <p:ph type="sldImg" idx="2"/>
          </p:nvPr>
        </p:nvSpPr>
        <p:spPr>
          <a:xfrm>
            <a:off x="915988" y="744538"/>
            <a:ext cx="4960937" cy="3722687"/>
          </a:xfrm>
          <a:prstGeom prst="rect">
            <a:avLst/>
          </a:prstGeom>
          <a:noFill/>
          <a:ln w="12700">
            <a:solidFill>
              <a:prstClr val="black"/>
            </a:solidFill>
          </a:ln>
        </p:spPr>
        <p:txBody>
          <a:bodyPr vert="horz" lIns="91248" tIns="45624" rIns="91248" bIns="45624" rtlCol="0" anchor="ctr"/>
          <a:lstStyle/>
          <a:p>
            <a:endParaRPr lang="en-ZA" dirty="0"/>
          </a:p>
        </p:txBody>
      </p:sp>
      <p:sp>
        <p:nvSpPr>
          <p:cNvPr id="5" name="Notes Placeholder 4"/>
          <p:cNvSpPr>
            <a:spLocks noGrp="1"/>
          </p:cNvSpPr>
          <p:nvPr>
            <p:ph type="body" sz="quarter" idx="3"/>
          </p:nvPr>
        </p:nvSpPr>
        <p:spPr>
          <a:xfrm>
            <a:off x="679292" y="4714399"/>
            <a:ext cx="5434330" cy="4466272"/>
          </a:xfrm>
          <a:prstGeom prst="rect">
            <a:avLst/>
          </a:prstGeom>
        </p:spPr>
        <p:txBody>
          <a:bodyPr vert="horz" lIns="91248" tIns="45624" rIns="91248" bIns="456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7074"/>
            <a:ext cx="2943595" cy="496253"/>
          </a:xfrm>
          <a:prstGeom prst="rect">
            <a:avLst/>
          </a:prstGeom>
        </p:spPr>
        <p:txBody>
          <a:bodyPr vert="horz" lIns="91248" tIns="45624" rIns="91248" bIns="45624"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7746" y="9427074"/>
            <a:ext cx="2943595" cy="496253"/>
          </a:xfrm>
          <a:prstGeom prst="rect">
            <a:avLst/>
          </a:prstGeom>
        </p:spPr>
        <p:txBody>
          <a:bodyPr vert="horz" lIns="91248" tIns="45624" rIns="91248" bIns="45624" rtlCol="0" anchor="b"/>
          <a:lstStyle>
            <a:lvl1pPr algn="r">
              <a:defRPr sz="1200"/>
            </a:lvl1pPr>
          </a:lstStyle>
          <a:p>
            <a:fld id="{237F8592-633F-440F-8469-923C65C53A94}" type="slidenum">
              <a:rPr lang="en-ZA" smtClean="0"/>
              <a:t>‹#›</a:t>
            </a:fld>
            <a:endParaRPr lang="en-ZA" dirty="0"/>
          </a:p>
        </p:txBody>
      </p:sp>
    </p:spTree>
    <p:extLst>
      <p:ext uri="{BB962C8B-B14F-4D97-AF65-F5344CB8AC3E}">
        <p14:creationId xmlns:p14="http://schemas.microsoft.com/office/powerpoint/2010/main" val="257282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t>4</a:t>
            </a:fld>
            <a:endParaRPr lang="en-ZA" dirty="0"/>
          </a:p>
        </p:txBody>
      </p:sp>
    </p:spTree>
    <p:extLst>
      <p:ext uri="{BB962C8B-B14F-4D97-AF65-F5344CB8AC3E}">
        <p14:creationId xmlns:p14="http://schemas.microsoft.com/office/powerpoint/2010/main" val="174634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017"/>
            <a:fld id="{237F8592-633F-440F-8469-923C65C53A94}" type="slidenum">
              <a:rPr lang="en-ZA">
                <a:solidFill>
                  <a:prstClr val="black"/>
                </a:solidFill>
                <a:latin typeface="Calibri"/>
              </a:rPr>
              <a:pPr defTabSz="457017"/>
              <a:t>6</a:t>
            </a:fld>
            <a:endParaRPr lang="en-ZA" dirty="0">
              <a:solidFill>
                <a:prstClr val="black"/>
              </a:solidFill>
              <a:latin typeface="Calibri"/>
            </a:endParaRPr>
          </a:p>
        </p:txBody>
      </p:sp>
    </p:spTree>
    <p:extLst>
      <p:ext uri="{BB962C8B-B14F-4D97-AF65-F5344CB8AC3E}">
        <p14:creationId xmlns:p14="http://schemas.microsoft.com/office/powerpoint/2010/main" val="759532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657258-3E10-4743-AED6-B9EC49329656}" type="datetime1">
              <a:rPr lang="en-ZA" smtClean="0"/>
              <a:t>2024/11/14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94704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F9FF41-19A9-F849-89B2-5FF9803B419C}" type="datetime1">
              <a:rPr lang="en-ZA" smtClean="0"/>
              <a:t>2024/11/14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001278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23C87B-42C2-C246-BE10-F13A23A9579F}" type="datetime1">
              <a:rPr lang="en-ZA" smtClean="0"/>
              <a:t>2024/11/14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6802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01915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r>
              <a:rPr lang="en-US"/>
              <a:t>13th June 2014</a:t>
            </a:r>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89670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3446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722453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04671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53401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1489488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66120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fld id="{F58574FE-1248-6C4D-96E1-402F26EB6A7E}" type="datetime1">
              <a:rPr lang="en-ZA" smtClean="0"/>
              <a:t>2024/11/14</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274928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0564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103751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3565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44A091A-8ED0-E165-9886-3DC977CC579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5" name="Footer Placeholder 4">
            <a:extLst>
              <a:ext uri="{FF2B5EF4-FFF2-40B4-BE49-F238E27FC236}">
                <a16:creationId xmlns:a16="http://schemas.microsoft.com/office/drawing/2014/main" id="{97FB4137-C5D5-5CE5-D0D5-2BB7912F4AF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6" name="Slide Number Placeholder 5">
            <a:extLst>
              <a:ext uri="{FF2B5EF4-FFF2-40B4-BE49-F238E27FC236}">
                <a16:creationId xmlns:a16="http://schemas.microsoft.com/office/drawing/2014/main" id="{162EDBD9-ECBE-1E8C-01A4-06116DFD0D7F}"/>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75D0330-0304-4CE6-8727-037C497070E3}" type="slidenum">
              <a:rPr lang="en-US"/>
              <a:pPr>
                <a:defRPr/>
              </a:pPr>
              <a:t>‹#›</a:t>
            </a:fld>
            <a:endParaRPr lang="en-US" dirty="0"/>
          </a:p>
        </p:txBody>
      </p:sp>
    </p:spTree>
    <p:extLst>
      <p:ext uri="{BB962C8B-B14F-4D97-AF65-F5344CB8AC3E}">
        <p14:creationId xmlns:p14="http://schemas.microsoft.com/office/powerpoint/2010/main" val="3010866366"/>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4DEF8B-ED92-68F0-7CA8-380090EC4091}"/>
              </a:ext>
            </a:extLst>
          </p:cNvPr>
          <p:cNvSpPr>
            <a:spLocks noGrp="1"/>
          </p:cNvSpPr>
          <p:nvPr>
            <p:ph type="dt" sz="half" idx="10"/>
          </p:nvPr>
        </p:nvSpPr>
        <p:spPr>
          <a:xfrm>
            <a:off x="0" y="6538913"/>
            <a:ext cx="2133600" cy="365125"/>
          </a:xfrm>
          <a:prstGeom prst="rect">
            <a:avLst/>
          </a:prstGeom>
        </p:spPr>
        <p:txBody>
          <a:bodyPr/>
          <a:lstStyle>
            <a:lvl1pPr eaLnBrk="1" fontAlgn="auto" hangingPunct="1">
              <a:spcBef>
                <a:spcPts val="0"/>
              </a:spcBef>
              <a:spcAft>
                <a:spcPts val="0"/>
              </a:spcAft>
              <a:defRPr sz="1400">
                <a:latin typeface="+mn-lt"/>
              </a:defRPr>
            </a:lvl1pPr>
          </a:lstStyle>
          <a:p>
            <a:pPr>
              <a:defRPr/>
            </a:pPr>
            <a:r>
              <a:rPr lang="en-US"/>
              <a:t>13th June 2014</a:t>
            </a:r>
            <a:endParaRPr lang="en-US" dirty="0"/>
          </a:p>
        </p:txBody>
      </p:sp>
      <p:sp>
        <p:nvSpPr>
          <p:cNvPr id="5" name="Footer Placeholder 4">
            <a:extLst>
              <a:ext uri="{FF2B5EF4-FFF2-40B4-BE49-F238E27FC236}">
                <a16:creationId xmlns:a16="http://schemas.microsoft.com/office/drawing/2014/main" id="{0EECFF89-9877-30FD-1D0F-4D4D55388EB7}"/>
              </a:ext>
            </a:extLst>
          </p:cNvPr>
          <p:cNvSpPr>
            <a:spLocks noGrp="1"/>
          </p:cNvSpPr>
          <p:nvPr>
            <p:ph type="ftr" sz="quarter" idx="11"/>
          </p:nvPr>
        </p:nvSpPr>
        <p:spPr>
          <a:xfrm>
            <a:off x="3514725" y="6532563"/>
            <a:ext cx="2895600" cy="365125"/>
          </a:xfrm>
          <a:prstGeom prst="rect">
            <a:avLst/>
          </a:prstGeom>
        </p:spPr>
        <p:txBody>
          <a:bodyPr/>
          <a:lstStyle>
            <a:lvl1pPr algn="ctr" eaLnBrk="1" fontAlgn="auto" hangingPunct="1">
              <a:spcBef>
                <a:spcPts val="0"/>
              </a:spcBef>
              <a:spcAft>
                <a:spcPts val="0"/>
              </a:spcAft>
              <a:defRPr sz="1400">
                <a:latin typeface="+mn-lt"/>
              </a:defRPr>
            </a:lvl1pPr>
          </a:lstStyle>
          <a:p>
            <a:pPr>
              <a:defRPr/>
            </a:pPr>
            <a:r>
              <a:rPr lang="en-US"/>
              <a:t>OoP SOPA input</a:t>
            </a:r>
          </a:p>
        </p:txBody>
      </p:sp>
      <p:sp>
        <p:nvSpPr>
          <p:cNvPr id="6" name="Slide Number Placeholder 5">
            <a:extLst>
              <a:ext uri="{FF2B5EF4-FFF2-40B4-BE49-F238E27FC236}">
                <a16:creationId xmlns:a16="http://schemas.microsoft.com/office/drawing/2014/main" id="{7D480126-85E8-A5D8-AB44-0F4EF497F64D}"/>
              </a:ext>
            </a:extLst>
          </p:cNvPr>
          <p:cNvSpPr>
            <a:spLocks noGrp="1"/>
          </p:cNvSpPr>
          <p:nvPr>
            <p:ph type="sldNum" sz="quarter" idx="12"/>
          </p:nvPr>
        </p:nvSpPr>
        <p:spPr>
          <a:xfrm>
            <a:off x="8647113" y="6546850"/>
            <a:ext cx="454025" cy="365125"/>
          </a:xfrm>
          <a:prstGeom prst="rect">
            <a:avLst/>
          </a:prstGeom>
        </p:spPr>
        <p:txBody>
          <a:bodyPr/>
          <a:lstStyle>
            <a:lvl1pPr eaLnBrk="1" fontAlgn="auto" hangingPunct="1">
              <a:spcBef>
                <a:spcPts val="0"/>
              </a:spcBef>
              <a:spcAft>
                <a:spcPts val="0"/>
              </a:spcAft>
              <a:defRPr sz="1400">
                <a:latin typeface="+mn-lt"/>
              </a:defRPr>
            </a:lvl1pPr>
          </a:lstStyle>
          <a:p>
            <a:pPr>
              <a:defRPr/>
            </a:pPr>
            <a:fld id="{6799562A-15AE-431A-9AF1-601D9274A06D}" type="slidenum">
              <a:rPr lang="en-US"/>
              <a:pPr>
                <a:defRPr/>
              </a:pPr>
              <a:t>‹#›</a:t>
            </a:fld>
            <a:endParaRPr lang="en-US" dirty="0"/>
          </a:p>
        </p:txBody>
      </p:sp>
    </p:spTree>
    <p:extLst>
      <p:ext uri="{BB962C8B-B14F-4D97-AF65-F5344CB8AC3E}">
        <p14:creationId xmlns:p14="http://schemas.microsoft.com/office/powerpoint/2010/main" val="671358132"/>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4343C0-94F8-557F-B099-862E9DE8A90B}"/>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a:t>Click to edit Master title style</a:t>
            </a:r>
          </a:p>
        </p:txBody>
      </p:sp>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DFA76D5-AED6-6D97-647C-C298CE32C9C0}"/>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6" name="Footer Placeholder 4">
            <a:extLst>
              <a:ext uri="{FF2B5EF4-FFF2-40B4-BE49-F238E27FC236}">
                <a16:creationId xmlns:a16="http://schemas.microsoft.com/office/drawing/2014/main" id="{89F32E95-0E0F-FC1A-864F-5B7E7702D6E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7" name="Slide Number Placeholder 5">
            <a:extLst>
              <a:ext uri="{FF2B5EF4-FFF2-40B4-BE49-F238E27FC236}">
                <a16:creationId xmlns:a16="http://schemas.microsoft.com/office/drawing/2014/main" id="{78C4C2AC-0875-5109-D814-4FF6D8D4767E}"/>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D3163FE-9EE8-45EF-AC6A-615EBF424000}" type="slidenum">
              <a:rPr lang="en-US"/>
              <a:pPr>
                <a:defRPr/>
              </a:pPr>
              <a:t>‹#›</a:t>
            </a:fld>
            <a:endParaRPr lang="en-US" dirty="0"/>
          </a:p>
        </p:txBody>
      </p:sp>
    </p:spTree>
    <p:extLst>
      <p:ext uri="{BB962C8B-B14F-4D97-AF65-F5344CB8AC3E}">
        <p14:creationId xmlns:p14="http://schemas.microsoft.com/office/powerpoint/2010/main" val="91069512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BD283-63E0-789A-720E-838F0E9563DC}"/>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6" name="Footer Placeholder 5">
            <a:extLst>
              <a:ext uri="{FF2B5EF4-FFF2-40B4-BE49-F238E27FC236}">
                <a16:creationId xmlns:a16="http://schemas.microsoft.com/office/drawing/2014/main" id="{2A228433-954B-EE66-B26D-BBF15D18EFF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7" name="Slide Number Placeholder 6">
            <a:extLst>
              <a:ext uri="{FF2B5EF4-FFF2-40B4-BE49-F238E27FC236}">
                <a16:creationId xmlns:a16="http://schemas.microsoft.com/office/drawing/2014/main" id="{A1ABE255-DB87-7B57-7AEC-BB510AA777BE}"/>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1D68E35-7D7E-4B99-873A-DDC3E99E4C17}" type="slidenum">
              <a:rPr lang="en-US"/>
              <a:pPr>
                <a:defRPr/>
              </a:pPr>
              <a:t>‹#›</a:t>
            </a:fld>
            <a:endParaRPr lang="en-US" dirty="0"/>
          </a:p>
        </p:txBody>
      </p:sp>
    </p:spTree>
    <p:extLst>
      <p:ext uri="{BB962C8B-B14F-4D97-AF65-F5344CB8AC3E}">
        <p14:creationId xmlns:p14="http://schemas.microsoft.com/office/powerpoint/2010/main" val="4174602207"/>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EF4313-863C-09EE-CEE5-0B5B2C4CFF3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8" name="Footer Placeholder 7">
            <a:extLst>
              <a:ext uri="{FF2B5EF4-FFF2-40B4-BE49-F238E27FC236}">
                <a16:creationId xmlns:a16="http://schemas.microsoft.com/office/drawing/2014/main" id="{9407A384-9240-9657-5447-231F1346EE8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9" name="Slide Number Placeholder 8">
            <a:extLst>
              <a:ext uri="{FF2B5EF4-FFF2-40B4-BE49-F238E27FC236}">
                <a16:creationId xmlns:a16="http://schemas.microsoft.com/office/drawing/2014/main" id="{22DEC77E-DAAB-EEB0-9A17-37DD8391CC05}"/>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6656668-2FE0-42B2-B376-50FA39E59491}" type="slidenum">
              <a:rPr lang="en-US"/>
              <a:pPr>
                <a:defRPr/>
              </a:pPr>
              <a:t>‹#›</a:t>
            </a:fld>
            <a:endParaRPr lang="en-US" dirty="0"/>
          </a:p>
        </p:txBody>
      </p:sp>
    </p:spTree>
    <p:extLst>
      <p:ext uri="{BB962C8B-B14F-4D97-AF65-F5344CB8AC3E}">
        <p14:creationId xmlns:p14="http://schemas.microsoft.com/office/powerpoint/2010/main" val="4279724109"/>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089D390-E924-0D8C-3467-381871A95C8A}"/>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4" name="Footer Placeholder 3">
            <a:extLst>
              <a:ext uri="{FF2B5EF4-FFF2-40B4-BE49-F238E27FC236}">
                <a16:creationId xmlns:a16="http://schemas.microsoft.com/office/drawing/2014/main" id="{505D873B-A219-CC43-A239-EAB3E6B41EA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5" name="Slide Number Placeholder 4">
            <a:extLst>
              <a:ext uri="{FF2B5EF4-FFF2-40B4-BE49-F238E27FC236}">
                <a16:creationId xmlns:a16="http://schemas.microsoft.com/office/drawing/2014/main" id="{854539FE-B674-0715-C174-D4680616E8BA}"/>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C97B0DB-FA38-4D45-82A7-F23058067955}" type="slidenum">
              <a:rPr lang="en-US"/>
              <a:pPr>
                <a:defRPr/>
              </a:pPr>
              <a:t>‹#›</a:t>
            </a:fld>
            <a:endParaRPr lang="en-US" dirty="0"/>
          </a:p>
        </p:txBody>
      </p:sp>
    </p:spTree>
    <p:extLst>
      <p:ext uri="{BB962C8B-B14F-4D97-AF65-F5344CB8AC3E}">
        <p14:creationId xmlns:p14="http://schemas.microsoft.com/office/powerpoint/2010/main" val="377092828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2" name="Date Placeholder 1">
            <a:extLst>
              <a:ext uri="{FF2B5EF4-FFF2-40B4-BE49-F238E27FC236}">
                <a16:creationId xmlns:a16="http://schemas.microsoft.com/office/drawing/2014/main" id="{509270DF-B223-340F-0C7F-4B59F3A8F73C}"/>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3" name="Footer Placeholder 2">
            <a:extLst>
              <a:ext uri="{FF2B5EF4-FFF2-40B4-BE49-F238E27FC236}">
                <a16:creationId xmlns:a16="http://schemas.microsoft.com/office/drawing/2014/main" id="{0A582725-E4D8-ED28-5D8E-FE5F82496C8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4" name="Slide Number Placeholder 3">
            <a:extLst>
              <a:ext uri="{FF2B5EF4-FFF2-40B4-BE49-F238E27FC236}">
                <a16:creationId xmlns:a16="http://schemas.microsoft.com/office/drawing/2014/main" id="{F02745C6-9DFD-70E4-FA6F-65C8B88E163A}"/>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DACFB32-5977-41EB-9F7F-50F5581EC57C}" type="slidenum">
              <a:rPr lang="en-US"/>
              <a:pPr>
                <a:defRPr/>
              </a:pPr>
              <a:t>‹#›</a:t>
            </a:fld>
            <a:endParaRPr lang="en-US" dirty="0"/>
          </a:p>
        </p:txBody>
      </p:sp>
    </p:spTree>
    <p:extLst>
      <p:ext uri="{BB962C8B-B14F-4D97-AF65-F5344CB8AC3E}">
        <p14:creationId xmlns:p14="http://schemas.microsoft.com/office/powerpoint/2010/main" val="41143100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26605D-A318-BB49-B5E1-C64F33EDEDC3}" type="datetime1">
              <a:rPr lang="en-ZA" smtClean="0"/>
              <a:t>2024/11/14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33925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AAB432-D56E-D44D-784C-6AE36524FE1C}"/>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a:t>Click to edit Master title style</a:t>
            </a:r>
          </a:p>
        </p:txBody>
      </p:sp>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B6CD5904-6054-F36C-9E83-A8BA9F4A6E7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7" name="Footer Placeholder 5">
            <a:extLst>
              <a:ext uri="{FF2B5EF4-FFF2-40B4-BE49-F238E27FC236}">
                <a16:creationId xmlns:a16="http://schemas.microsoft.com/office/drawing/2014/main" id="{1AEBC828-8EB2-4FE0-2D1C-1CEB0501756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8" name="Slide Number Placeholder 6">
            <a:extLst>
              <a:ext uri="{FF2B5EF4-FFF2-40B4-BE49-F238E27FC236}">
                <a16:creationId xmlns:a16="http://schemas.microsoft.com/office/drawing/2014/main" id="{C4B295D0-E00C-589E-11A9-A7C225F637CB}"/>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DFC8BED-BEA3-4460-8620-60517C10BC79}" type="slidenum">
              <a:rPr lang="en-US"/>
              <a:pPr>
                <a:defRPr/>
              </a:pPr>
              <a:t>‹#›</a:t>
            </a:fld>
            <a:endParaRPr lang="en-US" dirty="0"/>
          </a:p>
        </p:txBody>
      </p:sp>
    </p:spTree>
    <p:extLst>
      <p:ext uri="{BB962C8B-B14F-4D97-AF65-F5344CB8AC3E}">
        <p14:creationId xmlns:p14="http://schemas.microsoft.com/office/powerpoint/2010/main" val="2619036207"/>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754690-9FF0-982B-6A4F-5B77FF96E2F8}"/>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a:t>Click to edit Master title style</a:t>
            </a:r>
          </a:p>
        </p:txBody>
      </p:sp>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54B1A730-211F-8CD0-5401-47E57CEC4FE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7" name="Footer Placeholder 5">
            <a:extLst>
              <a:ext uri="{FF2B5EF4-FFF2-40B4-BE49-F238E27FC236}">
                <a16:creationId xmlns:a16="http://schemas.microsoft.com/office/drawing/2014/main" id="{E4102177-EF7C-3DC6-9FB6-C2E55548247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8" name="Slide Number Placeholder 6">
            <a:extLst>
              <a:ext uri="{FF2B5EF4-FFF2-40B4-BE49-F238E27FC236}">
                <a16:creationId xmlns:a16="http://schemas.microsoft.com/office/drawing/2014/main" id="{C0D766E6-FFD3-68D5-E913-74EA49134EDB}"/>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DFA1A8C-2299-4FE5-9804-3C1012F11049}" type="slidenum">
              <a:rPr lang="en-US"/>
              <a:pPr>
                <a:defRPr/>
              </a:pPr>
              <a:t>‹#›</a:t>
            </a:fld>
            <a:endParaRPr lang="en-US" dirty="0"/>
          </a:p>
        </p:txBody>
      </p:sp>
    </p:spTree>
    <p:extLst>
      <p:ext uri="{BB962C8B-B14F-4D97-AF65-F5344CB8AC3E}">
        <p14:creationId xmlns:p14="http://schemas.microsoft.com/office/powerpoint/2010/main" val="1528292640"/>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B383F-9267-129D-8745-A57A35C4B00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5" name="Footer Placeholder 4">
            <a:extLst>
              <a:ext uri="{FF2B5EF4-FFF2-40B4-BE49-F238E27FC236}">
                <a16:creationId xmlns:a16="http://schemas.microsoft.com/office/drawing/2014/main" id="{3E9E5CC6-52DB-238B-FF12-8A8268010EF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6" name="Slide Number Placeholder 5">
            <a:extLst>
              <a:ext uri="{FF2B5EF4-FFF2-40B4-BE49-F238E27FC236}">
                <a16:creationId xmlns:a16="http://schemas.microsoft.com/office/drawing/2014/main" id="{9F6BFCEA-F185-E07B-6EAD-7E2121ED8B25}"/>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DBFB203-7ED4-4464-AAF4-56D32057D37D}" type="slidenum">
              <a:rPr lang="en-US"/>
              <a:pPr>
                <a:defRPr/>
              </a:pPr>
              <a:t>‹#›</a:t>
            </a:fld>
            <a:endParaRPr lang="en-US" dirty="0"/>
          </a:p>
        </p:txBody>
      </p:sp>
    </p:spTree>
    <p:extLst>
      <p:ext uri="{BB962C8B-B14F-4D97-AF65-F5344CB8AC3E}">
        <p14:creationId xmlns:p14="http://schemas.microsoft.com/office/powerpoint/2010/main" val="2409623670"/>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728810-C80B-3FC8-E951-635D176B432D}"/>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a:t>Click to edit Master title style</a:t>
            </a:r>
          </a:p>
        </p:txBody>
      </p:sp>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F1092A57-FDB0-BD32-7E09-34EC1722430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13th June 2014</a:t>
            </a:r>
            <a:endParaRPr lang="en-US" dirty="0"/>
          </a:p>
        </p:txBody>
      </p:sp>
      <p:sp>
        <p:nvSpPr>
          <p:cNvPr id="6" name="Footer Placeholder 4">
            <a:extLst>
              <a:ext uri="{FF2B5EF4-FFF2-40B4-BE49-F238E27FC236}">
                <a16:creationId xmlns:a16="http://schemas.microsoft.com/office/drawing/2014/main" id="{6623DED3-FF0B-4F57-4200-955A8983244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a:t>OoP SOPA input</a:t>
            </a:r>
            <a:endParaRPr lang="en-US" dirty="0"/>
          </a:p>
        </p:txBody>
      </p:sp>
      <p:sp>
        <p:nvSpPr>
          <p:cNvPr id="7" name="Slide Number Placeholder 5">
            <a:extLst>
              <a:ext uri="{FF2B5EF4-FFF2-40B4-BE49-F238E27FC236}">
                <a16:creationId xmlns:a16="http://schemas.microsoft.com/office/drawing/2014/main" id="{4B4B3396-C0C7-7FCE-48CD-09EBAEB1FCD4}"/>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A6BF390-6341-4DEA-AC34-7D76F4BEF1AE}" type="slidenum">
              <a:rPr lang="en-US"/>
              <a:pPr>
                <a:defRPr/>
              </a:pPr>
              <a:t>‹#›</a:t>
            </a:fld>
            <a:endParaRPr lang="en-US" dirty="0"/>
          </a:p>
        </p:txBody>
      </p:sp>
    </p:spTree>
    <p:extLst>
      <p:ext uri="{BB962C8B-B14F-4D97-AF65-F5344CB8AC3E}">
        <p14:creationId xmlns:p14="http://schemas.microsoft.com/office/powerpoint/2010/main" val="3423998876"/>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5C6295-E4F7-EB04-B479-99AA394960B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AE36851-93A6-4D0C-8610-2649CF64FF35}" type="datetime1">
              <a:rPr lang="en-ZA"/>
              <a:pPr>
                <a:defRPr/>
              </a:pPr>
              <a:t>2024/11/14</a:t>
            </a:fld>
            <a:endParaRPr lang="en-US" dirty="0"/>
          </a:p>
        </p:txBody>
      </p:sp>
      <p:sp>
        <p:nvSpPr>
          <p:cNvPr id="5" name="Footer Placeholder 4">
            <a:extLst>
              <a:ext uri="{FF2B5EF4-FFF2-40B4-BE49-F238E27FC236}">
                <a16:creationId xmlns:a16="http://schemas.microsoft.com/office/drawing/2014/main" id="{41D477FF-00E4-5457-75B6-6B2652B7299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6A22F14-2279-E5C4-DA3C-3C75F1C0DED3}"/>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14808AE-C690-40E0-8839-D8D14C00BFD7}" type="slidenum">
              <a:rPr lang="en-US"/>
              <a:pPr>
                <a:defRPr/>
              </a:pPr>
              <a:t>‹#›</a:t>
            </a:fld>
            <a:endParaRPr lang="en-US" dirty="0"/>
          </a:p>
        </p:txBody>
      </p:sp>
    </p:spTree>
    <p:extLst>
      <p:ext uri="{BB962C8B-B14F-4D97-AF65-F5344CB8AC3E}">
        <p14:creationId xmlns:p14="http://schemas.microsoft.com/office/powerpoint/2010/main" val="2961952902"/>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7F25CC-B452-7B30-7F90-3903A30D84DE}"/>
              </a:ext>
            </a:extLst>
          </p:cNvPr>
          <p:cNvSpPr>
            <a:spLocks noGrp="1"/>
          </p:cNvSpPr>
          <p:nvPr>
            <p:ph type="dt" sz="half" idx="10"/>
          </p:nvPr>
        </p:nvSpPr>
        <p:spPr>
          <a:xfrm>
            <a:off x="0" y="6538913"/>
            <a:ext cx="2133600" cy="365125"/>
          </a:xfrm>
          <a:prstGeom prst="rect">
            <a:avLst/>
          </a:prstGeom>
        </p:spPr>
        <p:txBody>
          <a:bodyPr/>
          <a:lstStyle>
            <a:lvl1pPr eaLnBrk="1" fontAlgn="auto" hangingPunct="1">
              <a:spcBef>
                <a:spcPts val="0"/>
              </a:spcBef>
              <a:spcAft>
                <a:spcPts val="0"/>
              </a:spcAft>
              <a:defRPr sz="1400">
                <a:latin typeface="+mn-lt"/>
              </a:defRPr>
            </a:lvl1pPr>
          </a:lstStyle>
          <a:p>
            <a:pPr>
              <a:defRPr/>
            </a:pPr>
            <a:fld id="{4E7E6051-9D0C-46E2-ACBA-03AEE653EF56}" type="datetime1">
              <a:rPr lang="en-ZA"/>
              <a:pPr>
                <a:defRPr/>
              </a:pPr>
              <a:t>2024/11/14</a:t>
            </a:fld>
            <a:endParaRPr lang="en-US" dirty="0"/>
          </a:p>
        </p:txBody>
      </p:sp>
      <p:sp>
        <p:nvSpPr>
          <p:cNvPr id="5" name="Footer Placeholder 4">
            <a:extLst>
              <a:ext uri="{FF2B5EF4-FFF2-40B4-BE49-F238E27FC236}">
                <a16:creationId xmlns:a16="http://schemas.microsoft.com/office/drawing/2014/main" id="{4FEA6D09-DA2D-B9E4-9AD0-D6412CCCBD71}"/>
              </a:ext>
            </a:extLst>
          </p:cNvPr>
          <p:cNvSpPr>
            <a:spLocks noGrp="1"/>
          </p:cNvSpPr>
          <p:nvPr>
            <p:ph type="ftr" sz="quarter" idx="11"/>
          </p:nvPr>
        </p:nvSpPr>
        <p:spPr>
          <a:xfrm>
            <a:off x="3514725" y="6532563"/>
            <a:ext cx="2895600" cy="365125"/>
          </a:xfrm>
          <a:prstGeom prst="rect">
            <a:avLst/>
          </a:prstGeom>
        </p:spPr>
        <p:txBody>
          <a:bodyPr/>
          <a:lstStyle>
            <a:lvl1pPr algn="ctr" eaLnBrk="1" fontAlgn="auto" hangingPunct="1">
              <a:spcBef>
                <a:spcPts val="0"/>
              </a:spcBef>
              <a:spcAft>
                <a:spcPts val="0"/>
              </a:spcAft>
              <a:defRPr sz="1400">
                <a:latin typeface="+mn-lt"/>
              </a:defRPr>
            </a:lvl1pPr>
          </a:lstStyle>
          <a:p>
            <a:pPr>
              <a:defRPr/>
            </a:pPr>
            <a:endParaRPr lang="en-US"/>
          </a:p>
        </p:txBody>
      </p:sp>
      <p:sp>
        <p:nvSpPr>
          <p:cNvPr id="6" name="Slide Number Placeholder 5">
            <a:extLst>
              <a:ext uri="{FF2B5EF4-FFF2-40B4-BE49-F238E27FC236}">
                <a16:creationId xmlns:a16="http://schemas.microsoft.com/office/drawing/2014/main" id="{D3AE9A35-2077-65B7-586A-C98FD29A3575}"/>
              </a:ext>
            </a:extLst>
          </p:cNvPr>
          <p:cNvSpPr>
            <a:spLocks noGrp="1"/>
          </p:cNvSpPr>
          <p:nvPr>
            <p:ph type="sldNum" sz="quarter" idx="12"/>
          </p:nvPr>
        </p:nvSpPr>
        <p:spPr>
          <a:xfrm>
            <a:off x="8647113" y="6546850"/>
            <a:ext cx="454025" cy="365125"/>
          </a:xfrm>
          <a:prstGeom prst="rect">
            <a:avLst/>
          </a:prstGeom>
        </p:spPr>
        <p:txBody>
          <a:bodyPr/>
          <a:lstStyle>
            <a:lvl1pPr eaLnBrk="1" fontAlgn="auto" hangingPunct="1">
              <a:spcBef>
                <a:spcPts val="0"/>
              </a:spcBef>
              <a:spcAft>
                <a:spcPts val="0"/>
              </a:spcAft>
              <a:defRPr sz="1400">
                <a:latin typeface="+mn-lt"/>
              </a:defRPr>
            </a:lvl1pPr>
          </a:lstStyle>
          <a:p>
            <a:pPr>
              <a:defRPr/>
            </a:pPr>
            <a:fld id="{493D35EF-891E-45C0-B85D-AA3C616123DB}" type="slidenum">
              <a:rPr lang="en-US"/>
              <a:pPr>
                <a:defRPr/>
              </a:pPr>
              <a:t>‹#›</a:t>
            </a:fld>
            <a:endParaRPr lang="en-US" dirty="0"/>
          </a:p>
        </p:txBody>
      </p:sp>
    </p:spTree>
    <p:extLst>
      <p:ext uri="{BB962C8B-B14F-4D97-AF65-F5344CB8AC3E}">
        <p14:creationId xmlns:p14="http://schemas.microsoft.com/office/powerpoint/2010/main" val="2790046458"/>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48CAF-AF6A-0A57-AC97-FE45E5C69D3F}"/>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a:t>Click to edit Master title style</a:t>
            </a:r>
            <a:endParaRPr lang="en-US" dirty="0"/>
          </a:p>
        </p:txBody>
      </p:sp>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029B5B8-EB6C-8015-6694-5AC560101E1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83A6A38-2B25-4D06-B158-6EB7F3B14DE5}" type="datetime1">
              <a:rPr lang="en-ZA"/>
              <a:pPr>
                <a:defRPr/>
              </a:pPr>
              <a:t>2024/11/14</a:t>
            </a:fld>
            <a:endParaRPr lang="en-US" dirty="0"/>
          </a:p>
        </p:txBody>
      </p:sp>
      <p:sp>
        <p:nvSpPr>
          <p:cNvPr id="6" name="Footer Placeholder 4">
            <a:extLst>
              <a:ext uri="{FF2B5EF4-FFF2-40B4-BE49-F238E27FC236}">
                <a16:creationId xmlns:a16="http://schemas.microsoft.com/office/drawing/2014/main" id="{BAE1F414-62AB-B200-D5C9-15004277F43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23455728-6FE7-D91B-0E1A-85B0A3E84CCB}"/>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19D9B5F-760F-417A-8C17-79D2B962650E}" type="slidenum">
              <a:rPr lang="en-US"/>
              <a:pPr>
                <a:defRPr/>
              </a:pPr>
              <a:t>‹#›</a:t>
            </a:fld>
            <a:endParaRPr lang="en-US" dirty="0"/>
          </a:p>
        </p:txBody>
      </p:sp>
    </p:spTree>
    <p:extLst>
      <p:ext uri="{BB962C8B-B14F-4D97-AF65-F5344CB8AC3E}">
        <p14:creationId xmlns:p14="http://schemas.microsoft.com/office/powerpoint/2010/main" val="1145738807"/>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C12B8-40DE-B833-03EA-54F00CF5872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3B3FE6D-7631-4FBB-9465-3D11F4998854}" type="datetime1">
              <a:rPr lang="en-ZA"/>
              <a:pPr>
                <a:defRPr/>
              </a:pPr>
              <a:t>2024/11/14</a:t>
            </a:fld>
            <a:endParaRPr lang="en-US" dirty="0"/>
          </a:p>
        </p:txBody>
      </p:sp>
      <p:sp>
        <p:nvSpPr>
          <p:cNvPr id="6" name="Footer Placeholder 5">
            <a:extLst>
              <a:ext uri="{FF2B5EF4-FFF2-40B4-BE49-F238E27FC236}">
                <a16:creationId xmlns:a16="http://schemas.microsoft.com/office/drawing/2014/main" id="{794E465A-DA58-E0C3-689C-E79F94F1155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2C312F3-3806-70FE-FFE3-B8EDFD736549}"/>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D6ED0ED-71E5-4457-B8F1-04777F1AF0BA}" type="slidenum">
              <a:rPr lang="en-US"/>
              <a:pPr>
                <a:defRPr/>
              </a:pPr>
              <a:t>‹#›</a:t>
            </a:fld>
            <a:endParaRPr lang="en-US" dirty="0"/>
          </a:p>
        </p:txBody>
      </p:sp>
    </p:spTree>
    <p:extLst>
      <p:ext uri="{BB962C8B-B14F-4D97-AF65-F5344CB8AC3E}">
        <p14:creationId xmlns:p14="http://schemas.microsoft.com/office/powerpoint/2010/main" val="2843200925"/>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8E46BF-3D15-7FA0-5EF8-4F4CBD59AA1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627F26F-69CD-455D-A07A-6B1A9F179821}" type="datetime1">
              <a:rPr lang="en-ZA"/>
              <a:pPr>
                <a:defRPr/>
              </a:pPr>
              <a:t>2024/11/14</a:t>
            </a:fld>
            <a:endParaRPr lang="en-US" dirty="0"/>
          </a:p>
        </p:txBody>
      </p:sp>
      <p:sp>
        <p:nvSpPr>
          <p:cNvPr id="8" name="Footer Placeholder 7">
            <a:extLst>
              <a:ext uri="{FF2B5EF4-FFF2-40B4-BE49-F238E27FC236}">
                <a16:creationId xmlns:a16="http://schemas.microsoft.com/office/drawing/2014/main" id="{2B191CAA-F8BD-F34E-FB4E-CD24C118D91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E8B526C6-C7C6-2FC4-1E74-7619FFDA235A}"/>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B4A3A51-FE27-4E5E-A51C-394D7755450B}" type="slidenum">
              <a:rPr lang="en-US"/>
              <a:pPr>
                <a:defRPr/>
              </a:pPr>
              <a:t>‹#›</a:t>
            </a:fld>
            <a:endParaRPr lang="en-US" dirty="0"/>
          </a:p>
        </p:txBody>
      </p:sp>
    </p:spTree>
    <p:extLst>
      <p:ext uri="{BB962C8B-B14F-4D97-AF65-F5344CB8AC3E}">
        <p14:creationId xmlns:p14="http://schemas.microsoft.com/office/powerpoint/2010/main" val="4177107481"/>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5264CE2-E255-A8C5-2556-00032C14746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65ED903-602E-484B-B586-2AFC17E26AD5}" type="datetime1">
              <a:rPr lang="en-ZA"/>
              <a:pPr>
                <a:defRPr/>
              </a:pPr>
              <a:t>2024/11/14</a:t>
            </a:fld>
            <a:endParaRPr lang="en-US" dirty="0"/>
          </a:p>
        </p:txBody>
      </p:sp>
      <p:sp>
        <p:nvSpPr>
          <p:cNvPr id="4" name="Footer Placeholder 3">
            <a:extLst>
              <a:ext uri="{FF2B5EF4-FFF2-40B4-BE49-F238E27FC236}">
                <a16:creationId xmlns:a16="http://schemas.microsoft.com/office/drawing/2014/main" id="{C9A97D49-BE64-16DE-71DA-523976ABB78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639CC044-24ED-21C6-14DC-0E43023ADA01}"/>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84B8D12-298F-4BE5-B2AB-FB3E70BB8F5D}" type="slidenum">
              <a:rPr lang="en-US"/>
              <a:pPr>
                <a:defRPr/>
              </a:pPr>
              <a:t>‹#›</a:t>
            </a:fld>
            <a:endParaRPr lang="en-US" dirty="0"/>
          </a:p>
        </p:txBody>
      </p:sp>
    </p:spTree>
    <p:extLst>
      <p:ext uri="{BB962C8B-B14F-4D97-AF65-F5344CB8AC3E}">
        <p14:creationId xmlns:p14="http://schemas.microsoft.com/office/powerpoint/2010/main" val="4150870924"/>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462501-E484-5C40-9C25-1039214EF4AF}" type="datetime1">
              <a:rPr lang="en-ZA" smtClean="0"/>
              <a:t>2024/11/14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73561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2" name="Date Placeholder 1">
            <a:extLst>
              <a:ext uri="{FF2B5EF4-FFF2-40B4-BE49-F238E27FC236}">
                <a16:creationId xmlns:a16="http://schemas.microsoft.com/office/drawing/2014/main" id="{A7435587-DDBB-FB3C-4C6F-4DB7290D6B2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C2F8952-0A14-4294-9C9E-6F2264BDBC5D}" type="datetime1">
              <a:rPr lang="en-ZA"/>
              <a:pPr>
                <a:defRPr/>
              </a:pPr>
              <a:t>2024/11/14</a:t>
            </a:fld>
            <a:endParaRPr lang="en-US" dirty="0"/>
          </a:p>
        </p:txBody>
      </p:sp>
      <p:sp>
        <p:nvSpPr>
          <p:cNvPr id="3" name="Footer Placeholder 2">
            <a:extLst>
              <a:ext uri="{FF2B5EF4-FFF2-40B4-BE49-F238E27FC236}">
                <a16:creationId xmlns:a16="http://schemas.microsoft.com/office/drawing/2014/main" id="{20DBBFD2-19F6-F8EC-60D7-D45EDF27164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CF051149-AF3F-77AE-77DA-C0CDFEB857A0}"/>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B1236A4-03C2-4204-BAD3-908439FD6D4C}" type="slidenum">
              <a:rPr lang="en-US"/>
              <a:pPr>
                <a:defRPr/>
              </a:pPr>
              <a:t>‹#›</a:t>
            </a:fld>
            <a:endParaRPr lang="en-US" dirty="0"/>
          </a:p>
        </p:txBody>
      </p:sp>
    </p:spTree>
    <p:extLst>
      <p:ext uri="{BB962C8B-B14F-4D97-AF65-F5344CB8AC3E}">
        <p14:creationId xmlns:p14="http://schemas.microsoft.com/office/powerpoint/2010/main" val="2858118259"/>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35A2B3-0522-FA04-F66C-ADF6B4848D27}"/>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a:t>Click to edit Master title style</a:t>
            </a:r>
            <a:endParaRPr lang="en-US" dirty="0"/>
          </a:p>
        </p:txBody>
      </p:sp>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F257BC5D-37B8-1AAF-FACE-8CB53EABE49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EB35DDA-FD95-463F-B0C5-1FEC42439E2B}" type="datetime1">
              <a:rPr lang="en-ZA"/>
              <a:pPr>
                <a:defRPr/>
              </a:pPr>
              <a:t>2024/11/14</a:t>
            </a:fld>
            <a:endParaRPr lang="en-US" dirty="0"/>
          </a:p>
        </p:txBody>
      </p:sp>
      <p:sp>
        <p:nvSpPr>
          <p:cNvPr id="7" name="Footer Placeholder 5">
            <a:extLst>
              <a:ext uri="{FF2B5EF4-FFF2-40B4-BE49-F238E27FC236}">
                <a16:creationId xmlns:a16="http://schemas.microsoft.com/office/drawing/2014/main" id="{D8E1F1AF-0A6F-9B4B-CF1A-F7A3E7DB5425}"/>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Slide Number Placeholder 6">
            <a:extLst>
              <a:ext uri="{FF2B5EF4-FFF2-40B4-BE49-F238E27FC236}">
                <a16:creationId xmlns:a16="http://schemas.microsoft.com/office/drawing/2014/main" id="{A50A4158-5C7C-48D7-6E68-0B88F792F80A}"/>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ECA1102-C0A9-4B89-B4BE-08EA5008DED8}" type="slidenum">
              <a:rPr lang="en-US"/>
              <a:pPr>
                <a:defRPr/>
              </a:pPr>
              <a:t>‹#›</a:t>
            </a:fld>
            <a:endParaRPr lang="en-US" dirty="0"/>
          </a:p>
        </p:txBody>
      </p:sp>
    </p:spTree>
    <p:extLst>
      <p:ext uri="{BB962C8B-B14F-4D97-AF65-F5344CB8AC3E}">
        <p14:creationId xmlns:p14="http://schemas.microsoft.com/office/powerpoint/2010/main" val="2792316138"/>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2CD0A4-6CDE-2E9B-783E-CA506B1B5421}"/>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a:t>Click to edit Master title style</a:t>
            </a:r>
            <a:endParaRPr lang="en-US" dirty="0"/>
          </a:p>
        </p:txBody>
      </p:sp>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A0CD87E7-1B2E-E738-C484-77A9935EE622}"/>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BF85CF8-9C10-4261-BB78-4DB6E900E350}" type="datetime1">
              <a:rPr lang="en-ZA"/>
              <a:pPr>
                <a:defRPr/>
              </a:pPr>
              <a:t>2024/11/14</a:t>
            </a:fld>
            <a:endParaRPr lang="en-US" dirty="0"/>
          </a:p>
        </p:txBody>
      </p:sp>
      <p:sp>
        <p:nvSpPr>
          <p:cNvPr id="7" name="Footer Placeholder 5">
            <a:extLst>
              <a:ext uri="{FF2B5EF4-FFF2-40B4-BE49-F238E27FC236}">
                <a16:creationId xmlns:a16="http://schemas.microsoft.com/office/drawing/2014/main" id="{0FA859F7-0F4C-E0CD-5AE2-4A423F5803C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Slide Number Placeholder 6">
            <a:extLst>
              <a:ext uri="{FF2B5EF4-FFF2-40B4-BE49-F238E27FC236}">
                <a16:creationId xmlns:a16="http://schemas.microsoft.com/office/drawing/2014/main" id="{8C3FB143-CC98-1520-D739-E7B471BB8951}"/>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AD4389F-E31F-4021-ADB1-2B302F31F624}" type="slidenum">
              <a:rPr lang="en-US"/>
              <a:pPr>
                <a:defRPr/>
              </a:pPr>
              <a:t>‹#›</a:t>
            </a:fld>
            <a:endParaRPr lang="en-US" dirty="0"/>
          </a:p>
        </p:txBody>
      </p:sp>
    </p:spTree>
    <p:extLst>
      <p:ext uri="{BB962C8B-B14F-4D97-AF65-F5344CB8AC3E}">
        <p14:creationId xmlns:p14="http://schemas.microsoft.com/office/powerpoint/2010/main" val="202291406"/>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24B99-2798-3174-9462-7A46E60F980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6D06DDAE-22C2-4EC6-86CD-799BFEA506D9}" type="datetime1">
              <a:rPr lang="en-ZA"/>
              <a:pPr>
                <a:defRPr/>
              </a:pPr>
              <a:t>2024/11/14</a:t>
            </a:fld>
            <a:endParaRPr lang="en-US" dirty="0"/>
          </a:p>
        </p:txBody>
      </p:sp>
      <p:sp>
        <p:nvSpPr>
          <p:cNvPr id="5" name="Footer Placeholder 4">
            <a:extLst>
              <a:ext uri="{FF2B5EF4-FFF2-40B4-BE49-F238E27FC236}">
                <a16:creationId xmlns:a16="http://schemas.microsoft.com/office/drawing/2014/main" id="{D6E4F845-45C6-028E-F4EF-1F9B635B0FC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87F1992-D8BB-D0BB-7DCC-811AC8B1B19F}"/>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641881C-DD90-4733-BD82-9475D8162534}" type="slidenum">
              <a:rPr lang="en-US"/>
              <a:pPr>
                <a:defRPr/>
              </a:pPr>
              <a:t>‹#›</a:t>
            </a:fld>
            <a:endParaRPr lang="en-US" dirty="0"/>
          </a:p>
        </p:txBody>
      </p:sp>
    </p:spTree>
    <p:extLst>
      <p:ext uri="{BB962C8B-B14F-4D97-AF65-F5344CB8AC3E}">
        <p14:creationId xmlns:p14="http://schemas.microsoft.com/office/powerpoint/2010/main" val="3212809605"/>
      </p:ext>
    </p:extLst>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895A15-2FCA-DC04-220B-66E51F17C4BF}"/>
              </a:ext>
            </a:extLst>
          </p:cNvPr>
          <p:cNvSpPr txBox="1">
            <a:spLocks/>
          </p:cNvSpPr>
          <p:nvPr userDrawn="1"/>
        </p:nvSpPr>
        <p:spPr>
          <a:xfrm>
            <a:off x="1006475" y="935038"/>
            <a:ext cx="8013700"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fontAlgn="auto">
              <a:spcAft>
                <a:spcPts val="0"/>
              </a:spcAft>
              <a:defRPr/>
            </a:pPr>
            <a:r>
              <a:rPr lang="en-US"/>
              <a:t>Click to edit Master title style</a:t>
            </a:r>
            <a:endParaRPr lang="en-US" dirty="0"/>
          </a:p>
        </p:txBody>
      </p:sp>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F882DB1-221F-4DEE-4E90-08B9EB042A9E}"/>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59CE156-32C6-4B4E-8F6D-2DB06B3439E8}" type="datetime1">
              <a:rPr lang="en-ZA"/>
              <a:pPr>
                <a:defRPr/>
              </a:pPr>
              <a:t>2024/11/14</a:t>
            </a:fld>
            <a:endParaRPr lang="en-US" dirty="0"/>
          </a:p>
        </p:txBody>
      </p:sp>
      <p:sp>
        <p:nvSpPr>
          <p:cNvPr id="6" name="Footer Placeholder 4">
            <a:extLst>
              <a:ext uri="{FF2B5EF4-FFF2-40B4-BE49-F238E27FC236}">
                <a16:creationId xmlns:a16="http://schemas.microsoft.com/office/drawing/2014/main" id="{66EE47A4-7E21-736D-8D28-8C28901D1E7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E7F1C42F-D305-63BB-313B-0B599A36B7CE}"/>
              </a:ext>
            </a:extLst>
          </p:cNvPr>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68D97DB-3952-499D-830A-52C0C6038D93}" type="slidenum">
              <a:rPr lang="en-US"/>
              <a:pPr>
                <a:defRPr/>
              </a:pPr>
              <a:t>‹#›</a:t>
            </a:fld>
            <a:endParaRPr lang="en-US" dirty="0"/>
          </a:p>
        </p:txBody>
      </p:sp>
    </p:spTree>
    <p:extLst>
      <p:ext uri="{BB962C8B-B14F-4D97-AF65-F5344CB8AC3E}">
        <p14:creationId xmlns:p14="http://schemas.microsoft.com/office/powerpoint/2010/main" val="3770750109"/>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8943F2-8242-A045-A37F-C804D616A671}" type="datetime1">
              <a:rPr lang="en-ZA" smtClean="0"/>
              <a:t>2024/11/14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674655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E02A09-B41E-BE4C-BE1E-206D4A89889D}" type="datetime1">
              <a:rPr lang="en-ZA" smtClean="0"/>
              <a:t>2024/11/14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783454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4CAAEC-373A-CE4C-A9AF-E84BCADE939F}" type="datetime1">
              <a:rPr lang="en-ZA" smtClean="0"/>
              <a:t>2024/11/14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1830028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2BD02A-03E9-FE4B-BCF1-7D458B55EF15}" type="datetime1">
              <a:rPr lang="en-ZA" smtClean="0"/>
              <a:t>2024/11/14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25064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0608D9-DECF-3544-BD87-89A07FC1646E}" type="datetime1">
              <a:rPr lang="en-ZA" smtClean="0"/>
              <a:t>2024/11/14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5368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76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753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6E6FA66-CBC9-E627-2BA7-18456A4775FA}"/>
              </a:ext>
            </a:extLst>
          </p:cNvPr>
          <p:cNvSpPr>
            <a:spLocks noGrp="1" noChangeArrowheads="1"/>
          </p:cNvSpPr>
          <p:nvPr>
            <p:ph type="title"/>
          </p:nvPr>
        </p:nvSpPr>
        <p:spPr bwMode="auto">
          <a:xfrm>
            <a:off x="1006475" y="955675"/>
            <a:ext cx="80137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BD8F7EC-1769-4786-FEC4-DF52E0660EBA}"/>
              </a:ext>
            </a:extLst>
          </p:cNvPr>
          <p:cNvSpPr>
            <a:spLocks noGrp="1" noChangeArrowheads="1"/>
          </p:cNvSpPr>
          <p:nvPr>
            <p:ph type="body" idx="1"/>
          </p:nvPr>
        </p:nvSpPr>
        <p:spPr bwMode="auto">
          <a:xfrm>
            <a:off x="1006475" y="1412875"/>
            <a:ext cx="80137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25773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plit orient="vert"/>
  </p:transition>
  <p:hf hdr="0" ftr="0" dt="0"/>
  <p:txStyles>
    <p:titleStyle>
      <a:lvl1pPr algn="l" defTabSz="457200" rtl="0" eaLnBrk="0" fontAlgn="base" hangingPunct="0">
        <a:spcBef>
          <a:spcPct val="0"/>
        </a:spcBef>
        <a:spcAft>
          <a:spcPct val="0"/>
        </a:spcAft>
        <a:defRPr sz="2500" b="1" kern="1200">
          <a:solidFill>
            <a:srgbClr val="FFFFFF"/>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2F2F39-BE42-F107-B6CA-D3B04A95C775}"/>
              </a:ext>
            </a:extLst>
          </p:cNvPr>
          <p:cNvSpPr>
            <a:spLocks noGrp="1" noChangeArrowheads="1"/>
          </p:cNvSpPr>
          <p:nvPr>
            <p:ph type="title"/>
          </p:nvPr>
        </p:nvSpPr>
        <p:spPr bwMode="auto">
          <a:xfrm>
            <a:off x="1006475" y="955675"/>
            <a:ext cx="80137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5D7315-A16A-31A8-CB5A-2FC9159399A2}"/>
              </a:ext>
            </a:extLst>
          </p:cNvPr>
          <p:cNvSpPr>
            <a:spLocks noGrp="1" noChangeArrowheads="1"/>
          </p:cNvSpPr>
          <p:nvPr>
            <p:ph type="body" idx="1"/>
          </p:nvPr>
        </p:nvSpPr>
        <p:spPr bwMode="auto">
          <a:xfrm>
            <a:off x="1006475" y="1412875"/>
            <a:ext cx="80137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8478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hf hdr="0" ftr="0" dt="0"/>
  <p:txStyles>
    <p:titleStyle>
      <a:lvl1pPr algn="l" defTabSz="457200" rtl="0" eaLnBrk="0" fontAlgn="base" hangingPunct="0">
        <a:spcBef>
          <a:spcPct val="0"/>
        </a:spcBef>
        <a:spcAft>
          <a:spcPct val="0"/>
        </a:spcAft>
        <a:defRPr sz="2500" b="1" kern="1200">
          <a:solidFill>
            <a:srgbClr val="FFFFFF"/>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500" b="1">
          <a:solidFill>
            <a:srgbClr val="FFFFFF"/>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500" b="1">
          <a:solidFill>
            <a:srgbClr val="FFFFFF"/>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693" y="962741"/>
            <a:ext cx="7772400" cy="1777637"/>
          </a:xfrm>
        </p:spPr>
        <p:txBody>
          <a:bodyPr>
            <a:normAutofit/>
          </a:bodyPr>
          <a:lstStyle/>
          <a:p>
            <a:pPr lvl="0" algn="ctr">
              <a:defRPr/>
            </a:pPr>
            <a:r>
              <a:rPr lang="en-US" altLang="en-US" sz="4000" dirty="0">
                <a:solidFill>
                  <a:prstClr val="white"/>
                </a:solidFill>
                <a:latin typeface="Century Gothic" panose="020B0502020202020204" pitchFamily="34" charset="0"/>
                <a:ea typeface="+mn-ea"/>
                <a:cs typeface="+mn-cs"/>
              </a:rPr>
              <a:t>DEPARTMENT OF ENVIRONMENT</a:t>
            </a:r>
            <a:br>
              <a:rPr lang="en-US" altLang="en-US" sz="4000" dirty="0">
                <a:solidFill>
                  <a:prstClr val="white"/>
                </a:solidFill>
                <a:latin typeface="Calibri" panose="020F0502020204030204" pitchFamily="34" charset="0"/>
                <a:ea typeface="+mn-ea"/>
                <a:cs typeface="+mn-cs"/>
              </a:rPr>
            </a:br>
            <a:endParaRPr lang="en-US" sz="2800" dirty="0">
              <a:solidFill>
                <a:schemeClr val="bg1"/>
              </a:solidFill>
            </a:endParaRPr>
          </a:p>
        </p:txBody>
      </p:sp>
      <p:sp>
        <p:nvSpPr>
          <p:cNvPr id="3" name="Subtitle 2"/>
          <p:cNvSpPr>
            <a:spLocks noGrp="1"/>
          </p:cNvSpPr>
          <p:nvPr>
            <p:ph type="subTitle" idx="1"/>
          </p:nvPr>
        </p:nvSpPr>
        <p:spPr>
          <a:xfrm>
            <a:off x="712693" y="2742837"/>
            <a:ext cx="8100801" cy="1972382"/>
          </a:xfrm>
        </p:spPr>
        <p:txBody>
          <a:bodyPr>
            <a:normAutofit fontScale="62500" lnSpcReduction="20000"/>
          </a:bodyPr>
          <a:lstStyle/>
          <a:p>
            <a:pPr lvl="0" defTabSz="914400">
              <a:spcBef>
                <a:spcPts val="0"/>
              </a:spcBef>
            </a:pPr>
            <a:r>
              <a:rPr lang="en-US" sz="4800" b="1" dirty="0">
                <a:solidFill>
                  <a:srgbClr val="FFC000"/>
                </a:solidFill>
                <a:latin typeface="Century Gothic" panose="020B0502020202020204" pitchFamily="34" charset="0"/>
                <a:cs typeface="+mn-cs"/>
              </a:rPr>
              <a:t>Quarter 2 2024/25: Performance Information</a:t>
            </a:r>
          </a:p>
          <a:p>
            <a:pPr lvl="0" defTabSz="914400">
              <a:spcBef>
                <a:spcPts val="0"/>
              </a:spcBef>
            </a:pPr>
            <a:endParaRPr lang="en-US" sz="4800" b="1" dirty="0">
              <a:solidFill>
                <a:srgbClr val="FFC000"/>
              </a:solidFill>
              <a:latin typeface="Century Gothic" panose="020B0502020202020204" pitchFamily="34" charset="0"/>
              <a:cs typeface="+mn-cs"/>
            </a:endParaRPr>
          </a:p>
          <a:p>
            <a:pPr lvl="0" defTabSz="914400">
              <a:spcBef>
                <a:spcPts val="0"/>
              </a:spcBef>
            </a:pPr>
            <a:endParaRPr lang="en-US" sz="4800" b="1" dirty="0">
              <a:solidFill>
                <a:srgbClr val="FFC000"/>
              </a:solidFill>
              <a:latin typeface="Century Gothic" panose="020B0502020202020204" pitchFamily="34" charset="0"/>
              <a:cs typeface="+mn-cs"/>
            </a:endParaRPr>
          </a:p>
          <a:p>
            <a:pPr lvl="0" defTabSz="914400">
              <a:spcBef>
                <a:spcPts val="0"/>
              </a:spcBef>
            </a:pPr>
            <a:r>
              <a:rPr lang="en-US" sz="4800" b="1" dirty="0">
                <a:solidFill>
                  <a:srgbClr val="FFC000"/>
                </a:solidFill>
                <a:latin typeface="Century Gothic" panose="020B0502020202020204" pitchFamily="34" charset="0"/>
                <a:cs typeface="+mn-cs"/>
              </a:rPr>
              <a:t> </a:t>
            </a:r>
            <a:r>
              <a:rPr lang="en-US" sz="4800" b="1" dirty="0">
                <a:solidFill>
                  <a:schemeClr val="bg1"/>
                </a:solidFill>
                <a:latin typeface="Century Gothic" panose="020B0502020202020204" pitchFamily="34" charset="0"/>
                <a:cs typeface="+mn-cs"/>
              </a:rPr>
              <a:t>19</a:t>
            </a:r>
            <a:r>
              <a:rPr lang="en-US" sz="4800" b="1" baseline="30000" dirty="0">
                <a:solidFill>
                  <a:schemeClr val="bg1"/>
                </a:solidFill>
                <a:latin typeface="Century Gothic" panose="020B0502020202020204" pitchFamily="34" charset="0"/>
                <a:cs typeface="+mn-cs"/>
              </a:rPr>
              <a:t>th</a:t>
            </a:r>
            <a:r>
              <a:rPr lang="en-US" sz="4800" b="1" dirty="0">
                <a:solidFill>
                  <a:schemeClr val="bg1"/>
                </a:solidFill>
                <a:latin typeface="Century Gothic" panose="020B0502020202020204" pitchFamily="34" charset="0"/>
                <a:cs typeface="+mn-cs"/>
              </a:rPr>
              <a:t> of October 2024</a:t>
            </a:r>
          </a:p>
          <a:p>
            <a:pPr algn="l"/>
            <a:endParaRPr lang="en-US" sz="1800" dirty="0">
              <a:solidFill>
                <a:schemeClr val="bg1"/>
              </a:solidFill>
            </a:endParaRPr>
          </a:p>
        </p:txBody>
      </p:sp>
    </p:spTree>
    <p:extLst>
      <p:ext uri="{BB962C8B-B14F-4D97-AF65-F5344CB8AC3E}">
        <p14:creationId xmlns:p14="http://schemas.microsoft.com/office/powerpoint/2010/main" val="428193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8FEEB33-07E1-91D7-2B97-9E00784DEDAA}"/>
              </a:ext>
            </a:extLst>
          </p:cNvPr>
          <p:cNvSpPr>
            <a:spLocks noGrp="1" noChangeArrowheads="1"/>
          </p:cNvSpPr>
          <p:nvPr>
            <p:ph type="title"/>
          </p:nvPr>
        </p:nvSpPr>
        <p:spPr>
          <a:xfrm>
            <a:off x="1006475" y="935038"/>
            <a:ext cx="8013700" cy="325437"/>
          </a:xfrm>
        </p:spPr>
        <p:txBody>
          <a:bodyPr/>
          <a:lstStyle/>
          <a:p>
            <a:pPr eaLnBrk="1" hangingPunct="1"/>
            <a:r>
              <a:rPr lang="en-US" altLang="en-US" dirty="0">
                <a:solidFill>
                  <a:srgbClr val="FFC000"/>
                </a:solidFill>
              </a:rPr>
              <a:t>Administration</a:t>
            </a:r>
          </a:p>
        </p:txBody>
      </p:sp>
      <p:graphicFrame>
        <p:nvGraphicFramePr>
          <p:cNvPr id="5" name="Table 5">
            <a:extLst>
              <a:ext uri="{FF2B5EF4-FFF2-40B4-BE49-F238E27FC236}">
                <a16:creationId xmlns:a16="http://schemas.microsoft.com/office/drawing/2014/main" id="{43F79D20-75AA-2FDA-C175-86C5AE441927}"/>
              </a:ext>
            </a:extLst>
          </p:cNvPr>
          <p:cNvGraphicFramePr>
            <a:graphicFrameLocks noGrp="1"/>
          </p:cNvGraphicFramePr>
          <p:nvPr>
            <p:ph idx="1"/>
            <p:extLst>
              <p:ext uri="{D42A27DB-BD31-4B8C-83A1-F6EECF244321}">
                <p14:modId xmlns:p14="http://schemas.microsoft.com/office/powerpoint/2010/main" val="2893635475"/>
              </p:ext>
            </p:extLst>
          </p:nvPr>
        </p:nvGraphicFramePr>
        <p:xfrm>
          <a:off x="42862" y="1327048"/>
          <a:ext cx="9024936" cy="2376801"/>
        </p:xfrm>
        <a:graphic>
          <a:graphicData uri="http://schemas.openxmlformats.org/drawingml/2006/table">
            <a:tbl>
              <a:tblPr firstRow="1" bandRow="1">
                <a:tableStyleId>{5C22544A-7EE6-4342-B048-85BDC9FD1C3A}</a:tableStyleId>
              </a:tblPr>
              <a:tblGrid>
                <a:gridCol w="2370138">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7955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4"/>
                    </a:ext>
                  </a:extLst>
                </a:gridCol>
                <a:gridCol w="1454150">
                  <a:extLst>
                    <a:ext uri="{9D8B030D-6E8A-4147-A177-3AD203B41FA5}">
                      <a16:colId xmlns:a16="http://schemas.microsoft.com/office/drawing/2014/main" val="20005"/>
                    </a:ext>
                  </a:extLst>
                </a:gridCol>
                <a:gridCol w="1219198">
                  <a:extLst>
                    <a:ext uri="{9D8B030D-6E8A-4147-A177-3AD203B41FA5}">
                      <a16:colId xmlns:a16="http://schemas.microsoft.com/office/drawing/2014/main" val="20006"/>
                    </a:ext>
                  </a:extLst>
                </a:gridCol>
              </a:tblGrid>
              <a:tr h="181349">
                <a:tc>
                  <a:txBody>
                    <a:bodyPr/>
                    <a:lstStyle/>
                    <a:p>
                      <a:pPr algn="ctr"/>
                      <a:r>
                        <a:rPr lang="en-US" sz="1100" b="1" dirty="0">
                          <a:solidFill>
                            <a:srgbClr val="000000"/>
                          </a:solidFill>
                          <a:latin typeface="+mn-lt"/>
                        </a:rPr>
                        <a:t>Outputs/ key deliverables</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algn="ctr"/>
                      <a:r>
                        <a:rPr lang="en-US" sz="1100" b="1" dirty="0">
                          <a:solidFill>
                            <a:srgbClr val="000000"/>
                          </a:solidFill>
                          <a:latin typeface="+mn-lt"/>
                        </a:rPr>
                        <a:t>Annual Target</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mn-lt"/>
                          <a:cs typeface="Arial" panose="020B0604020202020204" pitchFamily="34" charset="0"/>
                        </a:rPr>
                        <a:t>Quarter 2 Target</a:t>
                      </a:r>
                    </a:p>
                  </a:txBody>
                  <a:tcPr marL="91431" marR="91431" marT="45743" marB="45743">
                    <a:solidFill>
                      <a:srgbClr val="FFC000"/>
                    </a:solidFill>
                  </a:tcPr>
                </a:tc>
                <a:tc>
                  <a:txBody>
                    <a:bodyPr/>
                    <a:lstStyle/>
                    <a:p>
                      <a:pPr algn="ctr"/>
                      <a:r>
                        <a:rPr lang="en-US" sz="1100" b="1" baseline="0" dirty="0">
                          <a:solidFill>
                            <a:srgbClr val="000000"/>
                          </a:solidFill>
                          <a:latin typeface="+mn-lt"/>
                        </a:rPr>
                        <a:t>Actual Q2  Performance</a:t>
                      </a:r>
                    </a:p>
                  </a:txBody>
                  <a:tcPr marL="91431" marR="91431" marT="45743" marB="45743">
                    <a:solidFill>
                      <a:srgbClr val="FFC000"/>
                    </a:solidFill>
                  </a:tcPr>
                </a:tc>
                <a:tc>
                  <a:txBody>
                    <a:bodyPr/>
                    <a:lstStyle/>
                    <a:p>
                      <a:pPr algn="ctr"/>
                      <a:r>
                        <a:rPr lang="en-US" sz="1100" b="1" baseline="0" dirty="0">
                          <a:solidFill>
                            <a:srgbClr val="000000"/>
                          </a:solidFill>
                          <a:latin typeface="+mn-lt"/>
                          <a:cs typeface="Arial" panose="020B0604020202020204" pitchFamily="34" charset="0"/>
                        </a:rPr>
                        <a:t>Average Variance</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algn="ctr"/>
                      <a:r>
                        <a:rPr kumimoji="0" lang="en-US" sz="11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extLst>
                  <a:ext uri="{0D108BD9-81ED-4DB2-BD59-A6C34878D82A}">
                    <a16:rowId xmlns:a16="http://schemas.microsoft.com/office/drawing/2014/main" val="10000"/>
                  </a:ext>
                </a:extLst>
              </a:tr>
              <a:tr h="372529">
                <a:tc>
                  <a:txBody>
                    <a:bodyPr/>
                    <a:lstStyle/>
                    <a:p>
                      <a:r>
                        <a:rPr lang="en-US" sz="1200" dirty="0">
                          <a:latin typeface="Arial Narrow" panose="020B0606020202030204" pitchFamily="34" charset="0"/>
                        </a:rPr>
                        <a:t>Department spend in township</a:t>
                      </a:r>
                    </a:p>
                  </a:txBody>
                  <a:tcPr marT="45747" marB="45747"/>
                </a:tc>
                <a:tc>
                  <a:txBody>
                    <a:bodyPr/>
                    <a:lstStyle/>
                    <a:p>
                      <a:pPr algn="ctr"/>
                      <a:r>
                        <a:rPr lang="en-US" sz="1200" dirty="0">
                          <a:latin typeface="Arial Narrow" panose="020B0606020202030204" pitchFamily="34" charset="0"/>
                        </a:rPr>
                        <a:t>40%</a:t>
                      </a:r>
                    </a:p>
                  </a:txBody>
                  <a:tcPr marT="45747" marB="45747"/>
                </a:tc>
                <a:tc>
                  <a:txBody>
                    <a:bodyPr/>
                    <a:lstStyle/>
                    <a:p>
                      <a:pPr algn="ctr"/>
                      <a:r>
                        <a:rPr lang="en-US" sz="1200" dirty="0">
                          <a:latin typeface="Arial Narrow" panose="020B0606020202030204" pitchFamily="34" charset="0"/>
                        </a:rPr>
                        <a:t>40%</a:t>
                      </a:r>
                    </a:p>
                  </a:txBody>
                  <a:tcPr marT="45747" marB="45747"/>
                </a:tc>
                <a:tc>
                  <a:txBody>
                    <a:bodyPr/>
                    <a:lstStyle/>
                    <a:p>
                      <a:pPr algn="ctr"/>
                      <a:r>
                        <a:rPr lang="en-US" sz="1200" b="1" dirty="0">
                          <a:latin typeface="Arial Narrow" panose="020B0606020202030204" pitchFamily="34" charset="0"/>
                        </a:rPr>
                        <a:t>20%</a:t>
                      </a:r>
                    </a:p>
                  </a:txBody>
                  <a:tcPr marT="45747" marB="45747"/>
                </a:tc>
                <a:tc>
                  <a:txBody>
                    <a:bodyPr/>
                    <a:lstStyle/>
                    <a:p>
                      <a:pPr algn="ctr"/>
                      <a:r>
                        <a:rPr lang="en-US" sz="1200" dirty="0">
                          <a:latin typeface="Arial Narrow" panose="020B0606020202030204" pitchFamily="34" charset="0"/>
                        </a:rPr>
                        <a:t>-20%</a:t>
                      </a:r>
                    </a:p>
                  </a:txBody>
                  <a:tcPr marT="45747" marB="45747"/>
                </a:tc>
                <a:tc>
                  <a:txBody>
                    <a:bodyPr/>
                    <a:lstStyle/>
                    <a:p>
                      <a:pPr algn="ctr"/>
                      <a:r>
                        <a:rPr lang="en-US" sz="1200" dirty="0">
                          <a:latin typeface="Arial Narrow" panose="020B0606020202030204" pitchFamily="34" charset="0"/>
                        </a:rPr>
                        <a:t>20%</a:t>
                      </a:r>
                    </a:p>
                  </a:txBody>
                  <a:tcPr marT="45747" marB="45747"/>
                </a:tc>
                <a:extLst>
                  <a:ext uri="{0D108BD9-81ED-4DB2-BD59-A6C34878D82A}">
                    <a16:rowId xmlns:a16="http://schemas.microsoft.com/office/drawing/2014/main" val="10001"/>
                  </a:ext>
                </a:extLst>
              </a:tr>
              <a:tr h="468686">
                <a:tc>
                  <a:txBody>
                    <a:bodyPr/>
                    <a:lstStyle/>
                    <a:p>
                      <a:r>
                        <a:rPr lang="en-US" sz="1200" dirty="0">
                          <a:latin typeface="Arial Narrow" panose="020B0606020202030204" pitchFamily="34" charset="0"/>
                        </a:rPr>
                        <a:t>Total procurement that targets businesses owned by Military Veterans</a:t>
                      </a:r>
                    </a:p>
                  </a:txBody>
                  <a:tcPr marT="45747" marB="45747"/>
                </a:tc>
                <a:tc>
                  <a:txBody>
                    <a:bodyPr/>
                    <a:lstStyle/>
                    <a:p>
                      <a:pPr algn="ctr"/>
                      <a:r>
                        <a:rPr lang="en-US" sz="1200" dirty="0">
                          <a:latin typeface="Arial Narrow" panose="020B0606020202030204" pitchFamily="34" charset="0"/>
                        </a:rPr>
                        <a:t>0.2%</a:t>
                      </a:r>
                    </a:p>
                  </a:txBody>
                  <a:tcPr marT="45747" marB="45747"/>
                </a:tc>
                <a:tc>
                  <a:txBody>
                    <a:bodyPr/>
                    <a:lstStyle/>
                    <a:p>
                      <a:pPr algn="ctr"/>
                      <a:r>
                        <a:rPr lang="en-US" sz="1200" dirty="0">
                          <a:latin typeface="Arial Narrow" panose="020B0606020202030204" pitchFamily="34" charset="0"/>
                        </a:rPr>
                        <a:t>0.2%</a:t>
                      </a:r>
                    </a:p>
                  </a:txBody>
                  <a:tcPr marT="45747" marB="45747"/>
                </a:tc>
                <a:tc>
                  <a:txBody>
                    <a:bodyPr/>
                    <a:lstStyle/>
                    <a:p>
                      <a:pPr algn="ctr"/>
                      <a:r>
                        <a:rPr lang="en-US" sz="1200" b="1" dirty="0">
                          <a:latin typeface="Arial Narrow" panose="020B0606020202030204" pitchFamily="34" charset="0"/>
                        </a:rPr>
                        <a:t>0%</a:t>
                      </a:r>
                    </a:p>
                  </a:txBody>
                  <a:tcPr marT="45747" marB="45747"/>
                </a:tc>
                <a:tc>
                  <a:txBody>
                    <a:bodyPr/>
                    <a:lstStyle/>
                    <a:p>
                      <a:pPr algn="ctr"/>
                      <a:r>
                        <a:rPr lang="en-US" sz="1200" dirty="0">
                          <a:latin typeface="Arial Narrow" panose="020B0606020202030204" pitchFamily="34" charset="0"/>
                        </a:rPr>
                        <a:t>-0.2%</a:t>
                      </a:r>
                    </a:p>
                  </a:txBody>
                  <a:tcPr marT="45747" marB="45747"/>
                </a:tc>
                <a:tc>
                  <a:txBody>
                    <a:bodyPr/>
                    <a:lstStyle/>
                    <a:p>
                      <a:pPr algn="ctr"/>
                      <a:r>
                        <a:rPr lang="en-US" sz="1200" dirty="0">
                          <a:latin typeface="Arial Narrow" panose="020B0606020202030204" pitchFamily="34" charset="0"/>
                        </a:rPr>
                        <a:t>0.2%</a:t>
                      </a:r>
                    </a:p>
                  </a:txBody>
                  <a:tcPr marT="45747" marB="45747"/>
                </a:tc>
                <a:extLst>
                  <a:ext uri="{0D108BD9-81ED-4DB2-BD59-A6C34878D82A}">
                    <a16:rowId xmlns:a16="http://schemas.microsoft.com/office/drawing/2014/main" val="3049417506"/>
                  </a:ext>
                </a:extLst>
              </a:tr>
              <a:tr h="468686">
                <a:tc>
                  <a:txBody>
                    <a:bodyPr/>
                    <a:lstStyle/>
                    <a:p>
                      <a:r>
                        <a:rPr lang="en-US" sz="1200" dirty="0">
                          <a:latin typeface="Arial Narrow" panose="020B0606020202030204" pitchFamily="34" charset="0"/>
                        </a:rPr>
                        <a:t>Total procurement that targets businesses owned by Persons with Disabilities (</a:t>
                      </a:r>
                      <a:r>
                        <a:rPr lang="en-US" sz="1200" dirty="0" err="1">
                          <a:latin typeface="Arial Narrow" panose="020B0606020202030204" pitchFamily="34" charset="0"/>
                        </a:rPr>
                        <a:t>PwDs</a:t>
                      </a:r>
                      <a:r>
                        <a:rPr lang="en-US" sz="1200" dirty="0">
                          <a:latin typeface="Arial Narrow" panose="020B0606020202030204" pitchFamily="34" charset="0"/>
                        </a:rPr>
                        <a:t>)</a:t>
                      </a:r>
                    </a:p>
                  </a:txBody>
                  <a:tcPr marT="45747" marB="45747"/>
                </a:tc>
                <a:tc>
                  <a:txBody>
                    <a:bodyPr/>
                    <a:lstStyle/>
                    <a:p>
                      <a:pPr algn="ctr"/>
                      <a:r>
                        <a:rPr lang="en-US" sz="1200" dirty="0">
                          <a:latin typeface="Arial Narrow" panose="020B0606020202030204" pitchFamily="34" charset="0"/>
                        </a:rPr>
                        <a:t>7%</a:t>
                      </a:r>
                    </a:p>
                  </a:txBody>
                  <a:tcPr marT="45747" marB="45747"/>
                </a:tc>
                <a:tc>
                  <a:txBody>
                    <a:bodyPr/>
                    <a:lstStyle/>
                    <a:p>
                      <a:pPr algn="ctr"/>
                      <a:r>
                        <a:rPr lang="en-US" sz="1200" dirty="0">
                          <a:latin typeface="Arial Narrow" panose="020B0606020202030204" pitchFamily="34" charset="0"/>
                        </a:rPr>
                        <a:t>7%</a:t>
                      </a:r>
                    </a:p>
                  </a:txBody>
                  <a:tcPr marT="45747" marB="45747"/>
                </a:tc>
                <a:tc>
                  <a:txBody>
                    <a:bodyPr/>
                    <a:lstStyle/>
                    <a:p>
                      <a:pPr algn="ctr"/>
                      <a:r>
                        <a:rPr lang="en-US" sz="1200" b="1" dirty="0">
                          <a:latin typeface="Arial Narrow" panose="020B0606020202030204" pitchFamily="34" charset="0"/>
                        </a:rPr>
                        <a:t>2.2%</a:t>
                      </a:r>
                    </a:p>
                  </a:txBody>
                  <a:tcPr marT="45747" marB="45747"/>
                </a:tc>
                <a:tc>
                  <a:txBody>
                    <a:bodyPr/>
                    <a:lstStyle/>
                    <a:p>
                      <a:pPr algn="ctr"/>
                      <a:r>
                        <a:rPr lang="en-US" sz="1200" dirty="0">
                          <a:latin typeface="Arial Narrow" panose="020B0606020202030204" pitchFamily="34" charset="0"/>
                        </a:rPr>
                        <a:t>-4.8%</a:t>
                      </a:r>
                    </a:p>
                  </a:txBody>
                  <a:tcPr marT="45747" marB="45747"/>
                </a:tc>
                <a:tc>
                  <a:txBody>
                    <a:bodyPr/>
                    <a:lstStyle/>
                    <a:p>
                      <a:pPr algn="ctr"/>
                      <a:r>
                        <a:rPr lang="en-US" sz="1200" dirty="0">
                          <a:latin typeface="Arial Narrow" panose="020B0606020202030204" pitchFamily="34" charset="0"/>
                        </a:rPr>
                        <a:t>2.2%</a:t>
                      </a:r>
                    </a:p>
                  </a:txBody>
                  <a:tcPr marT="45747" marB="45747"/>
                </a:tc>
                <a:extLst>
                  <a:ext uri="{0D108BD9-81ED-4DB2-BD59-A6C34878D82A}">
                    <a16:rowId xmlns:a16="http://schemas.microsoft.com/office/drawing/2014/main" val="45215933"/>
                  </a:ext>
                </a:extLst>
              </a:tr>
              <a:tr h="468686">
                <a:tc>
                  <a:txBody>
                    <a:bodyPr/>
                    <a:lstStyle/>
                    <a:p>
                      <a:r>
                        <a:rPr lang="en-US" sz="1200" dirty="0">
                          <a:latin typeface="Arial Narrow" panose="020B0606020202030204" pitchFamily="34" charset="0"/>
                        </a:rPr>
                        <a:t>Clean audit outcome obtained from the Auditor-General</a:t>
                      </a:r>
                    </a:p>
                  </a:txBody>
                  <a:tcPr marT="45747" marB="45747"/>
                </a:tc>
                <a:tc>
                  <a:txBody>
                    <a:bodyPr/>
                    <a:lstStyle/>
                    <a:p>
                      <a:pPr algn="ctr"/>
                      <a:r>
                        <a:rPr lang="en-US" sz="1200" dirty="0">
                          <a:latin typeface="Arial Narrow" panose="020B0606020202030204" pitchFamily="34" charset="0"/>
                        </a:rPr>
                        <a:t>Clean Audit</a:t>
                      </a:r>
                    </a:p>
                  </a:txBody>
                  <a:tcPr marT="45747" marB="45747"/>
                </a:tc>
                <a:tc>
                  <a:txBody>
                    <a:bodyPr/>
                    <a:lstStyle/>
                    <a:p>
                      <a:pPr algn="ctr"/>
                      <a:r>
                        <a:rPr lang="en-US" sz="1200" dirty="0">
                          <a:latin typeface="Arial Narrow" panose="020B0606020202030204" pitchFamily="34" charset="0"/>
                        </a:rPr>
                        <a:t>Clean Audit</a:t>
                      </a:r>
                    </a:p>
                  </a:txBody>
                  <a:tcPr marT="45747" marB="45747"/>
                </a:tc>
                <a:tc>
                  <a:txBody>
                    <a:bodyPr/>
                    <a:lstStyle/>
                    <a:p>
                      <a:pPr algn="ctr"/>
                      <a:r>
                        <a:rPr lang="en-US" sz="1200" b="1" dirty="0">
                          <a:latin typeface="Arial Narrow" panose="020B0606020202030204" pitchFamily="34" charset="0"/>
                        </a:rPr>
                        <a:t>Unqualified Audit</a:t>
                      </a:r>
                    </a:p>
                  </a:txBody>
                  <a:tcPr marT="45747" marB="45747"/>
                </a:tc>
                <a:tc>
                  <a:txBody>
                    <a:bodyPr/>
                    <a:lstStyle/>
                    <a:p>
                      <a:pPr algn="ctr"/>
                      <a:r>
                        <a:rPr lang="en-US" sz="1200" dirty="0">
                          <a:latin typeface="Arial Narrow" panose="020B0606020202030204" pitchFamily="34" charset="0"/>
                        </a:rPr>
                        <a:t>Unqualified</a:t>
                      </a:r>
                    </a:p>
                  </a:txBody>
                  <a:tcPr marT="45747" marB="45747"/>
                </a:tc>
                <a:tc>
                  <a:txBody>
                    <a:bodyPr/>
                    <a:lstStyle/>
                    <a:p>
                      <a:pPr algn="ctr"/>
                      <a:r>
                        <a:rPr lang="en-US" sz="1200" dirty="0">
                          <a:latin typeface="Arial Narrow" panose="020B0606020202030204" pitchFamily="34" charset="0"/>
                        </a:rPr>
                        <a:t>Unqualified</a:t>
                      </a:r>
                    </a:p>
                  </a:txBody>
                  <a:tcPr marT="45747" marB="45747"/>
                </a:tc>
                <a:extLst>
                  <a:ext uri="{0D108BD9-81ED-4DB2-BD59-A6C34878D82A}">
                    <a16:rowId xmlns:a16="http://schemas.microsoft.com/office/drawing/2014/main" val="3473540377"/>
                  </a:ext>
                </a:extLst>
              </a:tr>
            </a:tbl>
          </a:graphicData>
        </a:graphic>
      </p:graphicFrame>
      <p:sp>
        <p:nvSpPr>
          <p:cNvPr id="4" name="Slide Number Placeholder 3">
            <a:extLst>
              <a:ext uri="{FF2B5EF4-FFF2-40B4-BE49-F238E27FC236}">
                <a16:creationId xmlns:a16="http://schemas.microsoft.com/office/drawing/2014/main" id="{96E9D9E3-AFE0-4EEE-A84D-4B7D671EAE8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91B6E3-6752-4BCE-A231-F83454B7E099}"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79D2A472-6533-C425-ACAC-745DB597CE14}"/>
              </a:ext>
            </a:extLst>
          </p:cNvPr>
          <p:cNvGraphicFramePr>
            <a:graphicFrameLocks noGrp="1"/>
          </p:cNvGraphicFramePr>
          <p:nvPr>
            <p:extLst>
              <p:ext uri="{D42A27DB-BD31-4B8C-83A1-F6EECF244321}">
                <p14:modId xmlns:p14="http://schemas.microsoft.com/office/powerpoint/2010/main" val="3182254278"/>
              </p:ext>
            </p:extLst>
          </p:nvPr>
        </p:nvGraphicFramePr>
        <p:xfrm>
          <a:off x="42862" y="3663297"/>
          <a:ext cx="9024937" cy="304800"/>
        </p:xfrm>
        <a:graphic>
          <a:graphicData uri="http://schemas.openxmlformats.org/drawingml/2006/table">
            <a:tbl>
              <a:tblPr/>
              <a:tblGrid>
                <a:gridCol w="4457699">
                  <a:extLst>
                    <a:ext uri="{9D8B030D-6E8A-4147-A177-3AD203B41FA5}">
                      <a16:colId xmlns:a16="http://schemas.microsoft.com/office/drawing/2014/main" val="20000"/>
                    </a:ext>
                  </a:extLst>
                </a:gridCol>
                <a:gridCol w="4567238">
                  <a:extLst>
                    <a:ext uri="{9D8B030D-6E8A-4147-A177-3AD203B41FA5}">
                      <a16:colId xmlns:a16="http://schemas.microsoft.com/office/drawing/2014/main" val="20001"/>
                    </a:ext>
                  </a:extLst>
                </a:gridCol>
              </a:tblGrid>
              <a:tr h="0">
                <a:tc>
                  <a:txBody>
                    <a:bodyPr/>
                    <a:lstStyle/>
                    <a:p>
                      <a:r>
                        <a:rPr lang="en-US" sz="1400" b="1" dirty="0"/>
                        <a:t>Reason for Deviation</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solidFill>
                  </a:tcPr>
                </a:tc>
                <a:tc>
                  <a:txBody>
                    <a:bodyPr/>
                    <a:lstStyle/>
                    <a:p>
                      <a:r>
                        <a:rPr lang="en-US" sz="1400" b="1" dirty="0"/>
                        <a:t>Corrective Measures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D73B31D-D27B-AC57-1DD4-E525DF5EB00C}"/>
              </a:ext>
            </a:extLst>
          </p:cNvPr>
          <p:cNvGraphicFramePr>
            <a:graphicFrameLocks noGrp="1"/>
          </p:cNvGraphicFramePr>
          <p:nvPr>
            <p:extLst>
              <p:ext uri="{D42A27DB-BD31-4B8C-83A1-F6EECF244321}">
                <p14:modId xmlns:p14="http://schemas.microsoft.com/office/powerpoint/2010/main" val="3392164169"/>
              </p:ext>
            </p:extLst>
          </p:nvPr>
        </p:nvGraphicFramePr>
        <p:xfrm>
          <a:off x="-6350" y="3948155"/>
          <a:ext cx="9026525" cy="2438418"/>
        </p:xfrm>
        <a:graphic>
          <a:graphicData uri="http://schemas.openxmlformats.org/drawingml/2006/table">
            <a:tbl>
              <a:tblPr/>
              <a:tblGrid>
                <a:gridCol w="4514850">
                  <a:extLst>
                    <a:ext uri="{9D8B030D-6E8A-4147-A177-3AD203B41FA5}">
                      <a16:colId xmlns:a16="http://schemas.microsoft.com/office/drawing/2014/main" val="20000"/>
                    </a:ext>
                  </a:extLst>
                </a:gridCol>
                <a:gridCol w="4511675">
                  <a:extLst>
                    <a:ext uri="{9D8B030D-6E8A-4147-A177-3AD203B41FA5}">
                      <a16:colId xmlns:a16="http://schemas.microsoft.com/office/drawing/2014/main" val="20001"/>
                    </a:ext>
                  </a:extLst>
                </a:gridCol>
              </a:tblGrid>
              <a:tr h="2039638">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Although the Department targeted township –based businesses as well as businesses owned by designated groups when request for procurement for &lt;/= R1000 000 are made, the department did not achieve its set targets as was anticipated. During the reporting period under review, most of the targeted groups were found to be </a:t>
                      </a: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non-tax compliant.</a:t>
                      </a:r>
                    </a:p>
                    <a:p>
                      <a:pPr marL="0" indent="0" algn="just">
                        <a:buFont typeface="Arial" panose="020B0604020202020204" pitchFamily="34" charset="0"/>
                        <a:buNone/>
                      </a:pPr>
                      <a:endParaRPr lang="en-US" sz="1400" b="1" dirty="0">
                        <a:latin typeface="Arial Narrow" panose="020B0606020202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There was a </a:t>
                      </a: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material adjustment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the annual performance report and non-compliance to legislation, which prevented the department from achieving a clean audit.</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txBody>
                  <a:tcPr marL="91456" marR="91456" marT="45729" marB="45729">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285750" indent="-285750" algn="jus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Department appointed a task team incorporating BBBEE unit,  transformation and SCM, to draft a plan to address challenges with regards to targets to targets in relation to township-based businesses and preferential procurement for designated groups</a:t>
                      </a:r>
                    </a:p>
                    <a:p>
                      <a:pPr marL="0" indent="0" algn="just">
                        <a:buFont typeface="Arial" panose="020B0604020202020204" pitchFamily="34" charset="0"/>
                        <a:buNone/>
                      </a:pPr>
                      <a:endParaRPr lang="en-US" sz="1400" b="1"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endParaRPr lang="en-US" sz="1050" b="1"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Narrow" panose="020B0606020202030204" pitchFamily="34" charset="0"/>
                          <a:cs typeface="Arial" panose="020B0604020202020204" pitchFamily="34" charset="0"/>
                        </a:rPr>
                        <a:t>Implement the AGSA 2023/24 audit improvement plan in order to achieve clean audit in 2024/25 FY.</a:t>
                      </a:r>
                    </a:p>
                    <a:p>
                      <a:pPr marL="0" indent="0">
                        <a:buFont typeface="Arial" panose="020B0604020202020204" pitchFamily="34" charset="0"/>
                        <a:buNone/>
                      </a:pPr>
                      <a:endParaRPr lang="en-US"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1" dirty="0">
                        <a:latin typeface="Arial" panose="020B0604020202020204" pitchFamily="34" charset="0"/>
                        <a:cs typeface="Arial" panose="020B0604020202020204" pitchFamily="34" charset="0"/>
                      </a:endParaRPr>
                    </a:p>
                  </a:txBody>
                  <a:tcPr marL="91456" marR="91456" marT="45729" marB="45729">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3593743"/>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E6A-0999-8DB8-1A91-ADE39658330A}"/>
              </a:ext>
            </a:extLst>
          </p:cNvPr>
          <p:cNvSpPr>
            <a:spLocks noGrp="1"/>
          </p:cNvSpPr>
          <p:nvPr>
            <p:ph type="title"/>
          </p:nvPr>
        </p:nvSpPr>
        <p:spPr/>
        <p:txBody>
          <a:bodyPr/>
          <a:lstStyle/>
          <a:p>
            <a:r>
              <a:rPr lang="en-US" dirty="0">
                <a:solidFill>
                  <a:srgbClr val="FFC000"/>
                </a:solidFill>
              </a:rPr>
              <a:t>Environment Management</a:t>
            </a:r>
          </a:p>
        </p:txBody>
      </p:sp>
      <p:graphicFrame>
        <p:nvGraphicFramePr>
          <p:cNvPr id="5" name="Table 5">
            <a:extLst>
              <a:ext uri="{FF2B5EF4-FFF2-40B4-BE49-F238E27FC236}">
                <a16:creationId xmlns:a16="http://schemas.microsoft.com/office/drawing/2014/main" id="{43EFCFFE-48CB-FEE2-3A41-2C3D270E075E}"/>
              </a:ext>
            </a:extLst>
          </p:cNvPr>
          <p:cNvGraphicFramePr>
            <a:graphicFrameLocks noGrp="1"/>
          </p:cNvGraphicFramePr>
          <p:nvPr>
            <p:ph idx="1"/>
            <p:extLst>
              <p:ext uri="{D42A27DB-BD31-4B8C-83A1-F6EECF244321}">
                <p14:modId xmlns:p14="http://schemas.microsoft.com/office/powerpoint/2010/main" val="3930597156"/>
              </p:ext>
            </p:extLst>
          </p:nvPr>
        </p:nvGraphicFramePr>
        <p:xfrm>
          <a:off x="80683" y="1295332"/>
          <a:ext cx="8940157" cy="2435073"/>
        </p:xfrm>
        <a:graphic>
          <a:graphicData uri="http://schemas.openxmlformats.org/drawingml/2006/table">
            <a:tbl>
              <a:tblPr firstRow="1" bandRow="1">
                <a:tableStyleId>{5C22544A-7EE6-4342-B048-85BDC9FD1C3A}</a:tableStyleId>
              </a:tblPr>
              <a:tblGrid>
                <a:gridCol w="2522817">
                  <a:extLst>
                    <a:ext uri="{9D8B030D-6E8A-4147-A177-3AD203B41FA5}">
                      <a16:colId xmlns:a16="http://schemas.microsoft.com/office/drawing/2014/main" val="2881771955"/>
                    </a:ext>
                  </a:extLst>
                </a:gridCol>
                <a:gridCol w="1365250">
                  <a:extLst>
                    <a:ext uri="{9D8B030D-6E8A-4147-A177-3AD203B41FA5}">
                      <a16:colId xmlns:a16="http://schemas.microsoft.com/office/drawing/2014/main" val="2396418899"/>
                    </a:ext>
                  </a:extLst>
                </a:gridCol>
                <a:gridCol w="1155700">
                  <a:extLst>
                    <a:ext uri="{9D8B030D-6E8A-4147-A177-3AD203B41FA5}">
                      <a16:colId xmlns:a16="http://schemas.microsoft.com/office/drawing/2014/main" val="2485492408"/>
                    </a:ext>
                  </a:extLst>
                </a:gridCol>
                <a:gridCol w="1339850">
                  <a:extLst>
                    <a:ext uri="{9D8B030D-6E8A-4147-A177-3AD203B41FA5}">
                      <a16:colId xmlns:a16="http://schemas.microsoft.com/office/drawing/2014/main" val="1031963982"/>
                    </a:ext>
                  </a:extLst>
                </a:gridCol>
                <a:gridCol w="1390650">
                  <a:extLst>
                    <a:ext uri="{9D8B030D-6E8A-4147-A177-3AD203B41FA5}">
                      <a16:colId xmlns:a16="http://schemas.microsoft.com/office/drawing/2014/main" val="3924931180"/>
                    </a:ext>
                  </a:extLst>
                </a:gridCol>
                <a:gridCol w="1165890">
                  <a:extLst>
                    <a:ext uri="{9D8B030D-6E8A-4147-A177-3AD203B41FA5}">
                      <a16:colId xmlns:a16="http://schemas.microsoft.com/office/drawing/2014/main" val="3681061298"/>
                    </a:ext>
                  </a:extLst>
                </a:gridCol>
              </a:tblGrid>
              <a:tr h="602741">
                <a:tc>
                  <a:txBody>
                    <a:bodyPr/>
                    <a:lstStyle/>
                    <a:p>
                      <a:r>
                        <a:rPr lang="en-US" sz="1050" dirty="0">
                          <a:solidFill>
                            <a:schemeClr val="tx1"/>
                          </a:solidFill>
                        </a:rPr>
                        <a:t>Outputs/ key deliverables</a:t>
                      </a:r>
                    </a:p>
                    <a:p>
                      <a:endParaRPr lang="en-US" sz="1050" dirty="0">
                        <a:solidFill>
                          <a:schemeClr val="tx1"/>
                        </a:solidFill>
                      </a:endParaRPr>
                    </a:p>
                  </a:txBody>
                  <a:tcPr>
                    <a:solidFill>
                      <a:srgbClr val="FFC000"/>
                    </a:solidFill>
                  </a:tcPr>
                </a:tc>
                <a:tc>
                  <a:txBody>
                    <a:bodyPr/>
                    <a:lstStyle/>
                    <a:p>
                      <a:pPr algn="ctr"/>
                      <a:r>
                        <a:rPr lang="en-US" sz="1050" dirty="0">
                          <a:solidFill>
                            <a:schemeClr val="tx1"/>
                          </a:solidFill>
                        </a:rPr>
                        <a:t>Annual Target</a:t>
                      </a:r>
                    </a:p>
                  </a:txBody>
                  <a:tcPr>
                    <a:solidFill>
                      <a:srgbClr val="FFC000"/>
                    </a:solidFill>
                  </a:tcPr>
                </a:tc>
                <a:tc>
                  <a:txBody>
                    <a:bodyPr/>
                    <a:lstStyle/>
                    <a:p>
                      <a:pPr algn="ctr"/>
                      <a:r>
                        <a:rPr lang="en-US" sz="1050" dirty="0">
                          <a:solidFill>
                            <a:schemeClr val="tx1"/>
                          </a:solidFill>
                        </a:rPr>
                        <a:t>Q2 Target</a:t>
                      </a:r>
                    </a:p>
                  </a:txBody>
                  <a:tcPr>
                    <a:solidFill>
                      <a:srgbClr val="FFC000"/>
                    </a:solidFill>
                  </a:tcPr>
                </a:tc>
                <a:tc>
                  <a:txBody>
                    <a:bodyPr/>
                    <a:lstStyle/>
                    <a:p>
                      <a:pPr algn="ctr"/>
                      <a:r>
                        <a:rPr lang="en-US" sz="1050" dirty="0">
                          <a:solidFill>
                            <a:schemeClr val="tx1"/>
                          </a:solidFill>
                        </a:rPr>
                        <a:t>Actual Q2 Performance</a:t>
                      </a:r>
                    </a:p>
                  </a:txBody>
                  <a:tcPr>
                    <a:solidFill>
                      <a:srgbClr val="FFC000"/>
                    </a:solidFill>
                  </a:tcPr>
                </a:tc>
                <a:tc>
                  <a:txBody>
                    <a:bodyPr/>
                    <a:lstStyle/>
                    <a:p>
                      <a:pPr algn="ctr"/>
                      <a:r>
                        <a:rPr lang="en-US" sz="1050" dirty="0">
                          <a:solidFill>
                            <a:schemeClr val="tx1"/>
                          </a:solidFill>
                        </a:rPr>
                        <a:t>Average Variance</a:t>
                      </a:r>
                    </a:p>
                  </a:txBody>
                  <a:tcPr>
                    <a:solidFill>
                      <a:srgbClr val="FFC000"/>
                    </a:solidFill>
                  </a:tcPr>
                </a:tc>
                <a:tc>
                  <a:txBody>
                    <a:bodyPr/>
                    <a:lstStyle/>
                    <a:p>
                      <a:pPr algn="ctr"/>
                      <a:r>
                        <a:rPr lang="en-US" sz="1050" dirty="0">
                          <a:solidFill>
                            <a:schemeClr val="tx1"/>
                          </a:solidFill>
                        </a:rPr>
                        <a:t>Progress to date Against AT</a:t>
                      </a:r>
                    </a:p>
                  </a:txBody>
                  <a:tcPr>
                    <a:solidFill>
                      <a:srgbClr val="FFC000"/>
                    </a:solidFill>
                  </a:tcPr>
                </a:tc>
                <a:extLst>
                  <a:ext uri="{0D108BD9-81ED-4DB2-BD59-A6C34878D82A}">
                    <a16:rowId xmlns:a16="http://schemas.microsoft.com/office/drawing/2014/main" val="4194248403"/>
                  </a:ext>
                </a:extLst>
              </a:tr>
              <a:tr h="482192">
                <a:tc>
                  <a:txBody>
                    <a:bodyPr/>
                    <a:lstStyle/>
                    <a:p>
                      <a:r>
                        <a:rPr lang="en-US" sz="1100" dirty="0">
                          <a:solidFill>
                            <a:srgbClr val="000000"/>
                          </a:solidFill>
                          <a:latin typeface="Arial Narrow" panose="020B0606020202030204" pitchFamily="34" charset="0"/>
                        </a:rPr>
                        <a:t>Percentage of complete EIA applications finalized within legislated timeframes</a:t>
                      </a:r>
                    </a:p>
                  </a:txBody>
                  <a:tcPr/>
                </a:tc>
                <a:tc>
                  <a:txBody>
                    <a:bodyPr/>
                    <a:lstStyle/>
                    <a:p>
                      <a:pPr algn="ctr"/>
                      <a:r>
                        <a:rPr lang="en-US" sz="1100" dirty="0">
                          <a:solidFill>
                            <a:srgbClr val="000000"/>
                          </a:solidFill>
                          <a:latin typeface="Arial Narrow" panose="020B0606020202030204" pitchFamily="34" charset="0"/>
                        </a:rPr>
                        <a:t>100%</a:t>
                      </a:r>
                    </a:p>
                  </a:txBody>
                  <a:tcPr/>
                </a:tc>
                <a:tc>
                  <a:txBody>
                    <a:bodyPr/>
                    <a:lstStyle/>
                    <a:p>
                      <a:pPr algn="ctr"/>
                      <a:r>
                        <a:rPr lang="en-US" sz="1100" dirty="0">
                          <a:solidFill>
                            <a:srgbClr val="000000"/>
                          </a:solidFill>
                          <a:latin typeface="Arial Narrow" panose="020B0606020202030204" pitchFamily="34" charset="0"/>
                        </a:rPr>
                        <a:t>100%</a:t>
                      </a:r>
                    </a:p>
                  </a:txBody>
                  <a:tcPr/>
                </a:tc>
                <a:tc>
                  <a:txBody>
                    <a:bodyPr/>
                    <a:lstStyle/>
                    <a:p>
                      <a:pPr algn="ctr"/>
                      <a:r>
                        <a:rPr lang="en-US" sz="1100" dirty="0">
                          <a:solidFill>
                            <a:srgbClr val="000000"/>
                          </a:solidFill>
                          <a:latin typeface="Arial Narrow" panose="020B0606020202030204" pitchFamily="34" charset="0"/>
                        </a:rPr>
                        <a:t>96%</a:t>
                      </a:r>
                    </a:p>
                  </a:txBody>
                  <a:tcPr/>
                </a:tc>
                <a:tc>
                  <a:txBody>
                    <a:bodyPr/>
                    <a:lstStyle/>
                    <a:p>
                      <a:pPr algn="ctr"/>
                      <a:r>
                        <a:rPr lang="en-US" sz="1100" dirty="0">
                          <a:solidFill>
                            <a:srgbClr val="000000"/>
                          </a:solidFill>
                          <a:latin typeface="Arial Narrow" panose="020B0606020202030204" pitchFamily="34" charset="0"/>
                        </a:rPr>
                        <a:t>-4%</a:t>
                      </a:r>
                    </a:p>
                  </a:txBody>
                  <a:tcPr/>
                </a:tc>
                <a:tc>
                  <a:txBody>
                    <a:bodyPr/>
                    <a:lstStyle/>
                    <a:p>
                      <a:pPr algn="ctr"/>
                      <a:r>
                        <a:rPr lang="en-US" sz="1100" dirty="0">
                          <a:solidFill>
                            <a:srgbClr val="000000"/>
                          </a:solidFill>
                          <a:latin typeface="Arial Narrow" panose="020B0606020202030204" pitchFamily="34" charset="0"/>
                        </a:rPr>
                        <a:t>96%</a:t>
                      </a:r>
                    </a:p>
                  </a:txBody>
                  <a:tcPr/>
                </a:tc>
                <a:extLst>
                  <a:ext uri="{0D108BD9-81ED-4DB2-BD59-A6C34878D82A}">
                    <a16:rowId xmlns:a16="http://schemas.microsoft.com/office/drawing/2014/main" val="2282010706"/>
                  </a:ext>
                </a:extLst>
              </a:tr>
              <a:tr h="675070">
                <a:tc>
                  <a:txBody>
                    <a:bodyPr/>
                    <a:lstStyle/>
                    <a:p>
                      <a:r>
                        <a:rPr lang="en-US" sz="1100" dirty="0">
                          <a:solidFill>
                            <a:srgbClr val="000000"/>
                          </a:solidFill>
                          <a:latin typeface="Arial Narrow" panose="020B0606020202030204" pitchFamily="34" charset="0"/>
                        </a:rPr>
                        <a:t>Complete biodiversity  management permits were issued within legislated timeframes.</a:t>
                      </a:r>
                    </a:p>
                    <a:p>
                      <a:endParaRPr lang="en-US" sz="1100" dirty="0">
                        <a:solidFill>
                          <a:srgbClr val="000000"/>
                        </a:solidFill>
                        <a:latin typeface="Arial Narrow" panose="020B0606020202030204" pitchFamily="34" charset="0"/>
                      </a:endParaRPr>
                    </a:p>
                  </a:txBody>
                  <a:tcPr/>
                </a:tc>
                <a:tc>
                  <a:txBody>
                    <a:bodyPr/>
                    <a:lstStyle/>
                    <a:p>
                      <a:pPr algn="ctr"/>
                      <a:r>
                        <a:rPr lang="en-US" sz="1100" dirty="0">
                          <a:solidFill>
                            <a:srgbClr val="000000"/>
                          </a:solidFill>
                          <a:latin typeface="Arial Narrow" panose="020B0606020202030204" pitchFamily="34" charset="0"/>
                        </a:rPr>
                        <a:t>90%</a:t>
                      </a:r>
                    </a:p>
                  </a:txBody>
                  <a:tcPr/>
                </a:tc>
                <a:tc>
                  <a:txBody>
                    <a:bodyPr/>
                    <a:lstStyle/>
                    <a:p>
                      <a:pPr algn="ctr"/>
                      <a:r>
                        <a:rPr lang="en-US" sz="1100" dirty="0">
                          <a:solidFill>
                            <a:srgbClr val="000000"/>
                          </a:solidFill>
                          <a:latin typeface="Arial Narrow" panose="020B0606020202030204" pitchFamily="34" charset="0"/>
                        </a:rPr>
                        <a:t>90%</a:t>
                      </a:r>
                    </a:p>
                  </a:txBody>
                  <a:tcPr/>
                </a:tc>
                <a:tc>
                  <a:txBody>
                    <a:bodyPr/>
                    <a:lstStyle/>
                    <a:p>
                      <a:pPr algn="ctr"/>
                      <a:r>
                        <a:rPr lang="en-US" sz="1100" dirty="0">
                          <a:solidFill>
                            <a:srgbClr val="000000"/>
                          </a:solidFill>
                          <a:latin typeface="Arial Narrow" panose="020B0606020202030204" pitchFamily="34" charset="0"/>
                        </a:rPr>
                        <a:t>86%</a:t>
                      </a:r>
                    </a:p>
                  </a:txBody>
                  <a:tcPr/>
                </a:tc>
                <a:tc>
                  <a:txBody>
                    <a:bodyPr/>
                    <a:lstStyle/>
                    <a:p>
                      <a:pPr algn="ctr"/>
                      <a:r>
                        <a:rPr lang="en-US" sz="1100" dirty="0">
                          <a:solidFill>
                            <a:srgbClr val="000000"/>
                          </a:solidFill>
                          <a:latin typeface="Arial Narrow" panose="020B0606020202030204" pitchFamily="34" charset="0"/>
                        </a:rPr>
                        <a:t>-4%</a:t>
                      </a:r>
                    </a:p>
                  </a:txBody>
                  <a:tcPr/>
                </a:tc>
                <a:tc>
                  <a:txBody>
                    <a:bodyPr/>
                    <a:lstStyle/>
                    <a:p>
                      <a:pPr algn="ctr"/>
                      <a:r>
                        <a:rPr lang="en-US" sz="1100" dirty="0">
                          <a:solidFill>
                            <a:srgbClr val="000000"/>
                          </a:solidFill>
                          <a:latin typeface="Arial Narrow" panose="020B0606020202030204" pitchFamily="34" charset="0"/>
                        </a:rPr>
                        <a:t>86%</a:t>
                      </a:r>
                    </a:p>
                  </a:txBody>
                  <a:tcPr/>
                </a:tc>
                <a:extLst>
                  <a:ext uri="{0D108BD9-81ED-4DB2-BD59-A6C34878D82A}">
                    <a16:rowId xmlns:a16="http://schemas.microsoft.com/office/drawing/2014/main" val="3120246306"/>
                  </a:ext>
                </a:extLst>
              </a:tr>
              <a:tr h="675070">
                <a:tc>
                  <a:txBody>
                    <a:bodyPr/>
                    <a:lstStyle/>
                    <a:p>
                      <a:r>
                        <a:rPr lang="en-US" sz="1100" dirty="0">
                          <a:solidFill>
                            <a:srgbClr val="000000"/>
                          </a:solidFill>
                          <a:latin typeface="Arial Narrow" panose="020B0606020202030204" pitchFamily="34" charset="0"/>
                        </a:rPr>
                        <a:t>Trees (greening) planted</a:t>
                      </a:r>
                    </a:p>
                  </a:txBody>
                  <a:tcPr/>
                </a:tc>
                <a:tc>
                  <a:txBody>
                    <a:bodyPr/>
                    <a:lstStyle/>
                    <a:p>
                      <a:r>
                        <a:rPr lang="en-US" sz="1100" dirty="0">
                          <a:solidFill>
                            <a:srgbClr val="000000"/>
                          </a:solidFill>
                          <a:latin typeface="Arial Narrow" panose="020B0606020202030204" pitchFamily="34" charset="0"/>
                        </a:rPr>
                        <a:t>             300 000</a:t>
                      </a:r>
                    </a:p>
                  </a:txBody>
                  <a:tcPr/>
                </a:tc>
                <a:tc>
                  <a:txBody>
                    <a:bodyPr/>
                    <a:lstStyle/>
                    <a:p>
                      <a:r>
                        <a:rPr lang="en-US" sz="1100" dirty="0">
                          <a:solidFill>
                            <a:srgbClr val="000000"/>
                          </a:solidFill>
                          <a:latin typeface="Arial Narrow" panose="020B0606020202030204" pitchFamily="34" charset="0"/>
                        </a:rPr>
                        <a:t>          150 000</a:t>
                      </a:r>
                    </a:p>
                  </a:txBody>
                  <a:tcPr/>
                </a:tc>
                <a:tc>
                  <a:txBody>
                    <a:bodyPr/>
                    <a:lstStyle/>
                    <a:p>
                      <a:pPr algn="ctr"/>
                      <a:r>
                        <a:rPr lang="en-US" sz="1100" dirty="0">
                          <a:solidFill>
                            <a:srgbClr val="000000"/>
                          </a:solidFill>
                          <a:latin typeface="Arial Narrow" panose="020B0606020202030204" pitchFamily="34" charset="0"/>
                        </a:rPr>
                        <a:t>28 379</a:t>
                      </a:r>
                    </a:p>
                  </a:txBody>
                  <a:tcPr/>
                </a:tc>
                <a:tc>
                  <a:txBody>
                    <a:bodyPr/>
                    <a:lstStyle/>
                    <a:p>
                      <a:pPr algn="ctr"/>
                      <a:r>
                        <a:rPr lang="en-US" sz="1100" dirty="0">
                          <a:solidFill>
                            <a:srgbClr val="000000"/>
                          </a:solidFill>
                          <a:latin typeface="Arial Narrow" panose="020B0606020202030204" pitchFamily="34" charset="0"/>
                        </a:rPr>
                        <a:t>-121 621</a:t>
                      </a:r>
                    </a:p>
                  </a:txBody>
                  <a:tcPr/>
                </a:tc>
                <a:tc>
                  <a:txBody>
                    <a:bodyPr/>
                    <a:lstStyle/>
                    <a:p>
                      <a:pPr algn="ctr"/>
                      <a:r>
                        <a:rPr lang="en-US" sz="1100" dirty="0">
                          <a:solidFill>
                            <a:srgbClr val="000000"/>
                          </a:solidFill>
                          <a:latin typeface="Arial Narrow" panose="020B0606020202030204" pitchFamily="34" charset="0"/>
                        </a:rPr>
                        <a:t>9%</a:t>
                      </a:r>
                    </a:p>
                  </a:txBody>
                  <a:tcPr/>
                </a:tc>
                <a:extLst>
                  <a:ext uri="{0D108BD9-81ED-4DB2-BD59-A6C34878D82A}">
                    <a16:rowId xmlns:a16="http://schemas.microsoft.com/office/drawing/2014/main" val="656994985"/>
                  </a:ext>
                </a:extLst>
              </a:tr>
            </a:tbl>
          </a:graphicData>
        </a:graphic>
      </p:graphicFrame>
      <p:sp>
        <p:nvSpPr>
          <p:cNvPr id="4" name="Slide Number Placeholder 3">
            <a:extLst>
              <a:ext uri="{FF2B5EF4-FFF2-40B4-BE49-F238E27FC236}">
                <a16:creationId xmlns:a16="http://schemas.microsoft.com/office/drawing/2014/main" id="{013DA5AA-F3EC-415D-37FA-E9A63D2FD0C5}"/>
              </a:ext>
            </a:extLst>
          </p:cNvPr>
          <p:cNvSpPr>
            <a:spLocks noGrp="1"/>
          </p:cNvSpPr>
          <p:nvPr>
            <p:ph type="sldNum" sz="quarter" idx="12"/>
          </p:nvPr>
        </p:nvSpPr>
        <p:spPr/>
        <p:txBody>
          <a:bodyPr/>
          <a:lstStyle/>
          <a:p>
            <a:fld id="{093862CD-2CE4-D846-9F15-15300DCE1BBC}" type="slidenum">
              <a:rPr lang="en-US" smtClean="0"/>
              <a:pPr/>
              <a:t>11</a:t>
            </a:fld>
            <a:endParaRPr lang="en-US" dirty="0"/>
          </a:p>
        </p:txBody>
      </p:sp>
      <p:graphicFrame>
        <p:nvGraphicFramePr>
          <p:cNvPr id="6" name="Table 5">
            <a:extLst>
              <a:ext uri="{FF2B5EF4-FFF2-40B4-BE49-F238E27FC236}">
                <a16:creationId xmlns:a16="http://schemas.microsoft.com/office/drawing/2014/main" id="{51B0A61A-DFE9-7EFB-7099-B623A3F46993}"/>
              </a:ext>
            </a:extLst>
          </p:cNvPr>
          <p:cNvGraphicFramePr>
            <a:graphicFrameLocks noGrp="1"/>
          </p:cNvGraphicFramePr>
          <p:nvPr>
            <p:extLst>
              <p:ext uri="{D42A27DB-BD31-4B8C-83A1-F6EECF244321}">
                <p14:modId xmlns:p14="http://schemas.microsoft.com/office/powerpoint/2010/main" val="3218172895"/>
              </p:ext>
            </p:extLst>
          </p:nvPr>
        </p:nvGraphicFramePr>
        <p:xfrm>
          <a:off x="80683" y="3454400"/>
          <a:ext cx="9020838" cy="3163395"/>
        </p:xfrm>
        <a:graphic>
          <a:graphicData uri="http://schemas.openxmlformats.org/drawingml/2006/table">
            <a:tbl>
              <a:tblPr/>
              <a:tblGrid>
                <a:gridCol w="4786592">
                  <a:extLst>
                    <a:ext uri="{9D8B030D-6E8A-4147-A177-3AD203B41FA5}">
                      <a16:colId xmlns:a16="http://schemas.microsoft.com/office/drawing/2014/main" val="1179877815"/>
                    </a:ext>
                  </a:extLst>
                </a:gridCol>
                <a:gridCol w="4234246">
                  <a:extLst>
                    <a:ext uri="{9D8B030D-6E8A-4147-A177-3AD203B41FA5}">
                      <a16:colId xmlns:a16="http://schemas.microsoft.com/office/drawing/2014/main" val="4233628093"/>
                    </a:ext>
                  </a:extLst>
                </a:gridCol>
              </a:tblGrid>
              <a:tr h="515257">
                <a:tc>
                  <a:txBody>
                    <a:bodyPr/>
                    <a:lstStyle/>
                    <a:p>
                      <a:r>
                        <a:rPr lang="en-US" sz="1400" b="1" dirty="0"/>
                        <a:t>Reason for Deviation</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0000"/>
                    </a:solidFill>
                  </a:tcPr>
                </a:tc>
                <a:tc>
                  <a:txBody>
                    <a:bodyPr/>
                    <a:lstStyle/>
                    <a:p>
                      <a:r>
                        <a:rPr lang="en-US" sz="1400" b="1" dirty="0"/>
                        <a:t>Corrective Measures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73980538"/>
                  </a:ext>
                </a:extLst>
              </a:tr>
              <a:tr h="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Ten applications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were completed outside the stipulated time frames, due to the internal administrative errors.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defTabSz="457200" rtl="0" eaLnBrk="1" latinLnBrk="0" hangingPunct="1">
                        <a:buFont typeface="Arial" panose="020B0604020202020204" pitchFamily="34" charset="0"/>
                        <a:buChar char="•"/>
                      </a:pPr>
                      <a:r>
                        <a:rPr lang="en-GB" sz="1200" kern="1200" dirty="0">
                          <a:solidFill>
                            <a:srgbClr val="000000"/>
                          </a:solidFill>
                          <a:latin typeface="Arial Narrow" panose="020B0606020202030204" pitchFamily="34" charset="0"/>
                          <a:ea typeface="+mn-ea"/>
                          <a:cs typeface="+mn-cs"/>
                        </a:rPr>
                        <a:t>Introduction of centralized database/spreadsheet of all applications to enable managers to track files that are likely to be out of the timeframe.  Weekly updates of applications that requires extensive consultation with other Directorates will also be introduced.</a:t>
                      </a:r>
                    </a:p>
                    <a:p>
                      <a:pPr marL="285750" indent="-285750" algn="l" defTabSz="457200" rtl="0" eaLnBrk="1" latinLnBrk="0" hangingPunct="1">
                        <a:buFont typeface="Arial" panose="020B0604020202020204" pitchFamily="34" charset="0"/>
                        <a:buChar char="•"/>
                      </a:pPr>
                      <a:endParaRPr lang="en-US" sz="1200" kern="1200" dirty="0">
                        <a:solidFill>
                          <a:srgbClr val="000000"/>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391208"/>
                  </a:ext>
                </a:extLst>
              </a:tr>
              <a:tr h="821149">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kern="1200" dirty="0">
                          <a:solidFill>
                            <a:schemeClr val="dk1"/>
                          </a:solidFill>
                          <a:effectLst/>
                          <a:latin typeface="Arial Narrow" panose="020B0606020202030204" pitchFamily="34" charset="0"/>
                          <a:ea typeface="+mn-ea"/>
                          <a:cs typeface="+mn-cs"/>
                        </a:rPr>
                        <a:t>Intermittent/unstable  SITA network connectivity to access National systems</a:t>
                      </a:r>
                      <a:endParaRPr lang="en-US" sz="1200" b="0" kern="1200" dirty="0">
                        <a:solidFill>
                          <a:srgbClr val="000000"/>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Prompt reports of incidents by system end users </a:t>
                      </a:r>
                    </a:p>
                    <a:p>
                      <a:pPr marL="0" indent="0" algn="l" defTabSz="457200" rtl="0" eaLnBrk="1" latinLnBrk="0" hangingPunct="1">
                        <a:buFont typeface="Arial" panose="020B0604020202020204" pitchFamily="34" charset="0"/>
                        <a:buNone/>
                      </a:pPr>
                      <a:endParaRPr lang="en-US" sz="1200" b="0" kern="1200" dirty="0">
                        <a:solidFill>
                          <a:srgbClr val="000000"/>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191956"/>
                  </a:ext>
                </a:extLst>
              </a:tr>
              <a:tr h="821149">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There was </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enough budget to procure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required number of trees for Q2.</a:t>
                      </a:r>
                    </a:p>
                    <a:p>
                      <a:pPr marL="0" indent="0" algn="l" defTabSz="457200" rtl="0" eaLnBrk="1" latinLnBrk="0" hangingPunct="1">
                        <a:buFont typeface="Arial" panose="020B0604020202020204" pitchFamily="34" charset="0"/>
                        <a:buNone/>
                      </a:pPr>
                      <a:endParaRPr lang="en-US" sz="1200" kern="1200" dirty="0">
                        <a:solidFill>
                          <a:srgbClr val="000000"/>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More funds are needed to procure more trees to cover the shortfall.</a:t>
                      </a:r>
                    </a:p>
                    <a:p>
                      <a:pPr marL="0" indent="0" algn="l" defTabSz="457200" rtl="0" eaLnBrk="1" latinLnBrk="0" hangingPunct="1">
                        <a:buFont typeface="Arial" panose="020B0604020202020204" pitchFamily="34" charset="0"/>
                        <a:buNone/>
                      </a:pPr>
                      <a:endParaRPr lang="en-US" sz="1200" kern="1200" dirty="0">
                        <a:solidFill>
                          <a:srgbClr val="000000"/>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206752"/>
                  </a:ext>
                </a:extLst>
              </a:tr>
            </a:tbl>
          </a:graphicData>
        </a:graphic>
      </p:graphicFrame>
    </p:spTree>
    <p:extLst>
      <p:ext uri="{BB962C8B-B14F-4D97-AF65-F5344CB8AC3E}">
        <p14:creationId xmlns:p14="http://schemas.microsoft.com/office/powerpoint/2010/main" val="3613870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BCB72370-0D84-4DC9-9EBB-15FC88FF06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0031" y="2087934"/>
            <a:ext cx="5195169" cy="2834707"/>
          </a:xfrm>
        </p:spPr>
      </p:pic>
    </p:spTree>
    <p:extLst>
      <p:ext uri="{BB962C8B-B14F-4D97-AF65-F5344CB8AC3E}">
        <p14:creationId xmlns:p14="http://schemas.microsoft.com/office/powerpoint/2010/main" val="3969743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426B899-3E78-A151-33A1-4C1C984F3FFE}"/>
              </a:ext>
            </a:extLst>
          </p:cNvPr>
          <p:cNvSpPr>
            <a:spLocks noGrp="1" noChangeArrowheads="1"/>
          </p:cNvSpPr>
          <p:nvPr>
            <p:ph type="title"/>
          </p:nvPr>
        </p:nvSpPr>
        <p:spPr>
          <a:xfrm>
            <a:off x="1006475" y="935038"/>
            <a:ext cx="8013700" cy="325437"/>
          </a:xfrm>
        </p:spPr>
        <p:txBody>
          <a:bodyPr/>
          <a:lstStyle/>
          <a:p>
            <a:pPr algn="ctr" eaLnBrk="1" hangingPunct="1"/>
            <a:r>
              <a:rPr lang="en-ZA" altLang="en-US" sz="2800" dirty="0">
                <a:solidFill>
                  <a:srgbClr val="FFC000"/>
                </a:solidFill>
              </a:rPr>
              <a:t>Purpose</a:t>
            </a:r>
          </a:p>
        </p:txBody>
      </p:sp>
      <p:sp>
        <p:nvSpPr>
          <p:cNvPr id="3" name="Content Placeholder 2">
            <a:extLst>
              <a:ext uri="{FF2B5EF4-FFF2-40B4-BE49-F238E27FC236}">
                <a16:creationId xmlns:a16="http://schemas.microsoft.com/office/drawing/2014/main" id="{3C2A5385-5059-AFE6-78F6-5995B30CA63E}"/>
              </a:ext>
            </a:extLst>
          </p:cNvPr>
          <p:cNvSpPr>
            <a:spLocks noGrp="1"/>
          </p:cNvSpPr>
          <p:nvPr>
            <p:ph idx="1"/>
          </p:nvPr>
        </p:nvSpPr>
        <p:spPr>
          <a:xfrm>
            <a:off x="1006475" y="1412875"/>
            <a:ext cx="8013700" cy="5119688"/>
          </a:xfrm>
        </p:spPr>
        <p:txBody>
          <a:bodyPr rtlCol="0">
            <a:normAutofit/>
          </a:bodyPr>
          <a:lstStyle/>
          <a:p>
            <a:pPr eaLnBrk="1" fontAlgn="auto" hangingPunct="1">
              <a:spcAft>
                <a:spcPts val="0"/>
              </a:spcAft>
              <a:buFont typeface="Arial"/>
              <a:buChar char="•"/>
              <a:defRPr/>
            </a:pPr>
            <a:r>
              <a:rPr lang="en-US" sz="3200" dirty="0">
                <a:solidFill>
                  <a:prstClr val="black"/>
                </a:solidFill>
                <a:latin typeface="Calibri" panose="020F0502020204030204" pitchFamily="34" charset="0"/>
                <a:cs typeface="Calibri" panose="020F0502020204030204" pitchFamily="34" charset="0"/>
              </a:rPr>
              <a:t>To present the </a:t>
            </a:r>
            <a:r>
              <a:rPr lang="en-US" sz="3200" dirty="0">
                <a:solidFill>
                  <a:srgbClr val="000000"/>
                </a:solidFill>
                <a:latin typeface="Calibri" panose="020F0502020204030204" pitchFamily="34" charset="0"/>
                <a:cs typeface="Calibri" panose="020F0502020204030204" pitchFamily="34" charset="0"/>
              </a:rPr>
              <a:t>Environment APP Performance </a:t>
            </a:r>
            <a:r>
              <a:rPr lang="en-US" sz="3200" dirty="0">
                <a:solidFill>
                  <a:prstClr val="black"/>
                </a:solidFill>
                <a:latin typeface="Calibri" panose="020F0502020204030204" pitchFamily="34" charset="0"/>
                <a:cs typeface="Calibri" panose="020F0502020204030204" pitchFamily="34" charset="0"/>
              </a:rPr>
              <a:t>for Q2 2024/2025</a:t>
            </a:r>
          </a:p>
          <a:p>
            <a:pPr eaLnBrk="1" fontAlgn="auto" hangingPunct="1">
              <a:spcAft>
                <a:spcPts val="0"/>
              </a:spcAft>
              <a:buFont typeface="Arial"/>
              <a:buChar char="•"/>
              <a:defRPr/>
            </a:pPr>
            <a:r>
              <a:rPr lang="en-US" sz="3200" dirty="0">
                <a:solidFill>
                  <a:prstClr val="black"/>
                </a:solidFill>
                <a:latin typeface="Calibri" panose="020F0502020204030204" pitchFamily="34" charset="0"/>
                <a:cs typeface="Calibri" panose="020F0502020204030204" pitchFamily="34" charset="0"/>
              </a:rPr>
              <a:t>The report will outline areas of performance and non-performance and planned mitigation thereof</a:t>
            </a:r>
          </a:p>
          <a:p>
            <a:pPr marL="0" indent="0" eaLnBrk="1" fontAlgn="auto" hangingPunct="1">
              <a:spcAft>
                <a:spcPts val="0"/>
              </a:spcAft>
              <a:buFont typeface="Arial"/>
              <a:buNone/>
              <a:defRPr/>
            </a:pPr>
            <a:endParaRPr lang="en-US" sz="3200" dirty="0">
              <a:solidFill>
                <a:prstClr val="black"/>
              </a:solidFill>
              <a:latin typeface="Calibri" panose="020F0502020204030204" pitchFamily="34" charset="0"/>
              <a:cs typeface="Calibri" panose="020F0502020204030204" pitchFamily="34" charset="0"/>
            </a:endParaRPr>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ZA" dirty="0"/>
          </a:p>
        </p:txBody>
      </p:sp>
      <p:sp>
        <p:nvSpPr>
          <p:cNvPr id="40964" name="Slide Number Placeholder 3">
            <a:extLst>
              <a:ext uri="{FF2B5EF4-FFF2-40B4-BE49-F238E27FC236}">
                <a16:creationId xmlns:a16="http://schemas.microsoft.com/office/drawing/2014/main" id="{5A00C755-2715-7CD4-DA08-085AA9CFD8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E14-A974-8646-8E75-E43F121941E2}"/>
              </a:ext>
            </a:extLst>
          </p:cNvPr>
          <p:cNvSpPr>
            <a:spLocks noGrp="1"/>
          </p:cNvSpPr>
          <p:nvPr>
            <p:ph type="title"/>
          </p:nvPr>
        </p:nvSpPr>
        <p:spPr/>
        <p:txBody>
          <a:bodyPr/>
          <a:lstStyle/>
          <a:p>
            <a:pPr algn="ctr"/>
            <a:r>
              <a:rPr lang="en-GB" sz="2000" dirty="0">
                <a:solidFill>
                  <a:srgbClr val="FFC000"/>
                </a:solidFill>
              </a:rPr>
              <a:t>Environment APP Performance : Quarter 2</a:t>
            </a:r>
          </a:p>
        </p:txBody>
      </p:sp>
      <p:pic>
        <p:nvPicPr>
          <p:cNvPr id="9218" name="Picture 2" descr="The real cost of buying a home | Jawitz Properties">
            <a:extLst>
              <a:ext uri="{FF2B5EF4-FFF2-40B4-BE49-F238E27FC236}">
                <a16:creationId xmlns:a16="http://schemas.microsoft.com/office/drawing/2014/main" id="{2CB59C50-A8FE-4241-AAD6-2A85336C2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987550"/>
            <a:ext cx="4948015" cy="36766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DD660B94-7F3E-584A-A4CB-96279DD6490D}"/>
              </a:ext>
            </a:extLst>
          </p:cNvPr>
          <p:cNvSpPr txBox="1">
            <a:spLocks/>
          </p:cNvSpPr>
          <p:nvPr/>
        </p:nvSpPr>
        <p:spPr>
          <a:xfrm>
            <a:off x="6594029" y="3114675"/>
            <a:ext cx="2498024" cy="1422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4800" b="1" dirty="0">
                <a:solidFill>
                  <a:srgbClr val="461DF5"/>
                </a:solidFill>
                <a:latin typeface="Century Gothic" panose="020B0502020202020204" pitchFamily="34" charset="0"/>
                <a:cs typeface="Arial Black" panose="020B0604020202020204" pitchFamily="34" charset="0"/>
              </a:rPr>
              <a:t>67% </a:t>
            </a:r>
          </a:p>
          <a:p>
            <a:pPr marL="0" indent="0" algn="ctr">
              <a:buFont typeface="Arial"/>
              <a:buNone/>
            </a:pPr>
            <a:r>
              <a:rPr lang="en-GB" sz="2200" dirty="0"/>
              <a:t>APP Performance </a:t>
            </a:r>
          </a:p>
        </p:txBody>
      </p:sp>
      <p:sp>
        <p:nvSpPr>
          <p:cNvPr id="7" name="Slide Number Placeholder 6">
            <a:extLst>
              <a:ext uri="{FF2B5EF4-FFF2-40B4-BE49-F238E27FC236}">
                <a16:creationId xmlns:a16="http://schemas.microsoft.com/office/drawing/2014/main" id="{2F10C8DA-C08F-DB48-8596-7E73D4C9C22F}"/>
              </a:ext>
            </a:extLst>
          </p:cNvPr>
          <p:cNvSpPr>
            <a:spLocks noGrp="1"/>
          </p:cNvSpPr>
          <p:nvPr>
            <p:ph type="sldNum" sz="quarter" idx="12"/>
          </p:nvPr>
        </p:nvSpPr>
        <p:spPr/>
        <p:txBody>
          <a:bodyPr/>
          <a:lstStyle/>
          <a:p>
            <a:fld id="{093862CD-2CE4-D846-9F15-15300DCE1BBC}" type="slidenum">
              <a:rPr lang="en-US" smtClean="0"/>
              <a:pPr/>
              <a:t>3</a:t>
            </a:fld>
            <a:endParaRPr lang="en-US" dirty="0"/>
          </a:p>
        </p:txBody>
      </p:sp>
    </p:spTree>
    <p:extLst>
      <p:ext uri="{BB962C8B-B14F-4D97-AF65-F5344CB8AC3E}">
        <p14:creationId xmlns:p14="http://schemas.microsoft.com/office/powerpoint/2010/main" val="163691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61F8-E868-BF4E-9E4B-2AEA16CF7507}"/>
              </a:ext>
            </a:extLst>
          </p:cNvPr>
          <p:cNvSpPr>
            <a:spLocks noGrp="1"/>
          </p:cNvSpPr>
          <p:nvPr>
            <p:ph type="title"/>
          </p:nvPr>
        </p:nvSpPr>
        <p:spPr/>
        <p:txBody>
          <a:bodyPr/>
          <a:lstStyle/>
          <a:p>
            <a:pPr algn="ctr"/>
            <a:r>
              <a:rPr lang="en-GB" sz="2000" dirty="0">
                <a:solidFill>
                  <a:srgbClr val="FFC000"/>
                </a:solidFill>
              </a:rPr>
              <a:t>Overview of Environment Quarter 2 Performance </a:t>
            </a:r>
          </a:p>
        </p:txBody>
      </p:sp>
      <p:graphicFrame>
        <p:nvGraphicFramePr>
          <p:cNvPr id="7" name="Content Placeholder 4">
            <a:extLst>
              <a:ext uri="{FF2B5EF4-FFF2-40B4-BE49-F238E27FC236}">
                <a16:creationId xmlns:a16="http://schemas.microsoft.com/office/drawing/2014/main" id="{F874D0C8-ED4C-48C8-825C-DD755896761B}"/>
              </a:ext>
            </a:extLst>
          </p:cNvPr>
          <p:cNvGraphicFramePr>
            <a:graphicFrameLocks noGrp="1"/>
          </p:cNvGraphicFramePr>
          <p:nvPr>
            <p:ph idx="1"/>
            <p:extLst>
              <p:ext uri="{D42A27DB-BD31-4B8C-83A1-F6EECF244321}">
                <p14:modId xmlns:p14="http://schemas.microsoft.com/office/powerpoint/2010/main" val="1924081663"/>
              </p:ext>
            </p:extLst>
          </p:nvPr>
        </p:nvGraphicFramePr>
        <p:xfrm>
          <a:off x="-53694" y="1372509"/>
          <a:ext cx="9144000" cy="535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B6FACF47-A424-6C44-8F49-BB6081C44702}"/>
              </a:ext>
            </a:extLst>
          </p:cNvPr>
          <p:cNvSpPr txBox="1">
            <a:spLocks/>
          </p:cNvSpPr>
          <p:nvPr/>
        </p:nvSpPr>
        <p:spPr>
          <a:xfrm>
            <a:off x="635786" y="2711724"/>
            <a:ext cx="1253419" cy="6069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800" b="1" dirty="0">
                <a:solidFill>
                  <a:srgbClr val="000000"/>
                </a:solidFill>
              </a:rPr>
              <a:t>55%</a:t>
            </a:r>
          </a:p>
        </p:txBody>
      </p:sp>
      <p:sp>
        <p:nvSpPr>
          <p:cNvPr id="12" name="Content Placeholder 2">
            <a:extLst>
              <a:ext uri="{FF2B5EF4-FFF2-40B4-BE49-F238E27FC236}">
                <a16:creationId xmlns:a16="http://schemas.microsoft.com/office/drawing/2014/main" id="{CFE599CE-BD95-7E46-9A18-5339C7232181}"/>
              </a:ext>
            </a:extLst>
          </p:cNvPr>
          <p:cNvSpPr txBox="1">
            <a:spLocks/>
          </p:cNvSpPr>
          <p:nvPr/>
        </p:nvSpPr>
        <p:spPr>
          <a:xfrm>
            <a:off x="6977074" y="2746475"/>
            <a:ext cx="1253419" cy="6069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800" b="1" dirty="0">
                <a:solidFill>
                  <a:srgbClr val="000000"/>
                </a:solidFill>
              </a:rPr>
              <a:t>77%</a:t>
            </a:r>
          </a:p>
        </p:txBody>
      </p:sp>
      <p:sp>
        <p:nvSpPr>
          <p:cNvPr id="13" name="Content Placeholder 2">
            <a:extLst>
              <a:ext uri="{FF2B5EF4-FFF2-40B4-BE49-F238E27FC236}">
                <a16:creationId xmlns:a16="http://schemas.microsoft.com/office/drawing/2014/main" id="{D31AA34F-5AC0-AE45-B905-CD95E48DAD61}"/>
              </a:ext>
            </a:extLst>
          </p:cNvPr>
          <p:cNvSpPr txBox="1">
            <a:spLocks/>
          </p:cNvSpPr>
          <p:nvPr/>
        </p:nvSpPr>
        <p:spPr>
          <a:xfrm>
            <a:off x="473568" y="1575349"/>
            <a:ext cx="2333132" cy="7664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a:t>11 indicators </a:t>
            </a:r>
          </a:p>
          <a:p>
            <a:pPr marL="0" indent="0">
              <a:buFont typeface="Arial"/>
              <a:buNone/>
            </a:pPr>
            <a:r>
              <a:rPr lang="en-GB" sz="1400" dirty="0"/>
              <a:t>5 indicators not achieved </a:t>
            </a:r>
          </a:p>
          <a:p>
            <a:pPr marL="0" indent="0">
              <a:buFont typeface="Arial"/>
              <a:buNone/>
            </a:pPr>
            <a:r>
              <a:rPr lang="en-GB" sz="1400" dirty="0">
                <a:solidFill>
                  <a:srgbClr val="461DF5"/>
                </a:solidFill>
              </a:rPr>
              <a:t>6 achieved</a:t>
            </a:r>
          </a:p>
        </p:txBody>
      </p:sp>
      <p:sp>
        <p:nvSpPr>
          <p:cNvPr id="15" name="Content Placeholder 2">
            <a:extLst>
              <a:ext uri="{FF2B5EF4-FFF2-40B4-BE49-F238E27FC236}">
                <a16:creationId xmlns:a16="http://schemas.microsoft.com/office/drawing/2014/main" id="{DC4A2D68-9860-FF45-A0BF-ABF39126B7E8}"/>
              </a:ext>
            </a:extLst>
          </p:cNvPr>
          <p:cNvSpPr txBox="1">
            <a:spLocks/>
          </p:cNvSpPr>
          <p:nvPr/>
        </p:nvSpPr>
        <p:spPr>
          <a:xfrm>
            <a:off x="6388624" y="1575349"/>
            <a:ext cx="2182760" cy="7664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a:t>13 indicators </a:t>
            </a:r>
          </a:p>
          <a:p>
            <a:pPr marL="0" indent="0">
              <a:buFont typeface="Arial"/>
              <a:buNone/>
            </a:pPr>
            <a:r>
              <a:rPr lang="en-GB" sz="1400" dirty="0"/>
              <a:t>3 indicators not achieved </a:t>
            </a:r>
          </a:p>
          <a:p>
            <a:pPr marL="0" indent="0">
              <a:buFont typeface="Arial"/>
              <a:buNone/>
            </a:pPr>
            <a:r>
              <a:rPr lang="en-GB" sz="1400" dirty="0">
                <a:solidFill>
                  <a:srgbClr val="461DF5"/>
                </a:solidFill>
              </a:rPr>
              <a:t>10 indicators achieved</a:t>
            </a:r>
          </a:p>
        </p:txBody>
      </p:sp>
      <p:sp>
        <p:nvSpPr>
          <p:cNvPr id="16" name="Slide Number Placeholder 15">
            <a:extLst>
              <a:ext uri="{FF2B5EF4-FFF2-40B4-BE49-F238E27FC236}">
                <a16:creationId xmlns:a16="http://schemas.microsoft.com/office/drawing/2014/main" id="{CC9AC7EA-C363-A742-A907-EEE796C8A46A}"/>
              </a:ext>
            </a:extLst>
          </p:cNvPr>
          <p:cNvSpPr>
            <a:spLocks noGrp="1"/>
          </p:cNvSpPr>
          <p:nvPr>
            <p:ph type="sldNum" sz="quarter" idx="12"/>
          </p:nvPr>
        </p:nvSpPr>
        <p:spPr/>
        <p:txBody>
          <a:bodyPr/>
          <a:lstStyle/>
          <a:p>
            <a:fld id="{093862CD-2CE4-D846-9F15-15300DCE1BBC}" type="slidenum">
              <a:rPr lang="en-US" smtClean="0"/>
              <a:pPr/>
              <a:t>4</a:t>
            </a:fld>
            <a:endParaRPr lang="en-US" dirty="0"/>
          </a:p>
        </p:txBody>
      </p:sp>
    </p:spTree>
    <p:extLst>
      <p:ext uri="{BB962C8B-B14F-4D97-AF65-F5344CB8AC3E}">
        <p14:creationId xmlns:p14="http://schemas.microsoft.com/office/powerpoint/2010/main" val="154571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8365-48E3-DC4A-B5C3-6AD317DDA3FF}"/>
              </a:ext>
            </a:extLst>
          </p:cNvPr>
          <p:cNvSpPr>
            <a:spLocks noGrp="1"/>
          </p:cNvSpPr>
          <p:nvPr>
            <p:ph type="title"/>
          </p:nvPr>
        </p:nvSpPr>
        <p:spPr/>
        <p:txBody>
          <a:bodyPr/>
          <a:lstStyle/>
          <a:p>
            <a:pPr algn="ctr"/>
            <a:r>
              <a:rPr lang="en-GB" sz="3200" dirty="0">
                <a:solidFill>
                  <a:srgbClr val="FFC000"/>
                </a:solidFill>
              </a:rPr>
              <a:t>Areas of Performance </a:t>
            </a:r>
          </a:p>
        </p:txBody>
      </p:sp>
      <p:sp>
        <p:nvSpPr>
          <p:cNvPr id="9" name="Slide Number Placeholder 8">
            <a:extLst>
              <a:ext uri="{FF2B5EF4-FFF2-40B4-BE49-F238E27FC236}">
                <a16:creationId xmlns:a16="http://schemas.microsoft.com/office/drawing/2014/main" id="{D75ED590-F0FF-9E4A-861C-2F8256932533}"/>
              </a:ext>
            </a:extLst>
          </p:cNvPr>
          <p:cNvSpPr>
            <a:spLocks noGrp="1"/>
          </p:cNvSpPr>
          <p:nvPr>
            <p:ph type="sldNum" sz="quarter" idx="12"/>
          </p:nvPr>
        </p:nvSpPr>
        <p:spPr/>
        <p:txBody>
          <a:bodyPr/>
          <a:lstStyle/>
          <a:p>
            <a:fld id="{093862CD-2CE4-D846-9F15-15300DCE1BBC}" type="slidenum">
              <a:rPr lang="en-US" smtClean="0"/>
              <a:pPr/>
              <a:t>5</a:t>
            </a:fld>
            <a:endParaRPr lang="en-US" dirty="0"/>
          </a:p>
        </p:txBody>
      </p:sp>
      <p:pic>
        <p:nvPicPr>
          <p:cNvPr id="3" name="Picture 2"/>
          <p:cNvPicPr>
            <a:picLocks noChangeAspect="1"/>
          </p:cNvPicPr>
          <p:nvPr/>
        </p:nvPicPr>
        <p:blipFill>
          <a:blip r:embed="rId2"/>
          <a:stretch>
            <a:fillRect/>
          </a:stretch>
        </p:blipFill>
        <p:spPr>
          <a:xfrm>
            <a:off x="1502979" y="1534509"/>
            <a:ext cx="5948855" cy="5012153"/>
          </a:xfrm>
          <a:prstGeom prst="rect">
            <a:avLst/>
          </a:prstGeom>
        </p:spPr>
      </p:pic>
    </p:spTree>
    <p:extLst>
      <p:ext uri="{BB962C8B-B14F-4D97-AF65-F5344CB8AC3E}">
        <p14:creationId xmlns:p14="http://schemas.microsoft.com/office/powerpoint/2010/main" val="7526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856-CB31-464F-AED3-78E979B4B09E}"/>
              </a:ext>
            </a:extLst>
          </p:cNvPr>
          <p:cNvSpPr>
            <a:spLocks noGrp="1"/>
          </p:cNvSpPr>
          <p:nvPr>
            <p:ph type="title"/>
          </p:nvPr>
        </p:nvSpPr>
        <p:spPr>
          <a:xfrm>
            <a:off x="1238494" y="1034869"/>
            <a:ext cx="7388147" cy="482482"/>
          </a:xfrm>
          <a:solidFill>
            <a:schemeClr val="bg1"/>
          </a:solidFill>
          <a:ln>
            <a:solidFill>
              <a:schemeClr val="bg1"/>
            </a:solidFill>
          </a:ln>
        </p:spPr>
        <p:txBody>
          <a:bodyPr/>
          <a:lstStyle/>
          <a:p>
            <a:endParaRPr lang="en-GB" dirty="0"/>
          </a:p>
        </p:txBody>
      </p:sp>
      <p:graphicFrame>
        <p:nvGraphicFramePr>
          <p:cNvPr id="9" name="Table 4">
            <a:extLst>
              <a:ext uri="{FF2B5EF4-FFF2-40B4-BE49-F238E27FC236}">
                <a16:creationId xmlns:a16="http://schemas.microsoft.com/office/drawing/2014/main" id="{D212B285-C024-C542-8939-4266FA406B75}"/>
              </a:ext>
            </a:extLst>
          </p:cNvPr>
          <p:cNvGraphicFramePr>
            <a:graphicFrameLocks/>
          </p:cNvGraphicFramePr>
          <p:nvPr>
            <p:extLst>
              <p:ext uri="{D42A27DB-BD31-4B8C-83A1-F6EECF244321}">
                <p14:modId xmlns:p14="http://schemas.microsoft.com/office/powerpoint/2010/main" val="2282395922"/>
              </p:ext>
            </p:extLst>
          </p:nvPr>
        </p:nvGraphicFramePr>
        <p:xfrm>
          <a:off x="182881" y="906456"/>
          <a:ext cx="8918639" cy="1745822"/>
        </p:xfrm>
        <a:graphic>
          <a:graphicData uri="http://schemas.openxmlformats.org/drawingml/2006/table">
            <a:tbl>
              <a:tblPr firstRow="1" bandRow="1">
                <a:tableStyleId>{69012ECD-51FC-41F1-AA8D-1B2483CD663E}</a:tableStyleId>
              </a:tblPr>
              <a:tblGrid>
                <a:gridCol w="493475">
                  <a:extLst>
                    <a:ext uri="{9D8B030D-6E8A-4147-A177-3AD203B41FA5}">
                      <a16:colId xmlns:a16="http://schemas.microsoft.com/office/drawing/2014/main" val="1304945294"/>
                    </a:ext>
                  </a:extLst>
                </a:gridCol>
                <a:gridCol w="6512309">
                  <a:extLst>
                    <a:ext uri="{9D8B030D-6E8A-4147-A177-3AD203B41FA5}">
                      <a16:colId xmlns:a16="http://schemas.microsoft.com/office/drawing/2014/main" val="967464725"/>
                    </a:ext>
                  </a:extLst>
                </a:gridCol>
                <a:gridCol w="1912855">
                  <a:extLst>
                    <a:ext uri="{9D8B030D-6E8A-4147-A177-3AD203B41FA5}">
                      <a16:colId xmlns:a16="http://schemas.microsoft.com/office/drawing/2014/main" val="1487218324"/>
                    </a:ext>
                  </a:extLst>
                </a:gridCol>
              </a:tblGrid>
              <a:tr h="137756">
                <a:tc>
                  <a:txBody>
                    <a:bodyPr/>
                    <a:lstStyle/>
                    <a:p>
                      <a:pPr algn="ctr"/>
                      <a:r>
                        <a:rPr lang="en-GB" sz="1000" dirty="0">
                          <a:solidFill>
                            <a:srgbClr val="FFC000"/>
                          </a:solidFill>
                        </a:rPr>
                        <a:t>Programme </a:t>
                      </a:r>
                    </a:p>
                  </a:txBody>
                  <a:tcPr marL="37393" marR="37393" marT="0" marB="0"/>
                </a:tc>
                <a:tc gridSpan="2">
                  <a:txBody>
                    <a:bodyPr/>
                    <a:lstStyle/>
                    <a:p>
                      <a:pPr algn="ctr"/>
                      <a:r>
                        <a:rPr lang="en-GB" sz="1600" dirty="0">
                          <a:solidFill>
                            <a:srgbClr val="FFC000"/>
                          </a:solidFill>
                        </a:rPr>
                        <a:t>Achievements </a:t>
                      </a:r>
                    </a:p>
                  </a:txBody>
                  <a:tcPr marL="83073" marR="83073" marT="41537" marB="41537"/>
                </a:tc>
                <a:tc hMerge="1">
                  <a:txBody>
                    <a:bodyPr/>
                    <a:lstStyle/>
                    <a:p>
                      <a:pPr algn="ctr"/>
                      <a:endParaRPr lang="en-GB" sz="1800" dirty="0"/>
                    </a:p>
                  </a:txBody>
                  <a:tcPr/>
                </a:tc>
                <a:extLst>
                  <a:ext uri="{0D108BD9-81ED-4DB2-BD59-A6C34878D82A}">
                    <a16:rowId xmlns:a16="http://schemas.microsoft.com/office/drawing/2014/main" val="4101324573"/>
                  </a:ext>
                </a:extLst>
              </a:tr>
              <a:tr h="1038660">
                <a:tc>
                  <a:txBody>
                    <a:bodyPr/>
                    <a:lstStyle/>
                    <a:p>
                      <a:pPr algn="ctr"/>
                      <a:r>
                        <a:rPr lang="en-GB" sz="1200" b="1" dirty="0"/>
                        <a:t>Administration</a:t>
                      </a:r>
                    </a:p>
                    <a:p>
                      <a:pPr algn="ctr"/>
                      <a:r>
                        <a:rPr lang="en-GB" sz="1200" b="1" dirty="0">
                          <a:solidFill>
                            <a:schemeClr val="tx1"/>
                          </a:solidFill>
                        </a:rPr>
                        <a:t>55% </a:t>
                      </a:r>
                    </a:p>
                  </a:txBody>
                  <a:tcPr marL="37393" marR="37393" marT="0" marB="0" vert="vert270">
                    <a:solidFill>
                      <a:srgbClr val="FFC000"/>
                    </a:solidFill>
                  </a:tcPr>
                </a:tc>
                <a:tc>
                  <a:txBody>
                    <a:bodyPr/>
                    <a:lstStyle/>
                    <a:p>
                      <a:pPr marL="171450" indent="-171450" fontAlgn="base">
                        <a:lnSpc>
                          <a:spcPct val="150000"/>
                        </a:lnSpc>
                        <a:spcBef>
                          <a:spcPct val="0"/>
                        </a:spcBef>
                        <a:spcAft>
                          <a:spcPct val="0"/>
                        </a:spcAft>
                        <a:buFont typeface="Arial" panose="020B0604020202020204" pitchFamily="34" charset="0"/>
                        <a:buChar char="•"/>
                        <a:defRPr/>
                      </a:pPr>
                      <a:endParaRPr lang="en-US" sz="900" b="0" dirty="0">
                        <a:solidFill>
                          <a:schemeClr val="tx2">
                            <a:lumMod val="75000"/>
                          </a:schemeClr>
                        </a:solidFill>
                      </a:endParaRPr>
                    </a:p>
                    <a:p>
                      <a:pPr marL="171450" indent="-171450" fontAlgn="base">
                        <a:lnSpc>
                          <a:spcPct val="150000"/>
                        </a:lnSpc>
                        <a:spcBef>
                          <a:spcPct val="0"/>
                        </a:spcBef>
                        <a:spcAft>
                          <a:spcPct val="0"/>
                        </a:spcAft>
                        <a:buFont typeface="Arial" panose="020B0604020202020204" pitchFamily="34" charset="0"/>
                        <a:buChar char="•"/>
                        <a:defRPr/>
                      </a:pPr>
                      <a:r>
                        <a:rPr lang="en-US" sz="900" b="0" dirty="0">
                          <a:solidFill>
                            <a:schemeClr val="tx2">
                              <a:lumMod val="75000"/>
                            </a:schemeClr>
                          </a:solidFill>
                        </a:rPr>
                        <a:t>100% (100%) Reduction in irregular expenditure</a:t>
                      </a:r>
                    </a:p>
                    <a:p>
                      <a:pPr marL="171450" indent="-171450" fontAlgn="base">
                        <a:lnSpc>
                          <a:spcPct val="150000"/>
                        </a:lnSpc>
                        <a:spcBef>
                          <a:spcPct val="0"/>
                        </a:spcBef>
                        <a:spcAft>
                          <a:spcPct val="0"/>
                        </a:spcAft>
                        <a:buFont typeface="Arial" panose="020B0604020202020204" pitchFamily="34" charset="0"/>
                        <a:buChar char="•"/>
                        <a:defRPr/>
                      </a:pPr>
                      <a:r>
                        <a:rPr lang="en-US" sz="900" b="0" kern="0" dirty="0">
                          <a:solidFill>
                            <a:schemeClr val="tx2"/>
                          </a:solidFill>
                          <a:latin typeface="+mn-lt"/>
                          <a:ea typeface="+mn-ea"/>
                          <a:cs typeface="+mn-cs"/>
                        </a:rPr>
                        <a:t>59% (40%) total procurement that targets businesses owned by Women</a:t>
                      </a:r>
                    </a:p>
                    <a:p>
                      <a:pPr marL="171450" indent="-171450" fontAlgn="base">
                        <a:lnSpc>
                          <a:spcPct val="150000"/>
                        </a:lnSpc>
                        <a:spcBef>
                          <a:spcPct val="0"/>
                        </a:spcBef>
                        <a:spcAft>
                          <a:spcPct val="0"/>
                        </a:spcAft>
                        <a:buFont typeface="Arial" panose="020B0604020202020204" pitchFamily="34" charset="0"/>
                        <a:buChar char="•"/>
                        <a:defRPr/>
                      </a:pPr>
                      <a:r>
                        <a:rPr lang="en-US" sz="900" b="0" kern="0" dirty="0">
                          <a:solidFill>
                            <a:schemeClr val="tx2"/>
                          </a:solidFill>
                          <a:latin typeface="+mn-lt"/>
                          <a:ea typeface="+mn-ea"/>
                          <a:cs typeface="+mn-cs"/>
                        </a:rPr>
                        <a:t>31% (30%) total procurement that targets businesses owned by Youth</a:t>
                      </a:r>
                    </a:p>
                    <a:p>
                      <a:pPr marL="171450" indent="-171450" fontAlgn="base">
                        <a:lnSpc>
                          <a:spcPct val="150000"/>
                        </a:lnSpc>
                        <a:spcBef>
                          <a:spcPct val="0"/>
                        </a:spcBef>
                        <a:spcAft>
                          <a:spcPct val="0"/>
                        </a:spcAft>
                        <a:buFont typeface="Arial" panose="020B0604020202020204" pitchFamily="34" charset="0"/>
                        <a:buChar char="•"/>
                        <a:defRPr/>
                      </a:pPr>
                      <a:r>
                        <a:rPr lang="en-US" sz="900" b="0" kern="0" dirty="0">
                          <a:solidFill>
                            <a:schemeClr val="tx2"/>
                          </a:solidFill>
                          <a:latin typeface="+mn-lt"/>
                          <a:ea typeface="+mn-ea"/>
                          <a:cs typeface="+mn-cs"/>
                        </a:rPr>
                        <a:t>100% (100%) procurement implemented through the open tender system</a:t>
                      </a:r>
                    </a:p>
                    <a:p>
                      <a:pPr marL="171450" lvl="0" indent="-171450" algn="l" defTabSz="457200" rtl="0" eaLnBrk="1" fontAlgn="base" latinLnBrk="0" hangingPunct="1">
                        <a:lnSpc>
                          <a:spcPct val="150000"/>
                        </a:lnSpc>
                        <a:spcBef>
                          <a:spcPct val="0"/>
                        </a:spcBef>
                        <a:spcAft>
                          <a:spcPct val="0"/>
                        </a:spcAft>
                        <a:buFont typeface="Arial" panose="020B0604020202020204" pitchFamily="34" charset="0"/>
                        <a:buChar char="•"/>
                        <a:defRPr/>
                      </a:pPr>
                      <a:r>
                        <a:rPr lang="en-US" sz="900" b="0" kern="0" dirty="0">
                          <a:solidFill>
                            <a:schemeClr val="tx2"/>
                          </a:solidFill>
                          <a:latin typeface="+mn-lt"/>
                          <a:ea typeface="+mn-ea"/>
                          <a:cs typeface="+mn-cs"/>
                        </a:rPr>
                        <a:t>5 046 (5000) Work opportunities created through Tshepo 1 million</a:t>
                      </a:r>
                    </a:p>
                    <a:p>
                      <a:pPr marL="171450" lvl="0" indent="-171450" algn="l" defTabSz="457200" rtl="0" eaLnBrk="1" fontAlgn="base" latinLnBrk="0" hangingPunct="1">
                        <a:lnSpc>
                          <a:spcPct val="150000"/>
                        </a:lnSpc>
                        <a:spcBef>
                          <a:spcPct val="0"/>
                        </a:spcBef>
                        <a:spcAft>
                          <a:spcPct val="0"/>
                        </a:spcAft>
                        <a:buFont typeface="Arial" panose="020B0604020202020204" pitchFamily="34" charset="0"/>
                        <a:buChar char="•"/>
                        <a:defRPr/>
                      </a:pPr>
                      <a:r>
                        <a:rPr lang="en-US" sz="900" b="0" kern="0" dirty="0">
                          <a:solidFill>
                            <a:schemeClr val="tx2"/>
                          </a:solidFill>
                          <a:latin typeface="+mn-lt"/>
                          <a:ea typeface="+mn-ea"/>
                          <a:cs typeface="+mn-cs"/>
                        </a:rPr>
                        <a:t>98% (90%) Ntirhisano commitments  achieved</a:t>
                      </a:r>
                    </a:p>
                  </a:txBody>
                  <a:tcPr marL="37393" marR="37393" marT="0" marB="0"/>
                </a:tc>
                <a:tc>
                  <a:txBody>
                    <a:bodyPr/>
                    <a:lstStyle/>
                    <a:p>
                      <a:pPr marL="0" indent="0" fontAlgn="base">
                        <a:lnSpc>
                          <a:spcPct val="100000"/>
                        </a:lnSpc>
                        <a:spcBef>
                          <a:spcPct val="0"/>
                        </a:spcBef>
                        <a:spcAft>
                          <a:spcPct val="0"/>
                        </a:spcAft>
                        <a:buFont typeface="Arial" panose="020B0604020202020204" pitchFamily="34" charset="0"/>
                        <a:buNone/>
                        <a:defRPr/>
                      </a:pPr>
                      <a:r>
                        <a:rPr lang="en-US" sz="900" b="1" dirty="0">
                          <a:solidFill>
                            <a:schemeClr val="tx2">
                              <a:lumMod val="75000"/>
                            </a:schemeClr>
                          </a:solidFill>
                        </a:rPr>
                        <a:t>%</a:t>
                      </a:r>
                      <a:r>
                        <a:rPr lang="en-US" sz="900" b="1" baseline="0" dirty="0">
                          <a:solidFill>
                            <a:schemeClr val="tx2">
                              <a:lumMod val="75000"/>
                            </a:schemeClr>
                          </a:solidFill>
                        </a:rPr>
                        <a:t> Achievement against Annual Target</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100%</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59%</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31%</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100%</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98%</a:t>
                      </a:r>
                    </a:p>
                    <a:p>
                      <a:pPr marL="0" indent="0" fontAlgn="base">
                        <a:lnSpc>
                          <a:spcPct val="150000"/>
                        </a:lnSpc>
                        <a:spcBef>
                          <a:spcPct val="0"/>
                        </a:spcBef>
                        <a:spcAft>
                          <a:spcPct val="0"/>
                        </a:spcAft>
                        <a:buFont typeface="Arial" panose="020B0604020202020204" pitchFamily="34" charset="0"/>
                        <a:buNone/>
                        <a:defRPr/>
                      </a:pPr>
                      <a:r>
                        <a:rPr lang="en-US" sz="900" b="1" baseline="0" dirty="0">
                          <a:solidFill>
                            <a:schemeClr val="tx2">
                              <a:lumMod val="75000"/>
                            </a:schemeClr>
                          </a:solidFill>
                        </a:rPr>
                        <a:t>96%</a:t>
                      </a:r>
                    </a:p>
                  </a:txBody>
                  <a:tcPr marL="37393" marR="37393" marT="0" marB="0"/>
                </a:tc>
                <a:extLst>
                  <a:ext uri="{0D108BD9-81ED-4DB2-BD59-A6C34878D82A}">
                    <a16:rowId xmlns:a16="http://schemas.microsoft.com/office/drawing/2014/main" val="2780783275"/>
                  </a:ext>
                </a:extLst>
              </a:tr>
            </a:tbl>
          </a:graphicData>
        </a:graphic>
      </p:graphicFrame>
      <p:sp>
        <p:nvSpPr>
          <p:cNvPr id="10" name="Slide Number Placeholder 9">
            <a:extLst>
              <a:ext uri="{FF2B5EF4-FFF2-40B4-BE49-F238E27FC236}">
                <a16:creationId xmlns:a16="http://schemas.microsoft.com/office/drawing/2014/main" id="{0A892D58-3C39-EF4C-BAB2-0019C61DB4D2}"/>
              </a:ext>
            </a:extLst>
          </p:cNvPr>
          <p:cNvSpPr>
            <a:spLocks noGrp="1"/>
          </p:cNvSpPr>
          <p:nvPr>
            <p:ph type="sldNum" sz="quarter" idx="12"/>
          </p:nvPr>
        </p:nvSpPr>
        <p:spPr/>
        <p:txBody>
          <a:bodyPr/>
          <a:lstStyle/>
          <a:p>
            <a:pPr defTabSz="416692"/>
            <a:fld id="{093862CD-2CE4-D846-9F15-15300DCE1BBC}" type="slidenum">
              <a:rPr lang="en-US">
                <a:solidFill>
                  <a:prstClr val="black"/>
                </a:solidFill>
                <a:latin typeface="Calibri"/>
              </a:rPr>
              <a:pPr defTabSz="416692"/>
              <a:t>6</a:t>
            </a:fld>
            <a:endParaRPr lang="en-US" dirty="0">
              <a:solidFill>
                <a:prstClr val="black"/>
              </a:solidFill>
              <a:latin typeface="Calibri"/>
            </a:endParaRPr>
          </a:p>
        </p:txBody>
      </p:sp>
    </p:spTree>
    <p:extLst>
      <p:ext uri="{BB962C8B-B14F-4D97-AF65-F5344CB8AC3E}">
        <p14:creationId xmlns:p14="http://schemas.microsoft.com/office/powerpoint/2010/main" val="1834309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856-CB31-464F-AED3-78E979B4B09E}"/>
              </a:ext>
            </a:extLst>
          </p:cNvPr>
          <p:cNvSpPr>
            <a:spLocks noGrp="1"/>
          </p:cNvSpPr>
          <p:nvPr>
            <p:ph type="title"/>
          </p:nvPr>
        </p:nvSpPr>
        <p:spPr>
          <a:xfrm>
            <a:off x="914400" y="802106"/>
            <a:ext cx="8106439" cy="529390"/>
          </a:xfrm>
          <a:solidFill>
            <a:schemeClr val="bg1"/>
          </a:solidFill>
          <a:ln>
            <a:solidFill>
              <a:schemeClr val="bg1"/>
            </a:solidFill>
          </a:ln>
        </p:spPr>
        <p:txBody>
          <a:bodyPr/>
          <a:lstStyle/>
          <a:p>
            <a:endParaRPr lang="en-GB" dirty="0"/>
          </a:p>
        </p:txBody>
      </p:sp>
      <p:graphicFrame>
        <p:nvGraphicFramePr>
          <p:cNvPr id="9" name="Table 4">
            <a:extLst>
              <a:ext uri="{FF2B5EF4-FFF2-40B4-BE49-F238E27FC236}">
                <a16:creationId xmlns:a16="http://schemas.microsoft.com/office/drawing/2014/main" id="{D212B285-C024-C542-8939-4266FA406B75}"/>
              </a:ext>
            </a:extLst>
          </p:cNvPr>
          <p:cNvGraphicFramePr>
            <a:graphicFrameLocks/>
          </p:cNvGraphicFramePr>
          <p:nvPr>
            <p:extLst>
              <p:ext uri="{D42A27DB-BD31-4B8C-83A1-F6EECF244321}">
                <p14:modId xmlns:p14="http://schemas.microsoft.com/office/powerpoint/2010/main" val="361800720"/>
              </p:ext>
            </p:extLst>
          </p:nvPr>
        </p:nvGraphicFramePr>
        <p:xfrm>
          <a:off x="240632" y="802106"/>
          <a:ext cx="8633358" cy="5169036"/>
        </p:xfrm>
        <a:graphic>
          <a:graphicData uri="http://schemas.openxmlformats.org/drawingml/2006/table">
            <a:tbl>
              <a:tblPr firstRow="1" bandRow="1">
                <a:tableStyleId>{69012ECD-51FC-41F1-AA8D-1B2483CD663E}</a:tableStyleId>
              </a:tblPr>
              <a:tblGrid>
                <a:gridCol w="930902">
                  <a:extLst>
                    <a:ext uri="{9D8B030D-6E8A-4147-A177-3AD203B41FA5}">
                      <a16:colId xmlns:a16="http://schemas.microsoft.com/office/drawing/2014/main" val="1304945294"/>
                    </a:ext>
                  </a:extLst>
                </a:gridCol>
                <a:gridCol w="5739809">
                  <a:extLst>
                    <a:ext uri="{9D8B030D-6E8A-4147-A177-3AD203B41FA5}">
                      <a16:colId xmlns:a16="http://schemas.microsoft.com/office/drawing/2014/main" val="967464725"/>
                    </a:ext>
                  </a:extLst>
                </a:gridCol>
                <a:gridCol w="1962647">
                  <a:extLst>
                    <a:ext uri="{9D8B030D-6E8A-4147-A177-3AD203B41FA5}">
                      <a16:colId xmlns:a16="http://schemas.microsoft.com/office/drawing/2014/main" val="1823320465"/>
                    </a:ext>
                  </a:extLst>
                </a:gridCol>
              </a:tblGrid>
              <a:tr h="533025">
                <a:tc>
                  <a:txBody>
                    <a:bodyPr/>
                    <a:lstStyle/>
                    <a:p>
                      <a:pPr algn="ctr"/>
                      <a:r>
                        <a:rPr lang="en-GB" sz="1100" dirty="0">
                          <a:solidFill>
                            <a:srgbClr val="FFC000"/>
                          </a:solidFill>
                        </a:rPr>
                        <a:t>Programme </a:t>
                      </a:r>
                    </a:p>
                  </a:txBody>
                  <a:tcPr/>
                </a:tc>
                <a:tc>
                  <a:txBody>
                    <a:bodyPr/>
                    <a:lstStyle/>
                    <a:p>
                      <a:pPr algn="ctr"/>
                      <a:r>
                        <a:rPr lang="en-GB" sz="1800" dirty="0">
                          <a:solidFill>
                            <a:srgbClr val="FFC000"/>
                          </a:solidFill>
                        </a:rPr>
                        <a:t>Achievements </a:t>
                      </a:r>
                    </a:p>
                  </a:txBody>
                  <a:tcPr/>
                </a:tc>
                <a:tc>
                  <a:txBody>
                    <a:bodyPr/>
                    <a:lstStyle/>
                    <a:p>
                      <a:pPr algn="ctr"/>
                      <a:endParaRPr lang="en-GB" sz="1800" dirty="0"/>
                    </a:p>
                  </a:txBody>
                  <a:tcPr/>
                </a:tc>
                <a:extLst>
                  <a:ext uri="{0D108BD9-81ED-4DB2-BD59-A6C34878D82A}">
                    <a16:rowId xmlns:a16="http://schemas.microsoft.com/office/drawing/2014/main" val="4101324573"/>
                  </a:ext>
                </a:extLst>
              </a:tr>
              <a:tr h="4636011">
                <a:tc>
                  <a:txBody>
                    <a:bodyPr/>
                    <a:lstStyle/>
                    <a:p>
                      <a:pPr algn="ctr"/>
                      <a:r>
                        <a:rPr lang="en-GB" sz="1400" b="1" dirty="0">
                          <a:solidFill>
                            <a:schemeClr val="tx1"/>
                          </a:solidFill>
                        </a:rPr>
                        <a:t>Environmental Management</a:t>
                      </a:r>
                    </a:p>
                    <a:p>
                      <a:pPr algn="ctr"/>
                      <a:r>
                        <a:rPr lang="en-GB" sz="1600" b="1" dirty="0">
                          <a:solidFill>
                            <a:schemeClr val="tx1"/>
                          </a:solidFill>
                        </a:rPr>
                        <a:t>77%</a:t>
                      </a:r>
                    </a:p>
                  </a:txBody>
                  <a:tcPr vert="vert270">
                    <a:solidFill>
                      <a:srgbClr val="92D050"/>
                    </a:solidFill>
                  </a:tcPr>
                </a:tc>
                <a:tc>
                  <a:txBody>
                    <a:bodyPr/>
                    <a:lstStyle/>
                    <a:p>
                      <a:pPr marL="171450" lvl="0" indent="-171450" fontAlgn="base">
                        <a:lnSpc>
                          <a:spcPct val="150000"/>
                        </a:lnSpc>
                        <a:spcBef>
                          <a:spcPct val="0"/>
                        </a:spcBef>
                        <a:spcAft>
                          <a:spcPct val="0"/>
                        </a:spcAft>
                        <a:buFont typeface="Arial" panose="020B0604020202020204" pitchFamily="34" charset="0"/>
                        <a:buChar char="•"/>
                        <a:defRPr/>
                      </a:pPr>
                      <a:endParaRPr lang="en-ZA" sz="900" b="0" dirty="0">
                        <a:solidFill>
                          <a:schemeClr val="tx1"/>
                        </a:solidFill>
                      </a:endParaRPr>
                    </a:p>
                    <a:p>
                      <a:pPr marL="171450" marR="0" lvl="0" indent="-171450" algn="l" defTabSz="914400" rtl="0" eaLnBrk="1" fontAlgn="ctr" latinLnBrk="0" hangingPunct="1">
                        <a:lnSpc>
                          <a:spcPct val="150000"/>
                        </a:lnSpc>
                        <a:spcBef>
                          <a:spcPts val="0"/>
                        </a:spcBef>
                        <a:spcAft>
                          <a:spcPts val="0"/>
                        </a:spcAft>
                        <a:buClrTx/>
                        <a:buSzTx/>
                        <a:buFont typeface="Arial" panose="020B0604020202020204" pitchFamily="34" charset="0"/>
                        <a:buChar char="•"/>
                        <a:tabLst>
                          <a:tab pos="180340" algn="l"/>
                          <a:tab pos="360045" algn="l"/>
                          <a:tab pos="540385" algn="l"/>
                        </a:tabLst>
                        <a:defRPr/>
                      </a:pPr>
                      <a:r>
                        <a:rPr lang="en-US" sz="800" b="0" kern="1200" noProof="0" dirty="0">
                          <a:solidFill>
                            <a:schemeClr val="tx1"/>
                          </a:solidFill>
                          <a:latin typeface="+mn-lt"/>
                          <a:ea typeface="+mn-ea"/>
                          <a:cs typeface="+mn-cs"/>
                        </a:rPr>
                        <a:t>28 (25) Administrative enforcement notices issued for non-compliance with environmental management legislation.</a:t>
                      </a:r>
                    </a:p>
                    <a:p>
                      <a:pPr marL="171450" marR="0" lvl="0" indent="-171450" algn="l" defTabSz="914400" rtl="0" eaLnBrk="1" fontAlgn="ctr" latinLnBrk="0" hangingPunct="1">
                        <a:lnSpc>
                          <a:spcPct val="150000"/>
                        </a:lnSpc>
                        <a:spcBef>
                          <a:spcPts val="0"/>
                        </a:spcBef>
                        <a:spcAft>
                          <a:spcPts val="0"/>
                        </a:spcAft>
                        <a:buClrTx/>
                        <a:buSzTx/>
                        <a:buFont typeface="Arial" panose="020B0604020202020204" pitchFamily="34" charset="0"/>
                        <a:buChar char="•"/>
                        <a:tabLst>
                          <a:tab pos="180340" algn="l"/>
                          <a:tab pos="360045" algn="l"/>
                          <a:tab pos="540385" algn="l"/>
                        </a:tabLst>
                        <a:defRPr/>
                      </a:pPr>
                      <a:r>
                        <a:rPr lang="en-US" sz="800" b="0" kern="1200" noProof="0" dirty="0">
                          <a:solidFill>
                            <a:schemeClr val="tx1"/>
                          </a:solidFill>
                          <a:latin typeface="+mn-lt"/>
                          <a:ea typeface="+mn-ea"/>
                          <a:cs typeface="+mn-cs"/>
                        </a:rPr>
                        <a:t>9 (9) Completed criminal investigations were handed to the NPA for prosecution.</a:t>
                      </a:r>
                    </a:p>
                    <a:p>
                      <a:pPr marL="171450" lvl="0" indent="-171450" fontAlgn="base">
                        <a:lnSpc>
                          <a:spcPct val="200000"/>
                        </a:lnSpc>
                        <a:spcBef>
                          <a:spcPct val="0"/>
                        </a:spcBef>
                        <a:spcAft>
                          <a:spcPct val="0"/>
                        </a:spcAft>
                        <a:buFont typeface="Arial" panose="020B0604020202020204" pitchFamily="34" charset="0"/>
                        <a:buChar char="•"/>
                        <a:defRPr/>
                      </a:pPr>
                      <a:r>
                        <a:rPr lang="en-US" sz="800" b="0" dirty="0">
                          <a:solidFill>
                            <a:schemeClr val="tx1"/>
                          </a:solidFill>
                        </a:rPr>
                        <a:t>93 (75) Compliance inspections were conducted.</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ZA" sz="800" b="0" dirty="0">
                          <a:solidFill>
                            <a:schemeClr val="tx1"/>
                          </a:solidFill>
                        </a:rPr>
                        <a:t>100% (100%) Complete S24G applications were finalized within 60 working days of the date of receipt of proof of payment of section 24G administrative fine.</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ZA" sz="800" b="0" dirty="0">
                          <a:solidFill>
                            <a:schemeClr val="tx1"/>
                          </a:solidFill>
                        </a:rPr>
                        <a:t>100% (100%) Completed atmospheric emission licenses were issued within legislated timeframes.</a:t>
                      </a:r>
                      <a:endParaRPr lang="en-US" sz="800" b="0" dirty="0">
                        <a:solidFill>
                          <a:schemeClr val="tx1"/>
                        </a:solidFill>
                      </a:endParaRPr>
                    </a:p>
                    <a:p>
                      <a:pPr marL="171450" lvl="0" indent="-171450" fontAlgn="base">
                        <a:lnSpc>
                          <a:spcPct val="200000"/>
                        </a:lnSpc>
                        <a:spcBef>
                          <a:spcPct val="0"/>
                        </a:spcBef>
                        <a:spcAft>
                          <a:spcPct val="0"/>
                        </a:spcAft>
                        <a:buFont typeface="Arial" panose="020B0604020202020204" pitchFamily="34" charset="0"/>
                        <a:buChar char="•"/>
                        <a:defRPr/>
                      </a:pPr>
                      <a:r>
                        <a:rPr lang="en-ZA" sz="800" b="0" baseline="0" dirty="0">
                          <a:solidFill>
                            <a:schemeClr val="tx1"/>
                          </a:solidFill>
                        </a:rPr>
                        <a:t>100% (100</a:t>
                      </a:r>
                      <a:r>
                        <a:rPr lang="en-ZA" sz="800" b="0" kern="1200" dirty="0">
                          <a:solidFill>
                            <a:schemeClr val="tx1"/>
                          </a:solidFill>
                          <a:latin typeface="+mn-lt"/>
                          <a:ea typeface="+mn-ea"/>
                          <a:cs typeface="+mn-cs"/>
                        </a:rPr>
                        <a:t>%)  Complete Waste License applications were finalised within legislated time-frames.</a:t>
                      </a:r>
                    </a:p>
                    <a:p>
                      <a:pPr marL="171450" lvl="0" indent="-171450" fontAlgn="base">
                        <a:lnSpc>
                          <a:spcPct val="200000"/>
                        </a:lnSpc>
                        <a:spcBef>
                          <a:spcPct val="0"/>
                        </a:spcBef>
                        <a:spcAft>
                          <a:spcPct val="0"/>
                        </a:spcAft>
                        <a:buFont typeface="Arial" panose="020B0604020202020204" pitchFamily="34" charset="0"/>
                        <a:buChar char="•"/>
                        <a:defRPr/>
                      </a:pPr>
                      <a:r>
                        <a:rPr lang="en-US" sz="800" b="0" kern="1200" dirty="0">
                          <a:solidFill>
                            <a:schemeClr val="tx1"/>
                          </a:solidFill>
                          <a:latin typeface="+mn-lt"/>
                          <a:ea typeface="+mn-ea"/>
                          <a:cs typeface="+mn-cs"/>
                        </a:rPr>
                        <a:t>335 (163) Waste Certificates were issued.</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17 (10) </a:t>
                      </a:r>
                      <a:r>
                        <a:rPr lang="en-US" sz="800" dirty="0"/>
                        <a:t>Health Care Waste Approvals were issued</a:t>
                      </a:r>
                      <a:endParaRPr lang="en-ZA" sz="800" b="0" dirty="0">
                        <a:solidFill>
                          <a:schemeClr val="tx1"/>
                        </a:solidFill>
                      </a:endParaRPr>
                    </a:p>
                    <a:p>
                      <a:pPr marL="171450" lvl="0" indent="-171450" fontAlgn="base">
                        <a:lnSpc>
                          <a:spcPct val="200000"/>
                        </a:lnSpc>
                        <a:spcBef>
                          <a:spcPct val="0"/>
                        </a:spcBef>
                        <a:spcAft>
                          <a:spcPct val="0"/>
                        </a:spcAft>
                        <a:buFont typeface="Arial" panose="020B0604020202020204" pitchFamily="34" charset="0"/>
                        <a:buChar char="•"/>
                        <a:defRPr/>
                      </a:pPr>
                      <a:r>
                        <a:rPr lang="en-US" sz="800" b="0" dirty="0">
                          <a:solidFill>
                            <a:srgbClr val="000000"/>
                          </a:solidFill>
                        </a:rPr>
                        <a:t>26 (15) Environmental capacity building activities were conducted.</a:t>
                      </a:r>
                    </a:p>
                    <a:p>
                      <a:pPr marL="171450" lvl="0" indent="-171450" fontAlgn="base">
                        <a:lnSpc>
                          <a:spcPct val="200000"/>
                        </a:lnSpc>
                        <a:spcBef>
                          <a:spcPct val="0"/>
                        </a:spcBef>
                        <a:spcAft>
                          <a:spcPct val="0"/>
                        </a:spcAft>
                        <a:buFont typeface="Arial" panose="020B0604020202020204" pitchFamily="34" charset="0"/>
                        <a:buChar char="•"/>
                        <a:defRPr/>
                      </a:pPr>
                      <a:r>
                        <a:rPr lang="en-ZA" sz="800" b="0" dirty="0">
                          <a:solidFill>
                            <a:srgbClr val="000000"/>
                          </a:solidFill>
                        </a:rPr>
                        <a:t>184 (70) Environmental awareness activities were conducted.</a:t>
                      </a:r>
                    </a:p>
                  </a:txBody>
                  <a:tcPr/>
                </a:tc>
                <a:tc>
                  <a:txBody>
                    <a:bodyPr/>
                    <a:lstStyle/>
                    <a:p>
                      <a:pPr marL="172800" marR="0" lvl="0" indent="-17280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sz="1200" b="1" i="0" u="none" strike="noStrike" kern="1200" cap="none" spc="0" normalizeH="0" baseline="-25000" noProof="0" dirty="0">
                          <a:ln>
                            <a:noFill/>
                          </a:ln>
                          <a:solidFill>
                            <a:schemeClr val="tx2">
                              <a:lumMod val="75000"/>
                            </a:schemeClr>
                          </a:solidFill>
                          <a:effectLst/>
                          <a:uLnTx/>
                          <a:uFillTx/>
                          <a:latin typeface="+mn-lt"/>
                          <a:ea typeface="+mn-ea"/>
                          <a:cs typeface="+mn-cs"/>
                        </a:rPr>
                        <a:t>% Achievement against Annual Target</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kern="1200" dirty="0">
                          <a:solidFill>
                            <a:schemeClr val="tx1"/>
                          </a:solidFill>
                          <a:effectLst/>
                          <a:latin typeface="+mn-lt"/>
                          <a:ea typeface="MS Mincho"/>
                          <a:cs typeface="Arial" panose="020B0604020202020204" pitchFamily="34" charset="0"/>
                        </a:rPr>
                        <a:t>50%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kern="1200" dirty="0">
                          <a:solidFill>
                            <a:schemeClr val="tx1"/>
                          </a:solidFill>
                          <a:effectLst/>
                          <a:latin typeface="+mn-lt"/>
                          <a:ea typeface="MS Mincho"/>
                          <a:cs typeface="Arial" panose="020B0604020202020204" pitchFamily="34" charset="0"/>
                        </a:rPr>
                        <a:t>50%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kern="1200" dirty="0">
                          <a:solidFill>
                            <a:schemeClr val="tx1"/>
                          </a:solidFill>
                          <a:effectLst/>
                          <a:latin typeface="+mn-lt"/>
                          <a:ea typeface="MS Mincho"/>
                          <a:cs typeface="Arial" panose="020B0604020202020204" pitchFamily="34" charset="0"/>
                        </a:rPr>
                        <a:t>70%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kern="1200" dirty="0">
                          <a:solidFill>
                            <a:schemeClr val="tx1"/>
                          </a:solidFill>
                          <a:effectLst/>
                          <a:latin typeface="+mn-lt"/>
                          <a:ea typeface="MS Mincho"/>
                          <a:cs typeface="Arial" panose="020B0604020202020204" pitchFamily="34" charset="0"/>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lang="en-US" sz="800" b="1" dirty="0">
                        <a:solidFill>
                          <a:schemeClr val="tx1"/>
                        </a:solidFill>
                      </a:endParaRP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dirty="0">
                          <a:solidFill>
                            <a:schemeClr val="tx1"/>
                          </a:solidFill>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dirty="0">
                          <a:solidFill>
                            <a:schemeClr val="tx1"/>
                          </a:solidFill>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dirty="0">
                          <a:solidFill>
                            <a:schemeClr val="tx1"/>
                          </a:solidFill>
                        </a:rPr>
                        <a:t>80%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dirty="0">
                          <a:solidFill>
                            <a:schemeClr val="tx1"/>
                          </a:solidFill>
                        </a:rPr>
                        <a:t>60%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800" b="1" dirty="0">
                          <a:solidFill>
                            <a:schemeClr val="tx1"/>
                          </a:solidFill>
                        </a:rPr>
                        <a:t>76%</a:t>
                      </a: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r>
                        <a:rPr lang="en-US" sz="800" b="1" dirty="0">
                          <a:solidFill>
                            <a:srgbClr val="000000"/>
                          </a:solidFill>
                        </a:rPr>
                        <a:t>138%</a:t>
                      </a: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endParaRPr lang="en-US" sz="800" b="1" dirty="0">
                        <a:solidFill>
                          <a:srgbClr val="000000"/>
                        </a:solidFill>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endParaRPr lang="en-US" sz="800" b="1" dirty="0">
                        <a:solidFill>
                          <a:srgbClr val="000000"/>
                        </a:solidFill>
                      </a:endParaRPr>
                    </a:p>
                  </a:txBody>
                  <a:tcPr/>
                </a:tc>
                <a:extLst>
                  <a:ext uri="{0D108BD9-81ED-4DB2-BD59-A6C34878D82A}">
                    <a16:rowId xmlns:a16="http://schemas.microsoft.com/office/drawing/2014/main" val="1457548370"/>
                  </a:ext>
                </a:extLst>
              </a:tr>
            </a:tbl>
          </a:graphicData>
        </a:graphic>
      </p:graphicFrame>
      <p:sp>
        <p:nvSpPr>
          <p:cNvPr id="10" name="Slide Number Placeholder 9">
            <a:extLst>
              <a:ext uri="{FF2B5EF4-FFF2-40B4-BE49-F238E27FC236}">
                <a16:creationId xmlns:a16="http://schemas.microsoft.com/office/drawing/2014/main" id="{0A892D58-3C39-EF4C-BAB2-0019C61DB4D2}"/>
              </a:ext>
            </a:extLst>
          </p:cNvPr>
          <p:cNvSpPr>
            <a:spLocks noGrp="1"/>
          </p:cNvSpPr>
          <p:nvPr>
            <p:ph type="sldNum" sz="quarter" idx="12"/>
          </p:nvPr>
        </p:nvSpPr>
        <p:spPr/>
        <p:txBody>
          <a:bodyPr/>
          <a:lstStyle/>
          <a:p>
            <a:fld id="{093862CD-2CE4-D846-9F15-15300DCE1BBC}" type="slidenum">
              <a:rPr lang="en-US" smtClean="0"/>
              <a:pPr/>
              <a:t>7</a:t>
            </a:fld>
            <a:endParaRPr lang="en-US" dirty="0"/>
          </a:p>
        </p:txBody>
      </p:sp>
    </p:spTree>
    <p:extLst>
      <p:ext uri="{BB962C8B-B14F-4D97-AF65-F5344CB8AC3E}">
        <p14:creationId xmlns:p14="http://schemas.microsoft.com/office/powerpoint/2010/main" val="258744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noAutofit/>
          </a:bodyPr>
          <a:lstStyle/>
          <a:p>
            <a:pPr algn="ctr"/>
            <a:r>
              <a:rPr lang="en-ZA" sz="2400" dirty="0">
                <a:solidFill>
                  <a:srgbClr val="FFC000"/>
                </a:solidFill>
              </a:rPr>
              <a:t>Areas of Non-Performance </a:t>
            </a:r>
            <a:endParaRPr lang="en-ZA" sz="2400" b="1" dirty="0">
              <a:solidFill>
                <a:srgbClr val="FFC000"/>
              </a:solidFill>
            </a:endParaRPr>
          </a:p>
        </p:txBody>
      </p:sp>
      <p:sp>
        <p:nvSpPr>
          <p:cNvPr id="3" name="Content Placeholder 2"/>
          <p:cNvSpPr>
            <a:spLocks noGrp="1"/>
          </p:cNvSpPr>
          <p:nvPr>
            <p:ph idx="1"/>
          </p:nvPr>
        </p:nvSpPr>
        <p:spPr>
          <a:xfrm>
            <a:off x="146304" y="1338943"/>
            <a:ext cx="8874535" cy="5427617"/>
          </a:xfrm>
        </p:spPr>
        <p:txBody>
          <a:bodyPr>
            <a:normAutofit/>
          </a:bodyPr>
          <a:lstStyle/>
          <a:p>
            <a:pPr marL="0" indent="0" fontAlgn="base">
              <a:lnSpc>
                <a:spcPct val="150000"/>
              </a:lnSpc>
              <a:spcAft>
                <a:spcPct val="0"/>
              </a:spcAft>
              <a:buNone/>
              <a:defRPr/>
            </a:pPr>
            <a:endParaRPr lang="en-US" b="1" i="1" kern="0" dirty="0">
              <a:solidFill>
                <a:srgbClr val="FF0000"/>
              </a:solidFill>
              <a:ea typeface="ＭＳ Ｐゴシック"/>
            </a:endParaRPr>
          </a:p>
          <a:p>
            <a:pPr marL="0" indent="0">
              <a:buNone/>
            </a:pPr>
            <a:endParaRPr lang="en-US" dirty="0"/>
          </a:p>
          <a:p>
            <a:pPr marL="0" indent="0">
              <a:buNone/>
            </a:pPr>
            <a:endParaRPr lang="en-US" dirty="0"/>
          </a:p>
          <a:p>
            <a:pPr marL="0" lvl="0" indent="0" fontAlgn="base">
              <a:lnSpc>
                <a:spcPct val="150000"/>
              </a:lnSpc>
              <a:spcAft>
                <a:spcPct val="0"/>
              </a:spcAft>
              <a:buNone/>
              <a:defRPr/>
            </a:pPr>
            <a:endParaRPr lang="en-ZA" sz="2500" dirty="0"/>
          </a:p>
          <a:p>
            <a:pPr fontAlgn="base">
              <a:lnSpc>
                <a:spcPct val="150000"/>
              </a:lnSpc>
              <a:spcAft>
                <a:spcPct val="0"/>
              </a:spcAft>
              <a:defRPr/>
            </a:pPr>
            <a:endParaRPr lang="en-US" altLang="en-US" dirty="0"/>
          </a:p>
          <a:p>
            <a:pPr fontAlgn="base">
              <a:lnSpc>
                <a:spcPct val="150000"/>
              </a:lnSpc>
              <a:spcAft>
                <a:spcPct val="0"/>
              </a:spcAft>
              <a:defRPr/>
            </a:pPr>
            <a:endParaRPr lang="en-US" altLang="en-US" dirty="0"/>
          </a:p>
          <a:p>
            <a:pPr marL="0" indent="0" fontAlgn="base">
              <a:spcAft>
                <a:spcPct val="0"/>
              </a:spcAft>
              <a:buNone/>
              <a:defRPr/>
            </a:pPr>
            <a:endParaRPr lang="en-US" altLang="en-US" sz="2200" dirty="0"/>
          </a:p>
          <a:p>
            <a:pPr marL="0" indent="0" fontAlgn="base">
              <a:spcAft>
                <a:spcPct val="0"/>
              </a:spcAft>
              <a:buNone/>
              <a:defRPr/>
            </a:pPr>
            <a:endParaRPr lang="en-US" altLang="en-US" sz="2200" dirty="0"/>
          </a:p>
        </p:txBody>
      </p:sp>
      <p:sp>
        <p:nvSpPr>
          <p:cNvPr id="4" name="Slide Number Placeholder 3">
            <a:extLst>
              <a:ext uri="{FF2B5EF4-FFF2-40B4-BE49-F238E27FC236}">
                <a16:creationId xmlns:a16="http://schemas.microsoft.com/office/drawing/2014/main" id="{3FE7E40F-CAC1-5E4B-B237-30E8FCDE89CB}"/>
              </a:ext>
            </a:extLst>
          </p:cNvPr>
          <p:cNvSpPr>
            <a:spLocks noGrp="1"/>
          </p:cNvSpPr>
          <p:nvPr>
            <p:ph type="sldNum" sz="quarter" idx="12"/>
          </p:nvPr>
        </p:nvSpPr>
        <p:spPr/>
        <p:txBody>
          <a:bodyPr/>
          <a:lstStyle/>
          <a:p>
            <a:fld id="{093862CD-2CE4-D846-9F15-15300DCE1BBC}"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007180" y="1411432"/>
            <a:ext cx="7672552" cy="6370551"/>
          </a:xfrm>
          <a:prstGeom prst="rect">
            <a:avLst/>
          </a:prstGeom>
        </p:spPr>
      </p:pic>
    </p:spTree>
    <p:extLst>
      <p:ext uri="{BB962C8B-B14F-4D97-AF65-F5344CB8AC3E}">
        <p14:creationId xmlns:p14="http://schemas.microsoft.com/office/powerpoint/2010/main" val="37985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8FEEB33-07E1-91D7-2B97-9E00784DEDAA}"/>
              </a:ext>
            </a:extLst>
          </p:cNvPr>
          <p:cNvSpPr>
            <a:spLocks noGrp="1" noChangeArrowheads="1"/>
          </p:cNvSpPr>
          <p:nvPr>
            <p:ph type="title"/>
          </p:nvPr>
        </p:nvSpPr>
        <p:spPr>
          <a:xfrm>
            <a:off x="1006475" y="935038"/>
            <a:ext cx="8013700" cy="325437"/>
          </a:xfrm>
        </p:spPr>
        <p:txBody>
          <a:bodyPr/>
          <a:lstStyle/>
          <a:p>
            <a:pPr eaLnBrk="1" hangingPunct="1"/>
            <a:r>
              <a:rPr lang="en-US" altLang="en-US" dirty="0">
                <a:solidFill>
                  <a:srgbClr val="FFC000"/>
                </a:solidFill>
              </a:rPr>
              <a:t>Administration</a:t>
            </a:r>
          </a:p>
        </p:txBody>
      </p:sp>
      <p:graphicFrame>
        <p:nvGraphicFramePr>
          <p:cNvPr id="5" name="Table 5">
            <a:extLst>
              <a:ext uri="{FF2B5EF4-FFF2-40B4-BE49-F238E27FC236}">
                <a16:creationId xmlns:a16="http://schemas.microsoft.com/office/drawing/2014/main" id="{43F79D20-75AA-2FDA-C175-86C5AE441927}"/>
              </a:ext>
            </a:extLst>
          </p:cNvPr>
          <p:cNvGraphicFramePr>
            <a:graphicFrameLocks noGrp="1"/>
          </p:cNvGraphicFramePr>
          <p:nvPr>
            <p:ph idx="1"/>
            <p:extLst>
              <p:ext uri="{D42A27DB-BD31-4B8C-83A1-F6EECF244321}">
                <p14:modId xmlns:p14="http://schemas.microsoft.com/office/powerpoint/2010/main" val="3102248033"/>
              </p:ext>
            </p:extLst>
          </p:nvPr>
        </p:nvGraphicFramePr>
        <p:xfrm>
          <a:off x="42862" y="1327048"/>
          <a:ext cx="9024936" cy="1616177"/>
        </p:xfrm>
        <a:graphic>
          <a:graphicData uri="http://schemas.openxmlformats.org/drawingml/2006/table">
            <a:tbl>
              <a:tblPr firstRow="1" bandRow="1">
                <a:tableStyleId>{5C22544A-7EE6-4342-B048-85BDC9FD1C3A}</a:tableStyleId>
              </a:tblPr>
              <a:tblGrid>
                <a:gridCol w="2370138">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7955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4"/>
                    </a:ext>
                  </a:extLst>
                </a:gridCol>
                <a:gridCol w="1454150">
                  <a:extLst>
                    <a:ext uri="{9D8B030D-6E8A-4147-A177-3AD203B41FA5}">
                      <a16:colId xmlns:a16="http://schemas.microsoft.com/office/drawing/2014/main" val="20005"/>
                    </a:ext>
                  </a:extLst>
                </a:gridCol>
                <a:gridCol w="1219198">
                  <a:extLst>
                    <a:ext uri="{9D8B030D-6E8A-4147-A177-3AD203B41FA5}">
                      <a16:colId xmlns:a16="http://schemas.microsoft.com/office/drawing/2014/main" val="20006"/>
                    </a:ext>
                  </a:extLst>
                </a:gridCol>
              </a:tblGrid>
              <a:tr h="386977">
                <a:tc>
                  <a:txBody>
                    <a:bodyPr/>
                    <a:lstStyle/>
                    <a:p>
                      <a:pPr algn="ctr"/>
                      <a:r>
                        <a:rPr lang="en-US" sz="1100" b="1" dirty="0">
                          <a:solidFill>
                            <a:srgbClr val="000000"/>
                          </a:solidFill>
                          <a:latin typeface="+mn-lt"/>
                        </a:rPr>
                        <a:t>Outputs/ key deliverables</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algn="ctr"/>
                      <a:r>
                        <a:rPr lang="en-US" sz="1100" b="1" dirty="0">
                          <a:solidFill>
                            <a:srgbClr val="000000"/>
                          </a:solidFill>
                          <a:latin typeface="+mn-lt"/>
                        </a:rPr>
                        <a:t>Annual Target</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mn-lt"/>
                          <a:cs typeface="Arial" panose="020B0604020202020204" pitchFamily="34" charset="0"/>
                        </a:rPr>
                        <a:t>Quarter 2 Target</a:t>
                      </a:r>
                    </a:p>
                  </a:txBody>
                  <a:tcPr marL="91431" marR="91431" marT="45743" marB="45743">
                    <a:solidFill>
                      <a:srgbClr val="FFC000"/>
                    </a:solidFill>
                  </a:tcPr>
                </a:tc>
                <a:tc>
                  <a:txBody>
                    <a:bodyPr/>
                    <a:lstStyle/>
                    <a:p>
                      <a:pPr algn="ctr"/>
                      <a:r>
                        <a:rPr lang="en-US" sz="1100" b="1" baseline="0" dirty="0">
                          <a:solidFill>
                            <a:srgbClr val="000000"/>
                          </a:solidFill>
                          <a:latin typeface="+mn-lt"/>
                        </a:rPr>
                        <a:t>Actual Q2  Performance</a:t>
                      </a:r>
                    </a:p>
                  </a:txBody>
                  <a:tcPr marL="91431" marR="91431" marT="45743" marB="45743">
                    <a:solidFill>
                      <a:srgbClr val="FFC000"/>
                    </a:solidFill>
                  </a:tcPr>
                </a:tc>
                <a:tc>
                  <a:txBody>
                    <a:bodyPr/>
                    <a:lstStyle/>
                    <a:p>
                      <a:pPr algn="ctr"/>
                      <a:r>
                        <a:rPr lang="en-US" sz="1100" b="1" baseline="0" dirty="0">
                          <a:solidFill>
                            <a:srgbClr val="000000"/>
                          </a:solidFill>
                          <a:latin typeface="+mn-lt"/>
                          <a:cs typeface="Arial" panose="020B0604020202020204" pitchFamily="34" charset="0"/>
                        </a:rPr>
                        <a:t>Average Variance</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tc>
                  <a:txBody>
                    <a:bodyPr/>
                    <a:lstStyle/>
                    <a:p>
                      <a:pPr algn="ctr"/>
                      <a:r>
                        <a:rPr kumimoji="0" lang="en-US" sz="11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1100" b="1" dirty="0">
                        <a:solidFill>
                          <a:srgbClr val="000000"/>
                        </a:solidFill>
                        <a:latin typeface="+mn-lt"/>
                        <a:cs typeface="Arial" panose="020B0604020202020204" pitchFamily="34" charset="0"/>
                      </a:endParaRPr>
                    </a:p>
                  </a:txBody>
                  <a:tcPr marL="91431" marR="91431" marT="45743" marB="45743">
                    <a:solidFill>
                      <a:srgbClr val="FFC000"/>
                    </a:solidFill>
                  </a:tcPr>
                </a:tc>
                <a:extLst>
                  <a:ext uri="{0D108BD9-81ED-4DB2-BD59-A6C34878D82A}">
                    <a16:rowId xmlns:a16="http://schemas.microsoft.com/office/drawing/2014/main" val="10000"/>
                  </a:ext>
                </a:extLst>
              </a:tr>
              <a:tr h="1189411">
                <a:tc>
                  <a:txBody>
                    <a:bodyPr/>
                    <a:lstStyle/>
                    <a:p>
                      <a:r>
                        <a:rPr lang="en-US" sz="1200" dirty="0">
                          <a:latin typeface="Arial Narrow" panose="020B0606020202030204" pitchFamily="34" charset="0"/>
                        </a:rPr>
                        <a:t>Invoices paid within 10  working days of receipt</a:t>
                      </a:r>
                    </a:p>
                    <a:p>
                      <a:r>
                        <a:rPr lang="en-US" sz="1200" dirty="0">
                          <a:latin typeface="Arial Narrow" panose="020B0606020202030204" pitchFamily="34" charset="0"/>
                        </a:rPr>
                        <a:t>(85% of Invoices were paid within 30  days of receipt, and 57% of all invoices received were paid within 15 days)</a:t>
                      </a:r>
                    </a:p>
                  </a:txBody>
                  <a:tcPr marT="45747" marB="45747"/>
                </a:tc>
                <a:tc>
                  <a:txBody>
                    <a:bodyPr/>
                    <a:lstStyle/>
                    <a:p>
                      <a:pPr algn="ctr"/>
                      <a:r>
                        <a:rPr lang="en-US" sz="1200" dirty="0">
                          <a:latin typeface="Arial Narrow" panose="020B0606020202030204" pitchFamily="34" charset="0"/>
                        </a:rPr>
                        <a:t>100%</a:t>
                      </a:r>
                    </a:p>
                  </a:txBody>
                  <a:tcPr marT="45747" marB="45747"/>
                </a:tc>
                <a:tc>
                  <a:txBody>
                    <a:bodyPr/>
                    <a:lstStyle/>
                    <a:p>
                      <a:pPr algn="ctr"/>
                      <a:r>
                        <a:rPr lang="en-US" sz="1200" dirty="0">
                          <a:latin typeface="Arial Narrow" panose="020B0606020202030204" pitchFamily="34" charset="0"/>
                        </a:rPr>
                        <a:t>100%</a:t>
                      </a:r>
                    </a:p>
                  </a:txBody>
                  <a:tcPr marT="45747" marB="45747"/>
                </a:tc>
                <a:tc>
                  <a:txBody>
                    <a:bodyPr/>
                    <a:lstStyle/>
                    <a:p>
                      <a:pPr algn="ctr"/>
                      <a:r>
                        <a:rPr lang="en-US" sz="1200" b="1" dirty="0">
                          <a:latin typeface="Arial Narrow" panose="020B0606020202030204" pitchFamily="34" charset="0"/>
                        </a:rPr>
                        <a:t>53%</a:t>
                      </a:r>
                    </a:p>
                  </a:txBody>
                  <a:tcPr marT="45747" marB="45747"/>
                </a:tc>
                <a:tc>
                  <a:txBody>
                    <a:bodyPr/>
                    <a:lstStyle/>
                    <a:p>
                      <a:pPr algn="ctr"/>
                      <a:r>
                        <a:rPr lang="en-US" sz="1200" dirty="0">
                          <a:latin typeface="Arial Narrow" panose="020B0606020202030204" pitchFamily="34" charset="0"/>
                        </a:rPr>
                        <a:t>-47%</a:t>
                      </a:r>
                    </a:p>
                  </a:txBody>
                  <a:tcPr marT="45747" marB="45747"/>
                </a:tc>
                <a:tc>
                  <a:txBody>
                    <a:bodyPr/>
                    <a:lstStyle/>
                    <a:p>
                      <a:pPr algn="ctr"/>
                      <a:r>
                        <a:rPr lang="en-US" sz="1200" dirty="0">
                          <a:latin typeface="Arial Narrow" panose="020B0606020202030204" pitchFamily="34" charset="0"/>
                        </a:rPr>
                        <a:t>83%</a:t>
                      </a:r>
                    </a:p>
                  </a:txBody>
                  <a:tcPr marT="45747" marB="45747"/>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96E9D9E3-AFE0-4EEE-A84D-4B7D671EAE8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91B6E3-6752-4BCE-A231-F83454B7E099}"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79D2A472-6533-C425-ACAC-745DB597CE14}"/>
              </a:ext>
            </a:extLst>
          </p:cNvPr>
          <p:cNvGraphicFramePr>
            <a:graphicFrameLocks noGrp="1"/>
          </p:cNvGraphicFramePr>
          <p:nvPr>
            <p:extLst>
              <p:ext uri="{D42A27DB-BD31-4B8C-83A1-F6EECF244321}">
                <p14:modId xmlns:p14="http://schemas.microsoft.com/office/powerpoint/2010/main" val="3865245000"/>
              </p:ext>
            </p:extLst>
          </p:nvPr>
        </p:nvGraphicFramePr>
        <p:xfrm>
          <a:off x="-4762" y="2946400"/>
          <a:ext cx="9024937" cy="304800"/>
        </p:xfrm>
        <a:graphic>
          <a:graphicData uri="http://schemas.openxmlformats.org/drawingml/2006/table">
            <a:tbl>
              <a:tblPr/>
              <a:tblGrid>
                <a:gridCol w="4457699">
                  <a:extLst>
                    <a:ext uri="{9D8B030D-6E8A-4147-A177-3AD203B41FA5}">
                      <a16:colId xmlns:a16="http://schemas.microsoft.com/office/drawing/2014/main" val="20000"/>
                    </a:ext>
                  </a:extLst>
                </a:gridCol>
                <a:gridCol w="4567238">
                  <a:extLst>
                    <a:ext uri="{9D8B030D-6E8A-4147-A177-3AD203B41FA5}">
                      <a16:colId xmlns:a16="http://schemas.microsoft.com/office/drawing/2014/main" val="20001"/>
                    </a:ext>
                  </a:extLst>
                </a:gridCol>
              </a:tblGrid>
              <a:tr h="210312">
                <a:tc>
                  <a:txBody>
                    <a:bodyPr/>
                    <a:lstStyle/>
                    <a:p>
                      <a:r>
                        <a:rPr lang="en-US" sz="1400" b="1" dirty="0"/>
                        <a:t>Reason for Deviation</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solidFill>
                  </a:tcPr>
                </a:tc>
                <a:tc>
                  <a:txBody>
                    <a:bodyPr/>
                    <a:lstStyle/>
                    <a:p>
                      <a:r>
                        <a:rPr lang="en-US" sz="1400" b="1" dirty="0"/>
                        <a:t>Corrective Measures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D73B31D-D27B-AC57-1DD4-E525DF5EB00C}"/>
              </a:ext>
            </a:extLst>
          </p:cNvPr>
          <p:cNvGraphicFramePr>
            <a:graphicFrameLocks noGrp="1"/>
          </p:cNvGraphicFramePr>
          <p:nvPr>
            <p:extLst>
              <p:ext uri="{D42A27DB-BD31-4B8C-83A1-F6EECF244321}">
                <p14:modId xmlns:p14="http://schemas.microsoft.com/office/powerpoint/2010/main" val="2174790500"/>
              </p:ext>
            </p:extLst>
          </p:nvPr>
        </p:nvGraphicFramePr>
        <p:xfrm>
          <a:off x="41273" y="3251200"/>
          <a:ext cx="9026525" cy="4233581"/>
        </p:xfrm>
        <a:graphic>
          <a:graphicData uri="http://schemas.openxmlformats.org/drawingml/2006/table">
            <a:tbl>
              <a:tblPr/>
              <a:tblGrid>
                <a:gridCol w="4450220">
                  <a:extLst>
                    <a:ext uri="{9D8B030D-6E8A-4147-A177-3AD203B41FA5}">
                      <a16:colId xmlns:a16="http://schemas.microsoft.com/office/drawing/2014/main" val="20000"/>
                    </a:ext>
                  </a:extLst>
                </a:gridCol>
                <a:gridCol w="4576305">
                  <a:extLst>
                    <a:ext uri="{9D8B030D-6E8A-4147-A177-3AD203B41FA5}">
                      <a16:colId xmlns:a16="http://schemas.microsoft.com/office/drawing/2014/main" val="20001"/>
                    </a:ext>
                  </a:extLst>
                </a:gridCol>
              </a:tblGrid>
              <a:tr h="4233581">
                <a:tc>
                  <a:txBody>
                    <a:bodyPr/>
                    <a:lstStyle/>
                    <a:p>
                      <a:pPr marL="0" indent="0">
                        <a:buFont typeface="Arial" panose="020B0604020202020204" pitchFamily="34" charset="0"/>
                        <a:buNone/>
                      </a:pPr>
                      <a:endParaRPr lang="en-US" sz="1050" b="1" dirty="0">
                        <a:latin typeface="Arial Narrow" panose="020B0606020202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Cash flow issues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were experienced from April 2024, because of the 6000 EPWP workers’ stipends  being paid from Goods and Services Budget. This impacted on the cash flow availability to pay suppliers invoices.</a:t>
                      </a:r>
                    </a:p>
                    <a:p>
                      <a:pPr marL="0" indent="0">
                        <a:buFont typeface="Arial" panose="020B0604020202020204" pitchFamily="34" charset="0"/>
                        <a:buNone/>
                      </a:pPr>
                      <a:endParaRPr lang="en-US" sz="1400" b="1" dirty="0">
                        <a:latin typeface="Arial Narrow" panose="020B0606020202030204" pitchFamily="34" charset="0"/>
                        <a:cs typeface="Arial" panose="020B0604020202020204" pitchFamily="34" charset="0"/>
                      </a:endParaRPr>
                    </a:p>
                    <a:p>
                      <a:pPr marL="0" indent="0">
                        <a:buFont typeface="Arial" panose="020B0604020202020204" pitchFamily="34" charset="0"/>
                        <a:buNone/>
                      </a:pPr>
                      <a:endParaRPr lang="en-US" sz="1400" b="1" dirty="0">
                        <a:latin typeface="Arial" panose="020B0604020202020204" pitchFamily="34" charset="0"/>
                        <a:cs typeface="Arial" panose="020B0604020202020204" pitchFamily="34" charset="0"/>
                      </a:endParaRPr>
                    </a:p>
                  </a:txBody>
                  <a:tcPr marL="91456" marR="91456" marT="45729" marB="45729">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indent="0">
                        <a:buFont typeface="Arial" panose="020B0604020202020204" pitchFamily="34" charset="0"/>
                        <a:buNone/>
                      </a:pPr>
                      <a:endParaRPr lang="en-US" sz="1400" b="1" dirty="0">
                        <a:latin typeface="Arial Narrow" panose="020B0606020202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Department has escalated the cash flow issues to Provincial Treasury .</a:t>
                      </a:r>
                    </a:p>
                    <a:p>
                      <a:pPr marL="0" indent="0">
                        <a:buFont typeface="Arial" panose="020B0604020202020204" pitchFamily="34" charset="0"/>
                        <a:buNone/>
                      </a:pPr>
                      <a:endParaRPr lang="en-US" sz="1400" b="1" dirty="0">
                        <a:latin typeface="Arial Narrow" panose="020B0606020202030204" pitchFamily="34" charset="0"/>
                        <a:cs typeface="Arial" panose="020B0604020202020204" pitchFamily="34" charset="0"/>
                      </a:endParaRPr>
                    </a:p>
                    <a:p>
                      <a:pPr marL="0" indent="0">
                        <a:buFont typeface="Arial" panose="020B0604020202020204" pitchFamily="34" charset="0"/>
                        <a:buNone/>
                      </a:pPr>
                      <a:endParaRPr lang="en-US" sz="1050" b="1" dirty="0">
                        <a:latin typeface="Arial Narrow" panose="020B0606020202030204" pitchFamily="34" charset="0"/>
                        <a:cs typeface="Arial" panose="020B0604020202020204" pitchFamily="34" charset="0"/>
                      </a:endParaRPr>
                    </a:p>
                  </a:txBody>
                  <a:tcPr marL="91456" marR="91456" marT="45729" marB="45729">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26619</TotalTime>
  <Words>896</Words>
  <Application>Microsoft Office PowerPoint</Application>
  <PresentationFormat>On-screen Show (4:3)</PresentationFormat>
  <Paragraphs>182</Paragraphs>
  <Slides>12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ＭＳ Ｐゴシック</vt:lpstr>
      <vt:lpstr>Arial</vt:lpstr>
      <vt:lpstr>Arial Narrow</vt:lpstr>
      <vt:lpstr>Calibri</vt:lpstr>
      <vt:lpstr>Century Gothic</vt:lpstr>
      <vt:lpstr>Office Theme</vt:lpstr>
      <vt:lpstr>1_Office Theme</vt:lpstr>
      <vt:lpstr>2_Office Theme</vt:lpstr>
      <vt:lpstr>3_Office Theme</vt:lpstr>
      <vt:lpstr>DEPARTMENT OF ENVIRONMENT </vt:lpstr>
      <vt:lpstr>Purpose</vt:lpstr>
      <vt:lpstr>Environment APP Performance : Quarter 2</vt:lpstr>
      <vt:lpstr>Overview of Environment Quarter 2 Performance </vt:lpstr>
      <vt:lpstr>Areas of Performance </vt:lpstr>
      <vt:lpstr>PowerPoint Presentation</vt:lpstr>
      <vt:lpstr>PowerPoint Presentation</vt:lpstr>
      <vt:lpstr>Areas of Non-Performance </vt:lpstr>
      <vt:lpstr>Administration</vt:lpstr>
      <vt:lpstr>Administration</vt:lpstr>
      <vt:lpstr>Environment Management</vt:lpstr>
      <vt:lpstr>PowerPoint Presentation</vt:lpstr>
    </vt:vector>
  </TitlesOfParts>
  <Company>Office of the Premier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NKABINDE, NAOMI (GDARD)</cp:lastModifiedBy>
  <cp:revision>1121</cp:revision>
  <cp:lastPrinted>2024-05-27T12:26:37Z</cp:lastPrinted>
  <dcterms:created xsi:type="dcterms:W3CDTF">2013-11-07T08:17:59Z</dcterms:created>
  <dcterms:modified xsi:type="dcterms:W3CDTF">2024-11-14T13:33:37Z</dcterms:modified>
</cp:coreProperties>
</file>