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9" r:id="rId3"/>
    <p:sldId id="1319" r:id="rId4"/>
    <p:sldId id="1353" r:id="rId5"/>
    <p:sldId id="1217" r:id="rId6"/>
    <p:sldId id="1218" r:id="rId7"/>
    <p:sldId id="1320" r:id="rId8"/>
    <p:sldId id="1219" r:id="rId9"/>
    <p:sldId id="1345" r:id="rId10"/>
    <p:sldId id="1157" r:id="rId11"/>
    <p:sldId id="1339" r:id="rId12"/>
    <p:sldId id="1337" r:id="rId13"/>
    <p:sldId id="1354" r:id="rId14"/>
    <p:sldId id="1334" r:id="rId15"/>
    <p:sldId id="1158" r:id="rId16"/>
    <p:sldId id="1297" r:id="rId17"/>
    <p:sldId id="1343" r:id="rId18"/>
    <p:sldId id="1346" r:id="rId19"/>
    <p:sldId id="1344" r:id="rId20"/>
    <p:sldId id="1293" r:id="rId21"/>
    <p:sldId id="1289" r:id="rId22"/>
    <p:sldId id="1290" r:id="rId23"/>
    <p:sldId id="1232" r:id="rId24"/>
    <p:sldId id="1347" r:id="rId25"/>
    <p:sldId id="1291" r:id="rId26"/>
    <p:sldId id="1292" r:id="rId27"/>
    <p:sldId id="1348" r:id="rId28"/>
    <p:sldId id="1349" r:id="rId29"/>
    <p:sldId id="1350" r:id="rId30"/>
    <p:sldId id="1341" r:id="rId31"/>
    <p:sldId id="1342" r:id="rId32"/>
    <p:sldId id="1352" r:id="rId33"/>
    <p:sldId id="1351" r:id="rId34"/>
    <p:sldId id="134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036"/>
    <a:srgbClr val="48653B"/>
    <a:srgbClr val="5C7556"/>
    <a:srgbClr val="49653B"/>
    <a:srgbClr val="8035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94"/>
  </p:normalViewPr>
  <p:slideViewPr>
    <p:cSldViewPr snapToGrid="0">
      <p:cViewPr>
        <p:scale>
          <a:sx n="100" d="100"/>
          <a:sy n="100" d="100"/>
        </p:scale>
        <p:origin x="1488"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2BC69-A712-4474-B64E-B1A3DA045E45}" type="datetimeFigureOut">
              <a:rPr lang="en-ZA" smtClean="0"/>
              <a:t>2024/06/25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A938E-E605-4F48-9A4C-0A6CA11BCF94}" type="slidenum">
              <a:rPr lang="en-ZA" smtClean="0"/>
              <a:t>‹#›</a:t>
            </a:fld>
            <a:endParaRPr lang="en-ZA"/>
          </a:p>
        </p:txBody>
      </p:sp>
    </p:spTree>
    <p:extLst>
      <p:ext uri="{BB962C8B-B14F-4D97-AF65-F5344CB8AC3E}">
        <p14:creationId xmlns:p14="http://schemas.microsoft.com/office/powerpoint/2010/main" val="213742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A938E-E605-4F48-9A4C-0A6CA11BCF94}" type="slidenum">
              <a:rPr lang="en-ZA" smtClean="0"/>
              <a:t>9</a:t>
            </a:fld>
            <a:endParaRPr lang="en-ZA"/>
          </a:p>
        </p:txBody>
      </p:sp>
    </p:spTree>
    <p:extLst>
      <p:ext uri="{BB962C8B-B14F-4D97-AF65-F5344CB8AC3E}">
        <p14:creationId xmlns:p14="http://schemas.microsoft.com/office/powerpoint/2010/main" val="116182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BBA938E-E605-4F48-9A4C-0A6CA11BCF94}" type="slidenum">
              <a:rPr lang="en-ZA" smtClean="0"/>
              <a:t>14</a:t>
            </a:fld>
            <a:endParaRPr lang="en-ZA"/>
          </a:p>
        </p:txBody>
      </p:sp>
    </p:spTree>
    <p:extLst>
      <p:ext uri="{BB962C8B-B14F-4D97-AF65-F5344CB8AC3E}">
        <p14:creationId xmlns:p14="http://schemas.microsoft.com/office/powerpoint/2010/main" val="2648550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4F07DBCD-139A-F246-47DF-4D0C71DDD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40781" y="2522467"/>
            <a:ext cx="7330633" cy="1559719"/>
          </a:xfrm>
        </p:spPr>
        <p:txBody>
          <a:bodyPr anchor="ctr">
            <a:normAutofit/>
          </a:bodyPr>
          <a:lstStyle>
            <a:lvl1pPr algn="l">
              <a:defRPr sz="3200" b="1">
                <a:solidFill>
                  <a:srgbClr val="5C7556"/>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740781" y="4378036"/>
            <a:ext cx="7330633" cy="1359912"/>
          </a:xfrm>
        </p:spPr>
        <p:txBody>
          <a:bodyPr anchor="ctr"/>
          <a:lstStyle>
            <a:lvl1pPr marL="0" indent="0" algn="l">
              <a:buNone/>
              <a:defRPr sz="2400">
                <a:solidFill>
                  <a:srgbClr val="93461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8629" y="1"/>
            <a:ext cx="9644351" cy="1690688"/>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BC03997-43BC-9C4A-8DF6-234BA7798009}" type="datetime1">
              <a:rPr lang="en-ZA" smtClean="0"/>
              <a:t>2024/06/25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C93099-F7AB-074E-8CC3-8B9B36D0B2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FFA7CAD5-CF58-4945-AEAC-9A8642974FAE}" type="datetimeFigureOut">
              <a:rPr lang="en-US" smtClean="0"/>
              <a:t>6/25/24</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D0AE37AA-8584-A54C-BECD-BC59CBA32CED}" type="slidenum">
              <a:rPr lang="en-US" smtClean="0"/>
              <a:t>‹#›</a:t>
            </a:fld>
            <a:endParaRPr lang="en-US" dirty="0"/>
          </a:p>
        </p:txBody>
      </p:sp>
    </p:spTree>
    <p:extLst>
      <p:ext uri="{BB962C8B-B14F-4D97-AF65-F5344CB8AC3E}">
        <p14:creationId xmlns:p14="http://schemas.microsoft.com/office/powerpoint/2010/main" val="1612911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white rectangular object with green border&#10;&#10;Description automatically generated">
            <a:extLst>
              <a:ext uri="{FF2B5EF4-FFF2-40B4-BE49-F238E27FC236}">
                <a16:creationId xmlns:a16="http://schemas.microsoft.com/office/drawing/2014/main" id="{8C7FAA82-5F2D-E0E0-9637-7669CF354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38629" y="1"/>
            <a:ext cx="9489219" cy="1690688"/>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38629" y="2174240"/>
            <a:ext cx="9489219" cy="357837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795800" y="5995686"/>
            <a:ext cx="2743200" cy="497189"/>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3BC93099-F7AB-074E-8CC3-8B9B36D0B21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3600" kern="1200">
          <a:solidFill>
            <a:srgbClr val="5C755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288" y="2373097"/>
            <a:ext cx="5869741" cy="2028810"/>
          </a:xfrm>
        </p:spPr>
        <p:txBody>
          <a:bodyPr>
            <a:noAutofit/>
          </a:bodyPr>
          <a:lstStyle/>
          <a:p>
            <a:pPr>
              <a:lnSpc>
                <a:spcPct val="150000"/>
              </a:lnSpc>
            </a:pPr>
            <a:r>
              <a:rPr lang="en-ZA" sz="3000" dirty="0">
                <a:latin typeface="Arial" panose="020B0604020202020204"/>
                <a:cs typeface="Arial" panose="020B0604020202020204"/>
                <a:sym typeface="+mn-ea"/>
              </a:rPr>
              <a:t>OVERSIGHT AND ACCOUNTABILITY IN THE GPL</a:t>
            </a:r>
            <a:endParaRPr lang="en-US" sz="3000" dirty="0">
              <a:latin typeface="Arial" panose="020B0604020202020204"/>
              <a:cs typeface="Arial" panose="020B0604020202020204"/>
            </a:endParaRPr>
          </a:p>
        </p:txBody>
      </p:sp>
      <p:sp>
        <p:nvSpPr>
          <p:cNvPr id="3" name="Subtitle 2"/>
          <p:cNvSpPr>
            <a:spLocks noGrp="1"/>
          </p:cNvSpPr>
          <p:nvPr>
            <p:ph type="subTitle" idx="1"/>
          </p:nvPr>
        </p:nvSpPr>
        <p:spPr>
          <a:xfrm>
            <a:off x="509288" y="4401907"/>
            <a:ext cx="7562126" cy="1338139"/>
          </a:xfrm>
        </p:spPr>
        <p:txBody>
          <a:bodyPr/>
          <a:lstStyle/>
          <a:p>
            <a:r>
              <a:rPr lang="en-US" altLang="en-ZA" b="1" dirty="0">
                <a:latin typeface="Arial" panose="020B0604020202020204"/>
                <a:cs typeface="Arial" panose="020B0604020202020204"/>
              </a:rPr>
              <a:t>Members Orientation</a:t>
            </a:r>
            <a:endParaRPr lang="en-ZA" altLang="en-US" b="1" dirty="0">
              <a:latin typeface="Arial" panose="020B0604020202020204"/>
              <a:cs typeface="Arial" panose="020B0604020202020204"/>
            </a:endParaRPr>
          </a:p>
          <a:p>
            <a:r>
              <a:rPr lang="en-US" altLang="en-US" sz="2000" dirty="0">
                <a:latin typeface="Arial" panose="020B0604020202020204"/>
                <a:cs typeface="Arial" panose="020B0604020202020204"/>
              </a:rPr>
              <a:t>26 - 28</a:t>
            </a:r>
            <a:r>
              <a:rPr lang="en-ZA" altLang="en-US" sz="2000" dirty="0">
                <a:latin typeface="Arial" panose="020B0604020202020204"/>
                <a:cs typeface="Arial" panose="020B0604020202020204"/>
              </a:rPr>
              <a:t> June 2024</a:t>
            </a:r>
          </a:p>
        </p:txBody>
      </p:sp>
      <p:cxnSp>
        <p:nvCxnSpPr>
          <p:cNvPr id="4" name="Straight Connector 3">
            <a:extLst>
              <a:ext uri="{FF2B5EF4-FFF2-40B4-BE49-F238E27FC236}">
                <a16:creationId xmlns:a16="http://schemas.microsoft.com/office/drawing/2014/main" id="{B0D0BE83-D2C4-3C93-6AD4-54132C8EEFDD}"/>
              </a:ext>
            </a:extLst>
          </p:cNvPr>
          <p:cNvCxnSpPr>
            <a:cxnSpLocks/>
          </p:cNvCxnSpPr>
          <p:nvPr/>
        </p:nvCxnSpPr>
        <p:spPr>
          <a:xfrm>
            <a:off x="579120" y="4401907"/>
            <a:ext cx="5799909" cy="0"/>
          </a:xfrm>
          <a:prstGeom prst="line">
            <a:avLst/>
          </a:prstGeom>
          <a:ln>
            <a:solidFill>
              <a:srgbClr val="154B24"/>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08654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664029" y="7186"/>
            <a:ext cx="8618095" cy="1680100"/>
          </a:xfrm>
        </p:spPr>
        <p:txBody>
          <a:bodyPr>
            <a:normAutofit/>
          </a:bodyPr>
          <a:lstStyle/>
          <a:p>
            <a:r>
              <a:rPr lang="en-ZA" altLang="en-US" dirty="0">
                <a:latin typeface="Arial" panose="020B0604020202020204" pitchFamily="34" charset="0"/>
                <a:cs typeface="Arial" panose="020B0604020202020204" pitchFamily="34" charset="0"/>
              </a:rPr>
              <a:t>The Sector Oversight Model (SOM)</a:t>
            </a:r>
            <a:endParaRPr lang="en-US" altLang="en-US"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F2F82E3F-A61C-4C8F-A87E-34ED954E40A9}"/>
              </a:ext>
            </a:extLst>
          </p:cNvPr>
          <p:cNvSpPr>
            <a:spLocks noGrp="1"/>
          </p:cNvSpPr>
          <p:nvPr>
            <p:ph idx="1"/>
          </p:nvPr>
        </p:nvSpPr>
        <p:spPr>
          <a:xfrm>
            <a:off x="664029" y="2166257"/>
            <a:ext cx="10885714" cy="3782771"/>
          </a:xfrm>
        </p:spPr>
        <p:txBody>
          <a:bodyPr vert="horz" lIns="91440" tIns="45720" rIns="91440" bIns="45720" rtlCol="0" anchor="t">
            <a:normAutofit fontScale="92500" lnSpcReduction="10000"/>
          </a:bodyPr>
          <a:lstStyle/>
          <a:p>
            <a:pPr algn="just">
              <a:lnSpc>
                <a:spcPct val="150000"/>
              </a:lnSpc>
              <a:spcBef>
                <a:spcPct val="0"/>
              </a:spcBef>
            </a:pPr>
            <a:r>
              <a:rPr lang="en-GB" altLang="en-US" sz="1400" dirty="0">
                <a:latin typeface="Arial"/>
                <a:cs typeface="Arial"/>
              </a:rPr>
              <a:t>The model (SOM) adapted from the </a:t>
            </a:r>
            <a:r>
              <a:rPr lang="en-GB" altLang="en-US" sz="1400" b="1" dirty="0">
                <a:latin typeface="Arial"/>
                <a:cs typeface="Arial"/>
              </a:rPr>
              <a:t>GPL’s Programme Evaluation and Budget Analysis</a:t>
            </a:r>
            <a:r>
              <a:rPr lang="en-GB" altLang="en-US" sz="1400" dirty="0">
                <a:latin typeface="Arial"/>
                <a:cs typeface="Arial"/>
              </a:rPr>
              <a:t>, is currently used by the sector as its </a:t>
            </a:r>
            <a:r>
              <a:rPr lang="en-GB" altLang="en-US" sz="1400" b="1" dirty="0">
                <a:latin typeface="Arial"/>
                <a:cs typeface="Arial"/>
              </a:rPr>
              <a:t>guide for conducting oversight</a:t>
            </a:r>
            <a:r>
              <a:rPr lang="en-GB" altLang="en-US" sz="1400" dirty="0">
                <a:latin typeface="Arial"/>
                <a:cs typeface="Arial"/>
              </a:rPr>
              <a:t>.</a:t>
            </a:r>
            <a:endParaRPr lang="en-GB" altLang="en-US" sz="1400" dirty="0"/>
          </a:p>
          <a:p>
            <a:pPr algn="just">
              <a:lnSpc>
                <a:spcPct val="150000"/>
              </a:lnSpc>
              <a:spcBef>
                <a:spcPct val="0"/>
              </a:spcBef>
            </a:pPr>
            <a:endParaRPr lang="en-GB" altLang="en-US" sz="900" dirty="0">
              <a:solidFill>
                <a:srgbClr val="86411E"/>
              </a:solidFill>
              <a:latin typeface="Arial"/>
              <a:cs typeface="Arial"/>
            </a:endParaRPr>
          </a:p>
          <a:p>
            <a:pPr algn="just">
              <a:lnSpc>
                <a:spcPct val="150000"/>
              </a:lnSpc>
              <a:spcBef>
                <a:spcPct val="0"/>
              </a:spcBef>
            </a:pPr>
            <a:r>
              <a:rPr lang="en-GB" altLang="en-US" sz="1400" dirty="0">
                <a:solidFill>
                  <a:srgbClr val="86411E"/>
                </a:solidFill>
                <a:latin typeface="Arial"/>
                <a:cs typeface="Arial"/>
              </a:rPr>
              <a:t>The </a:t>
            </a:r>
            <a:r>
              <a:rPr lang="en-GB" altLang="en-US" sz="1400" b="1" dirty="0">
                <a:solidFill>
                  <a:srgbClr val="86411E"/>
                </a:solidFill>
                <a:latin typeface="Arial"/>
                <a:cs typeface="Arial"/>
              </a:rPr>
              <a:t>development of the Model</a:t>
            </a:r>
            <a:r>
              <a:rPr lang="en-GB" altLang="en-US" sz="1400" dirty="0">
                <a:solidFill>
                  <a:srgbClr val="86411E"/>
                </a:solidFill>
                <a:latin typeface="Arial"/>
                <a:cs typeface="Arial"/>
              </a:rPr>
              <a:t> came as a result of the Speakers Forum’s initiative during the fifth legislature to improve and enhance the legislative sector’s performance on oversight. </a:t>
            </a:r>
            <a:endParaRPr lang="en-GB" altLang="en-US" sz="1400" dirty="0">
              <a:latin typeface="Arial"/>
              <a:cs typeface="Arial"/>
            </a:endParaRPr>
          </a:p>
          <a:p>
            <a:pPr algn="just">
              <a:lnSpc>
                <a:spcPct val="150000"/>
              </a:lnSpc>
              <a:spcBef>
                <a:spcPct val="0"/>
              </a:spcBef>
            </a:pPr>
            <a:endParaRPr lang="en-GB" altLang="en-US" sz="900" dirty="0">
              <a:latin typeface="Arial"/>
              <a:cs typeface="Arial"/>
            </a:endParaRPr>
          </a:p>
          <a:p>
            <a:pPr algn="just">
              <a:lnSpc>
                <a:spcPct val="150000"/>
              </a:lnSpc>
              <a:spcBef>
                <a:spcPct val="0"/>
              </a:spcBef>
            </a:pPr>
            <a:r>
              <a:rPr lang="en-GB" altLang="en-US" sz="1400" dirty="0">
                <a:latin typeface="Arial"/>
                <a:cs typeface="Arial"/>
              </a:rPr>
              <a:t>It further served to ensure a </a:t>
            </a:r>
            <a:r>
              <a:rPr lang="en-GB" altLang="en-US" sz="1400" b="1" dirty="0">
                <a:latin typeface="Arial"/>
                <a:cs typeface="Arial"/>
              </a:rPr>
              <a:t>coordinated approach to the sector’s application of oversight practice in each institution</a:t>
            </a:r>
            <a:r>
              <a:rPr lang="en-GB" altLang="en-US" sz="1400" dirty="0">
                <a:latin typeface="Arial"/>
                <a:cs typeface="Arial"/>
              </a:rPr>
              <a:t>.</a:t>
            </a:r>
            <a:r>
              <a:rPr lang="en-US" altLang="en-US" sz="1400" dirty="0">
                <a:latin typeface="Arial"/>
                <a:cs typeface="Arial"/>
              </a:rPr>
              <a:t> </a:t>
            </a:r>
            <a:endParaRPr lang="en-US" altLang="en-US" sz="1400" dirty="0"/>
          </a:p>
          <a:p>
            <a:pPr algn="just">
              <a:lnSpc>
                <a:spcPct val="150000"/>
              </a:lnSpc>
              <a:defRPr/>
            </a:pPr>
            <a:endParaRPr lang="en-GB" altLang="en-US" sz="900" dirty="0">
              <a:solidFill>
                <a:srgbClr val="86411E"/>
              </a:solidFill>
              <a:latin typeface="Arial"/>
              <a:cs typeface="Arial"/>
            </a:endParaRPr>
          </a:p>
          <a:p>
            <a:pPr algn="just">
              <a:lnSpc>
                <a:spcPct val="150000"/>
              </a:lnSpc>
              <a:defRPr/>
            </a:pPr>
            <a:r>
              <a:rPr lang="en-GB" altLang="en-US" sz="1400" dirty="0">
                <a:solidFill>
                  <a:srgbClr val="86411E"/>
                </a:solidFill>
                <a:latin typeface="Arial"/>
                <a:cs typeface="Arial"/>
              </a:rPr>
              <a:t>The </a:t>
            </a:r>
            <a:r>
              <a:rPr lang="en-GB" altLang="en-US" sz="1400" b="1" dirty="0">
                <a:solidFill>
                  <a:srgbClr val="86411E"/>
                </a:solidFill>
                <a:latin typeface="Arial"/>
                <a:cs typeface="Arial"/>
              </a:rPr>
              <a:t>model introduced an oversight regime based</a:t>
            </a:r>
            <a:r>
              <a:rPr lang="en-GB" altLang="en-US" sz="1400" dirty="0">
                <a:solidFill>
                  <a:srgbClr val="86411E"/>
                </a:solidFill>
                <a:latin typeface="Arial"/>
                <a:cs typeface="Arial"/>
              </a:rPr>
              <a:t>, less on institutional or political confrontation, but placing legislatures as a </a:t>
            </a:r>
            <a:r>
              <a:rPr lang="en-GB" altLang="en-US" sz="1400" b="1" dirty="0">
                <a:solidFill>
                  <a:srgbClr val="86411E"/>
                </a:solidFill>
                <a:latin typeface="Arial"/>
                <a:cs typeface="Arial"/>
              </a:rPr>
              <a:t>central component in the public service delivery machine</a:t>
            </a:r>
            <a:r>
              <a:rPr lang="en-GB" altLang="en-US" sz="1400" dirty="0">
                <a:solidFill>
                  <a:srgbClr val="86411E"/>
                </a:solidFill>
                <a:latin typeface="Arial"/>
                <a:cs typeface="Arial"/>
              </a:rPr>
              <a:t>. </a:t>
            </a:r>
            <a:endParaRPr lang="en-ZA" altLang="en-US" sz="1400" dirty="0">
              <a:solidFill>
                <a:srgbClr val="86411E"/>
              </a:solidFill>
            </a:endParaRPr>
          </a:p>
          <a:p>
            <a:pPr algn="just">
              <a:lnSpc>
                <a:spcPct val="150000"/>
              </a:lnSpc>
              <a:defRPr/>
            </a:pPr>
            <a:endParaRPr lang="en-GB" altLang="en-US" sz="900" dirty="0">
              <a:latin typeface="Arial"/>
              <a:cs typeface="Arial"/>
            </a:endParaRPr>
          </a:p>
          <a:p>
            <a:pPr algn="just">
              <a:lnSpc>
                <a:spcPct val="150000"/>
              </a:lnSpc>
              <a:defRPr/>
            </a:pPr>
            <a:r>
              <a:rPr lang="en-GB" altLang="en-US" sz="1400" dirty="0">
                <a:latin typeface="Arial"/>
                <a:cs typeface="Arial"/>
              </a:rPr>
              <a:t>This approach means that legislatures’ oversight role is </a:t>
            </a:r>
            <a:r>
              <a:rPr lang="en-GB" altLang="en-US" sz="1400" b="1" dirty="0">
                <a:latin typeface="Arial"/>
                <a:cs typeface="Arial"/>
              </a:rPr>
              <a:t>exercised in pursuit of good governance</a:t>
            </a:r>
            <a:r>
              <a:rPr lang="en-GB" altLang="en-US" sz="1400" dirty="0">
                <a:latin typeface="Arial"/>
                <a:cs typeface="Arial"/>
              </a:rPr>
              <a:t>, thereby making legislatures bear some responsibility for overall government performance. </a:t>
            </a:r>
            <a:endParaRPr lang="en-ZA" altLang="en-US" sz="1400" dirty="0"/>
          </a:p>
        </p:txBody>
      </p:sp>
    </p:spTree>
    <p:extLst>
      <p:ext uri="{BB962C8B-B14F-4D97-AF65-F5344CB8AC3E}">
        <p14:creationId xmlns:p14="http://schemas.microsoft.com/office/powerpoint/2010/main" val="13791280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2F82E3F-A61C-4C8F-A87E-34ED954E40A9}"/>
              </a:ext>
            </a:extLst>
          </p:cNvPr>
          <p:cNvSpPr>
            <a:spLocks noGrp="1"/>
          </p:cNvSpPr>
          <p:nvPr>
            <p:ph idx="1"/>
          </p:nvPr>
        </p:nvSpPr>
        <p:spPr>
          <a:xfrm>
            <a:off x="674913" y="2166257"/>
            <a:ext cx="10885715" cy="3792416"/>
          </a:xfrm>
        </p:spPr>
        <p:txBody>
          <a:bodyPr vert="horz" lIns="91440" tIns="45720" rIns="91440" bIns="45720" rtlCol="0" anchor="t">
            <a:normAutofit/>
          </a:bodyPr>
          <a:lstStyle/>
          <a:p>
            <a:pPr algn="just">
              <a:lnSpc>
                <a:spcPct val="150000"/>
              </a:lnSpc>
              <a:defRPr/>
            </a:pPr>
            <a:r>
              <a:rPr lang="en-GB" altLang="en-US" sz="1600" dirty="0">
                <a:latin typeface="Arial"/>
                <a:ea typeface="Calibri"/>
                <a:cs typeface="Arial"/>
              </a:rPr>
              <a:t>Oversight’ in the </a:t>
            </a:r>
            <a:r>
              <a:rPr lang="en-GB" altLang="en-US" sz="1600" b="1" dirty="0">
                <a:latin typeface="Arial"/>
                <a:ea typeface="Calibri"/>
                <a:cs typeface="Arial"/>
              </a:rPr>
              <a:t>South African political context</a:t>
            </a:r>
            <a:r>
              <a:rPr lang="en-GB" altLang="en-US" sz="1600" dirty="0">
                <a:latin typeface="Arial"/>
                <a:ea typeface="Calibri"/>
                <a:cs typeface="Arial"/>
              </a:rPr>
              <a:t>, as in many others, is customarily perceived as the purview of opposition politicians. Those exercising oversight are generally afforded the luxury of hindsight, and are ultimately divorced from the responsibility for failure. </a:t>
            </a:r>
            <a:endParaRPr lang="en-ZA" altLang="en-US" sz="1600" b="1" dirty="0">
              <a:ea typeface="Calibri" pitchFamily="34" charset="0"/>
            </a:endParaRPr>
          </a:p>
          <a:p>
            <a:pPr algn="just">
              <a:lnSpc>
                <a:spcPct val="150000"/>
              </a:lnSpc>
              <a:defRPr/>
            </a:pPr>
            <a:r>
              <a:rPr lang="en-GB" altLang="en-US" sz="1600" dirty="0">
                <a:solidFill>
                  <a:schemeClr val="accent2">
                    <a:lumMod val="50000"/>
                  </a:schemeClr>
                </a:solidFill>
                <a:latin typeface="Arial"/>
                <a:ea typeface="Calibri" pitchFamily="34" charset="0"/>
                <a:cs typeface="Arial"/>
              </a:rPr>
              <a:t>The model attempts to redefine </a:t>
            </a:r>
            <a:r>
              <a:rPr lang="en-GB" altLang="en-US" sz="1600" dirty="0">
                <a:solidFill>
                  <a:srgbClr val="80350E"/>
                </a:solidFill>
                <a:latin typeface="Arial"/>
                <a:ea typeface="Calibri" pitchFamily="34" charset="0"/>
                <a:cs typeface="Arial"/>
              </a:rPr>
              <a:t>this image of </a:t>
            </a:r>
            <a:r>
              <a:rPr lang="en-GB" altLang="en-US" sz="1600" dirty="0">
                <a:solidFill>
                  <a:schemeClr val="accent2">
                    <a:lumMod val="50000"/>
                  </a:schemeClr>
                </a:solidFill>
                <a:latin typeface="Arial"/>
                <a:ea typeface="Calibri" pitchFamily="34" charset="0"/>
                <a:cs typeface="Arial"/>
              </a:rPr>
              <a:t>oversight by introducing an oversight regime based less on institutional or political confrontation.  Instead, it tries to </a:t>
            </a:r>
            <a:r>
              <a:rPr lang="en-GB" altLang="en-US" sz="1600" b="1" dirty="0">
                <a:solidFill>
                  <a:schemeClr val="accent2">
                    <a:lumMod val="50000"/>
                  </a:schemeClr>
                </a:solidFill>
                <a:latin typeface="Arial"/>
                <a:ea typeface="Calibri" pitchFamily="34" charset="0"/>
                <a:cs typeface="Arial"/>
              </a:rPr>
              <a:t>redefine legislatures as a central component in the public service delivery machine</a:t>
            </a:r>
            <a:r>
              <a:rPr lang="en-GB" altLang="en-US" sz="1600" dirty="0">
                <a:solidFill>
                  <a:schemeClr val="accent2">
                    <a:lumMod val="50000"/>
                  </a:schemeClr>
                </a:solidFill>
                <a:latin typeface="Arial"/>
                <a:ea typeface="Calibri" pitchFamily="34" charset="0"/>
                <a:cs typeface="Arial"/>
              </a:rPr>
              <a:t>.</a:t>
            </a:r>
            <a:r>
              <a:rPr lang="en-GB" altLang="en-US" sz="1600" dirty="0">
                <a:latin typeface="Arial"/>
                <a:ea typeface="Calibri" pitchFamily="34" charset="0"/>
                <a:cs typeface="Arial"/>
              </a:rPr>
              <a:t> </a:t>
            </a:r>
            <a:endParaRPr lang="en-ZA" altLang="en-US" sz="1600" b="1" dirty="0">
              <a:ea typeface="Calibri" pitchFamily="34" charset="0"/>
            </a:endParaRPr>
          </a:p>
          <a:p>
            <a:pPr algn="just">
              <a:lnSpc>
                <a:spcPct val="150000"/>
              </a:lnSpc>
              <a:defRPr/>
            </a:pPr>
            <a:r>
              <a:rPr lang="en-GB" altLang="en-US" sz="1600" dirty="0">
                <a:latin typeface="Arial"/>
                <a:ea typeface="Calibri"/>
                <a:cs typeface="Arial"/>
              </a:rPr>
              <a:t>The redefinition rests on the understanding that if the legislatures’ oversight role is </a:t>
            </a:r>
            <a:r>
              <a:rPr lang="en-GB" altLang="en-US" sz="1600" b="1" dirty="0">
                <a:latin typeface="Arial"/>
                <a:ea typeface="Calibri"/>
                <a:cs typeface="Arial"/>
              </a:rPr>
              <a:t>exercised in pursuit of good governance</a:t>
            </a:r>
            <a:r>
              <a:rPr lang="en-GB" altLang="en-US" sz="1600" dirty="0">
                <a:latin typeface="Arial"/>
                <a:ea typeface="Calibri"/>
                <a:cs typeface="Arial"/>
              </a:rPr>
              <a:t>, then the legislatures too </a:t>
            </a:r>
            <a:r>
              <a:rPr lang="en-GB" altLang="en-US" sz="1600" b="1" dirty="0">
                <a:latin typeface="Arial"/>
                <a:ea typeface="Calibri"/>
                <a:cs typeface="Arial"/>
              </a:rPr>
              <a:t>bear some responsibility for overall government performance</a:t>
            </a:r>
            <a:r>
              <a:rPr lang="en-GB" altLang="en-US" sz="1600" dirty="0">
                <a:latin typeface="Arial"/>
                <a:ea typeface="Calibri"/>
                <a:cs typeface="Arial"/>
              </a:rPr>
              <a:t>. </a:t>
            </a:r>
            <a:endParaRPr lang="en-ZA" altLang="en-US" sz="1600" b="1" dirty="0">
              <a:ea typeface="Calibri" pitchFamily="34" charset="0"/>
            </a:endParaRPr>
          </a:p>
        </p:txBody>
      </p:sp>
      <p:sp>
        <p:nvSpPr>
          <p:cNvPr id="4" name="Title 1">
            <a:extLst>
              <a:ext uri="{FF2B5EF4-FFF2-40B4-BE49-F238E27FC236}">
                <a16:creationId xmlns:a16="http://schemas.microsoft.com/office/drawing/2014/main" id="{A6ECBC2C-A0BF-0B3B-E0E2-34F6151E4F96}"/>
              </a:ext>
            </a:extLst>
          </p:cNvPr>
          <p:cNvSpPr>
            <a:spLocks noGrp="1"/>
          </p:cNvSpPr>
          <p:nvPr>
            <p:ph type="title"/>
          </p:nvPr>
        </p:nvSpPr>
        <p:spPr/>
        <p:txBody>
          <a:bodyPr>
            <a:normAutofit/>
          </a:bodyPr>
          <a:lstStyle/>
          <a:p>
            <a:r>
              <a:rPr lang="en-ZA" altLang="en-US" dirty="0">
                <a:latin typeface="Arial" panose="020B0604020202020204" pitchFamily="34" charset="0"/>
                <a:cs typeface="Arial" panose="020B0604020202020204" pitchFamily="34" charset="0"/>
              </a:rPr>
              <a:t>The Sector Oversight Model (SOM) </a:t>
            </a:r>
            <a:r>
              <a:rPr lang="en-ZA" altLang="en-US" i="1" dirty="0">
                <a:solidFill>
                  <a:srgbClr val="A16036"/>
                </a:solidFill>
                <a:latin typeface="Arial" panose="020B0604020202020204" pitchFamily="34" charset="0"/>
                <a:cs typeface="Arial" panose="020B0604020202020204" pitchFamily="34" charset="0"/>
              </a:rPr>
              <a:t>cont.</a:t>
            </a:r>
            <a:endParaRPr lang="en-US" altLang="en-US" i="1" dirty="0">
              <a:solidFill>
                <a:srgbClr val="A160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0898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653143" y="-1"/>
            <a:ext cx="8587274" cy="1698171"/>
          </a:xfrm>
        </p:spPr>
        <p:txBody>
          <a:bodyPr/>
          <a:lstStyle/>
          <a:p>
            <a:r>
              <a:rPr lang="en-ZA" altLang="en-US" sz="3200" dirty="0">
                <a:latin typeface="Arial" panose="020B0604020202020204" pitchFamily="34" charset="0"/>
                <a:cs typeface="Arial" panose="020B0604020202020204" pitchFamily="34" charset="0"/>
              </a:rPr>
              <a:t>The Sector Oversight Model (SOM) </a:t>
            </a:r>
            <a:r>
              <a:rPr lang="en-ZA" altLang="en-US" sz="3200" i="1" dirty="0">
                <a:solidFill>
                  <a:srgbClr val="A16036"/>
                </a:solidFill>
                <a:latin typeface="Arial" panose="020B0604020202020204" pitchFamily="34" charset="0"/>
                <a:cs typeface="Arial" panose="020B0604020202020204" pitchFamily="34" charset="0"/>
              </a:rPr>
              <a:t>cont.</a:t>
            </a:r>
            <a:endParaRPr lang="en-US" altLang="en-US" sz="32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F2F82E3F-A61C-4C8F-A87E-34ED954E40A9}"/>
              </a:ext>
            </a:extLst>
          </p:cNvPr>
          <p:cNvSpPr>
            <a:spLocks noGrp="1"/>
          </p:cNvSpPr>
          <p:nvPr>
            <p:ph idx="1"/>
          </p:nvPr>
        </p:nvSpPr>
        <p:spPr>
          <a:xfrm>
            <a:off x="653143" y="1972639"/>
            <a:ext cx="10885714" cy="3786090"/>
          </a:xfrm>
        </p:spPr>
        <p:txBody>
          <a:bodyPr vert="horz" lIns="91440" tIns="45720" rIns="91440" bIns="45720" rtlCol="0" anchor="t">
            <a:normAutofit/>
          </a:bodyPr>
          <a:lstStyle/>
          <a:p>
            <a:pPr algn="just">
              <a:lnSpc>
                <a:spcPct val="160000"/>
              </a:lnSpc>
            </a:pPr>
            <a:r>
              <a:rPr lang="en-GB" altLang="en-US" sz="1600" dirty="0">
                <a:latin typeface="Arial"/>
                <a:cs typeface="Arial"/>
              </a:rPr>
              <a:t>Given the state of affairs described above, it is necessary to identify the </a:t>
            </a:r>
            <a:r>
              <a:rPr lang="en-GB" altLang="en-US" sz="1600" b="1" dirty="0">
                <a:latin typeface="Arial"/>
                <a:cs typeface="Arial"/>
              </a:rPr>
              <a:t>key elements of legislative oversight</a:t>
            </a:r>
            <a:r>
              <a:rPr lang="en-GB" altLang="en-US" sz="1600" dirty="0">
                <a:latin typeface="Arial"/>
                <a:cs typeface="Arial"/>
              </a:rPr>
              <a:t>, that is, the </a:t>
            </a:r>
            <a:r>
              <a:rPr lang="en-GB" altLang="en-US" sz="1600" b="1" dirty="0">
                <a:latin typeface="Arial"/>
                <a:cs typeface="Arial"/>
              </a:rPr>
              <a:t>evaluation of the efficacy of public service programmes</a:t>
            </a:r>
            <a:r>
              <a:rPr lang="en-GB" altLang="en-US" sz="1600" dirty="0">
                <a:latin typeface="Arial"/>
                <a:cs typeface="Arial"/>
              </a:rPr>
              <a:t> and the </a:t>
            </a:r>
            <a:r>
              <a:rPr lang="en-GB" altLang="en-US" sz="1600" b="1" dirty="0">
                <a:latin typeface="Arial"/>
                <a:cs typeface="Arial"/>
              </a:rPr>
              <a:t>appropriateness of financial resource allocations and management</a:t>
            </a:r>
            <a:r>
              <a:rPr lang="en-GB" altLang="en-US" sz="1600" dirty="0">
                <a:latin typeface="Arial"/>
                <a:cs typeface="Arial"/>
              </a:rPr>
              <a:t>, and the relationships between these key elements. The result is a simple conceptual model that captures these elements and arranges them in an appropriate manner. </a:t>
            </a:r>
          </a:p>
          <a:p>
            <a:pPr algn="just">
              <a:lnSpc>
                <a:spcPct val="160000"/>
              </a:lnSpc>
            </a:pPr>
            <a:endParaRPr lang="en-GB" altLang="en-US" sz="1600" b="1" dirty="0">
              <a:latin typeface="Arial"/>
              <a:cs typeface="Arial"/>
            </a:endParaRPr>
          </a:p>
          <a:p>
            <a:pPr algn="just">
              <a:lnSpc>
                <a:spcPct val="160000"/>
              </a:lnSpc>
            </a:pPr>
            <a:r>
              <a:rPr lang="en-GB" altLang="en-US" sz="1600" dirty="0">
                <a:latin typeface="Arial"/>
                <a:cs typeface="Arial"/>
              </a:rPr>
              <a:t>The activation of the PSOM requires separate instruments: the </a:t>
            </a:r>
            <a:r>
              <a:rPr lang="en-GB" altLang="en-US" sz="1600" b="1" dirty="0">
                <a:solidFill>
                  <a:schemeClr val="accent2">
                    <a:lumMod val="50000"/>
                  </a:schemeClr>
                </a:solidFill>
                <a:latin typeface="Arial"/>
                <a:cs typeface="Arial"/>
              </a:rPr>
              <a:t>Budget Cycle Model </a:t>
            </a:r>
            <a:r>
              <a:rPr lang="en-GB" altLang="en-US" sz="1600" dirty="0">
                <a:solidFill>
                  <a:schemeClr val="accent2">
                    <a:lumMod val="50000"/>
                  </a:schemeClr>
                </a:solidFill>
                <a:latin typeface="Arial"/>
                <a:cs typeface="Arial"/>
              </a:rPr>
              <a:t>(BCM)</a:t>
            </a:r>
            <a:r>
              <a:rPr lang="en-GB" altLang="en-US" sz="1600" dirty="0">
                <a:latin typeface="Arial"/>
                <a:cs typeface="Arial"/>
              </a:rPr>
              <a:t>; the </a:t>
            </a:r>
            <a:r>
              <a:rPr lang="en-GB" altLang="en-US" sz="1600" b="1" dirty="0">
                <a:solidFill>
                  <a:schemeClr val="accent2">
                    <a:lumMod val="50000"/>
                  </a:schemeClr>
                </a:solidFill>
                <a:latin typeface="Arial"/>
                <a:cs typeface="Arial"/>
              </a:rPr>
              <a:t>Budget Information Matrices </a:t>
            </a:r>
            <a:r>
              <a:rPr lang="en-GB" altLang="en-US" sz="1600" dirty="0">
                <a:solidFill>
                  <a:schemeClr val="accent2">
                    <a:lumMod val="50000"/>
                  </a:schemeClr>
                </a:solidFill>
                <a:latin typeface="Arial"/>
                <a:cs typeface="Arial"/>
              </a:rPr>
              <a:t>(BIMs)</a:t>
            </a:r>
            <a:r>
              <a:rPr lang="en-GB" altLang="en-US" sz="1600" dirty="0">
                <a:latin typeface="Arial"/>
                <a:cs typeface="Arial"/>
              </a:rPr>
              <a:t>; and a </a:t>
            </a:r>
            <a:r>
              <a:rPr lang="en-GB" altLang="en-US" sz="1600" b="1" dirty="0">
                <a:solidFill>
                  <a:schemeClr val="accent2">
                    <a:lumMod val="50000"/>
                  </a:schemeClr>
                </a:solidFill>
                <a:latin typeface="Arial"/>
                <a:cs typeface="Arial"/>
              </a:rPr>
              <a:t>Toolkit</a:t>
            </a:r>
            <a:r>
              <a:rPr lang="en-GB" altLang="en-US" sz="1600" b="1" dirty="0">
                <a:latin typeface="Arial"/>
                <a:cs typeface="Arial"/>
              </a:rPr>
              <a:t> </a:t>
            </a:r>
            <a:r>
              <a:rPr lang="en-GB" altLang="en-US" sz="1600" dirty="0">
                <a:latin typeface="Arial"/>
                <a:cs typeface="Arial"/>
              </a:rPr>
              <a:t>of basic performance evaluations and budget analyses. </a:t>
            </a:r>
            <a:endParaRPr lang="en-ZA" altLang="en-US" sz="1600" b="1" dirty="0"/>
          </a:p>
          <a:p>
            <a:pPr algn="just">
              <a:lnSpc>
                <a:spcPct val="160000"/>
              </a:lnSpc>
            </a:pPr>
            <a:endParaRPr lang="en-ZA" altLang="en-US" sz="1600" b="1" dirty="0"/>
          </a:p>
        </p:txBody>
      </p:sp>
    </p:spTree>
    <p:extLst>
      <p:ext uri="{BB962C8B-B14F-4D97-AF65-F5344CB8AC3E}">
        <p14:creationId xmlns:p14="http://schemas.microsoft.com/office/powerpoint/2010/main" val="27232386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lculator and a pen&#10;&#10;Description automatically generated">
            <a:extLst>
              <a:ext uri="{FF2B5EF4-FFF2-40B4-BE49-F238E27FC236}">
                <a16:creationId xmlns:a16="http://schemas.microsoft.com/office/drawing/2014/main" id="{03AC0738-33F5-DF48-8E8E-D637CE7A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3389"/>
            <a:ext cx="11539000" cy="4252546"/>
          </a:xfrm>
          <a:prstGeom prst="rect">
            <a:avLst/>
          </a:prstGeom>
        </p:spPr>
      </p:pic>
      <p:sp>
        <p:nvSpPr>
          <p:cNvPr id="4" name="Slide Number Placeholder 3">
            <a:extLst>
              <a:ext uri="{FF2B5EF4-FFF2-40B4-BE49-F238E27FC236}">
                <a16:creationId xmlns:a16="http://schemas.microsoft.com/office/drawing/2014/main" id="{91074BD1-0A69-701D-B24F-41393158D69E}"/>
              </a:ext>
            </a:extLst>
          </p:cNvPr>
          <p:cNvSpPr>
            <a:spLocks noGrp="1"/>
          </p:cNvSpPr>
          <p:nvPr>
            <p:ph type="sldNum" sz="quarter" idx="12"/>
          </p:nvPr>
        </p:nvSpPr>
        <p:spPr/>
        <p:txBody>
          <a:bodyPr/>
          <a:lstStyle/>
          <a:p>
            <a:fld id="{3BC93099-F7AB-074E-8CC3-8B9B36D0B21C}" type="slidenum">
              <a:rPr lang="en-US" smtClean="0"/>
              <a:t>13</a:t>
            </a:fld>
            <a:endParaRPr lang="en-US"/>
          </a:p>
        </p:txBody>
      </p:sp>
      <p:sp>
        <p:nvSpPr>
          <p:cNvPr id="6" name="Content Placeholder 2">
            <a:extLst>
              <a:ext uri="{FF2B5EF4-FFF2-40B4-BE49-F238E27FC236}">
                <a16:creationId xmlns:a16="http://schemas.microsoft.com/office/drawing/2014/main" id="{EA6472BC-1789-621A-4A4C-09FD6DFD60B3}"/>
              </a:ext>
            </a:extLst>
          </p:cNvPr>
          <p:cNvSpPr txBox="1">
            <a:spLocks/>
          </p:cNvSpPr>
          <p:nvPr/>
        </p:nvSpPr>
        <p:spPr>
          <a:xfrm>
            <a:off x="766508" y="2718368"/>
            <a:ext cx="5091260" cy="22098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solidFill>
                  <a:schemeClr val="bg1"/>
                </a:solidFill>
              </a:rPr>
              <a:t>BUDGET CYCLE MODEL &amp; ITS MECHANISM</a:t>
            </a:r>
          </a:p>
        </p:txBody>
      </p:sp>
    </p:spTree>
    <p:extLst>
      <p:ext uri="{BB962C8B-B14F-4D97-AF65-F5344CB8AC3E}">
        <p14:creationId xmlns:p14="http://schemas.microsoft.com/office/powerpoint/2010/main" val="376755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25D5-6A47-94B0-CAD8-59F58F10C204}"/>
              </a:ext>
            </a:extLst>
          </p:cNvPr>
          <p:cNvSpPr>
            <a:spLocks noGrp="1"/>
          </p:cNvSpPr>
          <p:nvPr>
            <p:ph type="title"/>
          </p:nvPr>
        </p:nvSpPr>
        <p:spPr>
          <a:xfrm>
            <a:off x="631371" y="-3799"/>
            <a:ext cx="9825230" cy="1691085"/>
          </a:xfrm>
        </p:spPr>
        <p:txBody>
          <a:bodyPr>
            <a:normAutofit/>
          </a:bodyPr>
          <a:lstStyle/>
          <a:p>
            <a:r>
              <a:rPr lang="en-ZA" dirty="0"/>
              <a:t>Budget Information Matrices</a:t>
            </a:r>
          </a:p>
        </p:txBody>
      </p:sp>
      <p:sp>
        <p:nvSpPr>
          <p:cNvPr id="3" name="Content Placeholder 2">
            <a:extLst>
              <a:ext uri="{FF2B5EF4-FFF2-40B4-BE49-F238E27FC236}">
                <a16:creationId xmlns:a16="http://schemas.microsoft.com/office/drawing/2014/main" id="{FBF2A2C2-171C-E863-B89D-BAB8A4C4F76C}"/>
              </a:ext>
            </a:extLst>
          </p:cNvPr>
          <p:cNvSpPr>
            <a:spLocks noGrp="1"/>
          </p:cNvSpPr>
          <p:nvPr>
            <p:ph idx="1"/>
          </p:nvPr>
        </p:nvSpPr>
        <p:spPr>
          <a:xfrm>
            <a:off x="631370" y="2177143"/>
            <a:ext cx="10907629" cy="3671930"/>
          </a:xfrm>
        </p:spPr>
        <p:txBody>
          <a:bodyPr vert="horz" lIns="91440" tIns="45720" rIns="91440" bIns="45720" rtlCol="0" anchor="t">
            <a:normAutofit/>
          </a:bodyPr>
          <a:lstStyle/>
          <a:p>
            <a:pPr algn="just">
              <a:lnSpc>
                <a:spcPct val="160000"/>
              </a:lnSpc>
            </a:pPr>
            <a:r>
              <a:rPr lang="en-ZA" sz="1600" dirty="0">
                <a:latin typeface="Arial"/>
                <a:cs typeface="Arial"/>
              </a:rPr>
              <a:t>The matrices </a:t>
            </a:r>
            <a:r>
              <a:rPr lang="en-ZA" sz="1600" b="1" dirty="0">
                <a:latin typeface="Arial"/>
                <a:cs typeface="Arial"/>
              </a:rPr>
              <a:t>contain a collection of various information</a:t>
            </a:r>
            <a:r>
              <a:rPr lang="en-ZA" sz="1600" dirty="0">
                <a:latin typeface="Arial"/>
                <a:cs typeface="Arial"/>
              </a:rPr>
              <a:t> pertaining to a specific Committee – thereby informing a committee as it implements the SOM imperatives.</a:t>
            </a:r>
            <a:endParaRPr lang="en-US" sz="1600" dirty="0">
              <a:latin typeface="Arial"/>
              <a:cs typeface="Arial"/>
            </a:endParaRPr>
          </a:p>
          <a:p>
            <a:pPr algn="just">
              <a:lnSpc>
                <a:spcPct val="160000"/>
              </a:lnSpc>
            </a:pPr>
            <a:r>
              <a:rPr lang="en-ZA" sz="1600" dirty="0">
                <a:solidFill>
                  <a:schemeClr val="accent2">
                    <a:lumMod val="50000"/>
                  </a:schemeClr>
                </a:solidFill>
                <a:latin typeface="Arial"/>
                <a:cs typeface="Arial"/>
              </a:rPr>
              <a:t>This information includes speeches, e.g. </a:t>
            </a:r>
            <a:r>
              <a:rPr lang="en-ZA" sz="1600" b="1" dirty="0">
                <a:solidFill>
                  <a:schemeClr val="accent2">
                    <a:lumMod val="50000"/>
                  </a:schemeClr>
                </a:solidFill>
                <a:latin typeface="Arial"/>
                <a:cs typeface="Arial"/>
              </a:rPr>
              <a:t>SONA</a:t>
            </a:r>
            <a:r>
              <a:rPr lang="en-ZA" sz="1600" dirty="0">
                <a:solidFill>
                  <a:schemeClr val="accent2">
                    <a:lumMod val="50000"/>
                  </a:schemeClr>
                </a:solidFill>
                <a:latin typeface="Arial"/>
                <a:cs typeface="Arial"/>
              </a:rPr>
              <a:t>, </a:t>
            </a:r>
            <a:r>
              <a:rPr lang="en-ZA" sz="1600" b="1" dirty="0">
                <a:solidFill>
                  <a:schemeClr val="accent2">
                    <a:lumMod val="50000"/>
                  </a:schemeClr>
                </a:solidFill>
                <a:latin typeface="Arial"/>
                <a:cs typeface="Arial"/>
              </a:rPr>
              <a:t>SOPA</a:t>
            </a:r>
            <a:r>
              <a:rPr lang="en-ZA" sz="1600" dirty="0">
                <a:solidFill>
                  <a:schemeClr val="accent2">
                    <a:lumMod val="50000"/>
                  </a:schemeClr>
                </a:solidFill>
                <a:latin typeface="Arial"/>
                <a:cs typeface="Arial"/>
              </a:rPr>
              <a:t>, </a:t>
            </a:r>
            <a:r>
              <a:rPr lang="en-ZA" sz="1600" b="1" dirty="0">
                <a:solidFill>
                  <a:schemeClr val="accent2">
                    <a:lumMod val="50000"/>
                  </a:schemeClr>
                </a:solidFill>
                <a:latin typeface="Arial"/>
                <a:cs typeface="Arial"/>
              </a:rPr>
              <a:t>Minister (MEC) of Finance</a:t>
            </a:r>
            <a:r>
              <a:rPr lang="en-ZA" sz="1600" dirty="0">
                <a:solidFill>
                  <a:schemeClr val="accent2">
                    <a:lumMod val="50000"/>
                  </a:schemeClr>
                </a:solidFill>
                <a:latin typeface="Arial"/>
                <a:cs typeface="Arial"/>
              </a:rPr>
              <a:t> speech, </a:t>
            </a:r>
            <a:r>
              <a:rPr lang="en-ZA" sz="1600" b="1" dirty="0">
                <a:solidFill>
                  <a:schemeClr val="accent2">
                    <a:lumMod val="50000"/>
                  </a:schemeClr>
                </a:solidFill>
                <a:latin typeface="Arial"/>
                <a:cs typeface="Arial"/>
              </a:rPr>
              <a:t>departmental reports</a:t>
            </a:r>
            <a:r>
              <a:rPr lang="en-ZA" sz="1600" dirty="0">
                <a:solidFill>
                  <a:schemeClr val="accent2">
                    <a:lumMod val="50000"/>
                  </a:schemeClr>
                </a:solidFill>
                <a:latin typeface="Arial"/>
                <a:cs typeface="Arial"/>
              </a:rPr>
              <a:t>, </a:t>
            </a:r>
            <a:r>
              <a:rPr lang="en-ZA" sz="1600" b="1" dirty="0">
                <a:solidFill>
                  <a:schemeClr val="accent2">
                    <a:lumMod val="50000"/>
                  </a:schemeClr>
                </a:solidFill>
                <a:latin typeface="Arial"/>
                <a:cs typeface="Arial"/>
              </a:rPr>
              <a:t>policy literature</a:t>
            </a:r>
            <a:r>
              <a:rPr lang="en-ZA" sz="1600" dirty="0">
                <a:solidFill>
                  <a:schemeClr val="accent2">
                    <a:lumMod val="50000"/>
                  </a:schemeClr>
                </a:solidFill>
                <a:latin typeface="Arial"/>
                <a:cs typeface="Arial"/>
              </a:rPr>
              <a:t>, </a:t>
            </a:r>
            <a:r>
              <a:rPr lang="en-ZA" sz="1600" b="1" dirty="0">
                <a:solidFill>
                  <a:schemeClr val="accent2">
                    <a:lumMod val="50000"/>
                  </a:schemeClr>
                </a:solidFill>
                <a:latin typeface="Arial"/>
                <a:cs typeface="Arial"/>
              </a:rPr>
              <a:t>database of experts</a:t>
            </a:r>
            <a:r>
              <a:rPr lang="en-ZA" sz="1600" dirty="0">
                <a:solidFill>
                  <a:schemeClr val="accent2">
                    <a:lumMod val="50000"/>
                  </a:schemeClr>
                </a:solidFill>
                <a:latin typeface="Arial"/>
                <a:cs typeface="Arial"/>
              </a:rPr>
              <a:t>, amongst others.</a:t>
            </a:r>
          </a:p>
          <a:p>
            <a:pPr algn="just">
              <a:lnSpc>
                <a:spcPct val="160000"/>
              </a:lnSpc>
            </a:pPr>
            <a:r>
              <a:rPr lang="en-ZA" sz="1600" dirty="0">
                <a:latin typeface="Arial"/>
                <a:cs typeface="Arial"/>
              </a:rPr>
              <a:t>The Committee is therefore able to </a:t>
            </a:r>
            <a:r>
              <a:rPr lang="en-ZA" sz="1600" b="1" dirty="0">
                <a:latin typeface="Arial"/>
                <a:cs typeface="Arial"/>
              </a:rPr>
              <a:t>tap into this information to augment its oversight processes</a:t>
            </a:r>
            <a:r>
              <a:rPr lang="en-ZA" sz="1600" dirty="0">
                <a:latin typeface="Arial"/>
                <a:cs typeface="Arial"/>
              </a:rPr>
              <a:t>.</a:t>
            </a:r>
          </a:p>
          <a:p>
            <a:pPr algn="just">
              <a:lnSpc>
                <a:spcPct val="160000"/>
              </a:lnSpc>
            </a:pPr>
            <a:r>
              <a:rPr lang="en-ZA" sz="1600" b="1" dirty="0">
                <a:solidFill>
                  <a:schemeClr val="accent2">
                    <a:lumMod val="50000"/>
                  </a:schemeClr>
                </a:solidFill>
                <a:latin typeface="Arial"/>
                <a:cs typeface="Arial"/>
              </a:rPr>
              <a:t>Information Officers</a:t>
            </a:r>
            <a:r>
              <a:rPr lang="en-ZA" sz="1600" dirty="0">
                <a:solidFill>
                  <a:schemeClr val="accent2">
                    <a:lumMod val="50000"/>
                  </a:schemeClr>
                </a:solidFill>
                <a:latin typeface="Arial"/>
                <a:cs typeface="Arial"/>
              </a:rPr>
              <a:t> are assigned to the Committees to perform this role.</a:t>
            </a:r>
          </a:p>
        </p:txBody>
      </p:sp>
      <p:sp>
        <p:nvSpPr>
          <p:cNvPr id="4" name="Slide Number Placeholder 3">
            <a:extLst>
              <a:ext uri="{FF2B5EF4-FFF2-40B4-BE49-F238E27FC236}">
                <a16:creationId xmlns:a16="http://schemas.microsoft.com/office/drawing/2014/main" id="{9173323B-D827-DEC9-88C4-9DD7AC169D29}"/>
              </a:ext>
            </a:extLst>
          </p:cNvPr>
          <p:cNvSpPr>
            <a:spLocks noGrp="1"/>
          </p:cNvSpPr>
          <p:nvPr>
            <p:ph type="sldNum" sz="quarter" idx="12"/>
          </p:nvPr>
        </p:nvSpPr>
        <p:spPr/>
        <p:txBody>
          <a:bodyPr/>
          <a:lstStyle/>
          <a:p>
            <a:fld id="{3BC93099-F7AB-074E-8CC3-8B9B36D0B21C}" type="slidenum">
              <a:rPr lang="en-US" smtClean="0"/>
              <a:t>14</a:t>
            </a:fld>
            <a:endParaRPr lang="en-US"/>
          </a:p>
        </p:txBody>
      </p:sp>
    </p:spTree>
    <p:extLst>
      <p:ext uri="{BB962C8B-B14F-4D97-AF65-F5344CB8AC3E}">
        <p14:creationId xmlns:p14="http://schemas.microsoft.com/office/powerpoint/2010/main" val="97320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27AE88-9263-4A45-DF9F-DD6A0D9C1A05}"/>
              </a:ext>
            </a:extLst>
          </p:cNvPr>
          <p:cNvSpPr/>
          <p:nvPr/>
        </p:nvSpPr>
        <p:spPr>
          <a:xfrm>
            <a:off x="640080" y="1972638"/>
            <a:ext cx="10898920" cy="3786090"/>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653150" y="0"/>
            <a:ext cx="8742208" cy="1687286"/>
          </a:xfrm>
        </p:spPr>
        <p:txBody>
          <a:bodyPr>
            <a:normAutofit/>
          </a:bodyPr>
          <a:lstStyle/>
          <a:p>
            <a:r>
              <a:rPr lang="en-ZA" altLang="en-US" dirty="0">
                <a:ea typeface="Calibri" pitchFamily="34" charset="0"/>
                <a:cs typeface="Calibri" pitchFamily="34" charset="0"/>
              </a:rPr>
              <a:t>Budget Cycle Model &amp; Its Mechanisms</a:t>
            </a:r>
          </a:p>
        </p:txBody>
      </p:sp>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a:defRPr/>
            </a:pPr>
            <a:fld id="{CBFF2994-4171-4840-91C9-97BC281A4866}" type="slidenum">
              <a:rPr lang="en-US" smtClean="0"/>
              <a:pPr>
                <a:defRPr/>
              </a:pPr>
              <a:t>15</a:t>
            </a:fld>
            <a:endParaRPr lang="en-US" dirty="0"/>
          </a:p>
        </p:txBody>
      </p:sp>
      <p:sp>
        <p:nvSpPr>
          <p:cNvPr id="9" name="Content Placeholder 6">
            <a:extLst>
              <a:ext uri="{FF2B5EF4-FFF2-40B4-BE49-F238E27FC236}">
                <a16:creationId xmlns:a16="http://schemas.microsoft.com/office/drawing/2014/main" id="{164DCD0D-90CD-4BDC-942A-C0156B72CE6A}"/>
              </a:ext>
            </a:extLst>
          </p:cNvPr>
          <p:cNvSpPr>
            <a:spLocks noGrp="1"/>
          </p:cNvSpPr>
          <p:nvPr>
            <p:ph idx="1"/>
          </p:nvPr>
        </p:nvSpPr>
        <p:spPr>
          <a:xfrm>
            <a:off x="869274" y="2166257"/>
            <a:ext cx="4571986" cy="3561382"/>
          </a:xfrm>
        </p:spPr>
        <p:txBody>
          <a:bodyPr vert="horz" lIns="91440" tIns="45720" rIns="91440" bIns="45720" rtlCol="0" anchor="ctr">
            <a:noAutofit/>
          </a:bodyPr>
          <a:lstStyle/>
          <a:p>
            <a:pPr>
              <a:lnSpc>
                <a:spcPct val="150000"/>
              </a:lnSpc>
            </a:pPr>
            <a:r>
              <a:rPr lang="en-US" sz="1600" dirty="0">
                <a:latin typeface="Arial"/>
                <a:cs typeface="Arial"/>
              </a:rPr>
              <a:t>Oversight cycle depicted represents how a legislature conducts oversight over the work of government. </a:t>
            </a:r>
          </a:p>
          <a:p>
            <a:pPr>
              <a:lnSpc>
                <a:spcPct val="150000"/>
              </a:lnSpc>
            </a:pPr>
            <a:endParaRPr lang="en-US" sz="800" dirty="0"/>
          </a:p>
          <a:p>
            <a:pPr>
              <a:lnSpc>
                <a:spcPct val="150000"/>
              </a:lnSpc>
            </a:pPr>
            <a:r>
              <a:rPr lang="en-US" sz="1600" dirty="0">
                <a:latin typeface="Arial"/>
                <a:cs typeface="Arial"/>
              </a:rPr>
              <a:t>The diagram highlights the different types of oversight mechanisms that are conducted during different times of the year.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9514" y="2166257"/>
            <a:ext cx="4410489" cy="3422597"/>
          </a:xfrm>
          <a:prstGeom prst="rect">
            <a:avLst/>
          </a:prstGeom>
        </p:spPr>
      </p:pic>
      <p:cxnSp>
        <p:nvCxnSpPr>
          <p:cNvPr id="6" name="Straight Connector 5"/>
          <p:cNvCxnSpPr>
            <a:cxnSpLocks/>
          </p:cNvCxnSpPr>
          <p:nvPr/>
        </p:nvCxnSpPr>
        <p:spPr>
          <a:xfrm>
            <a:off x="5737344" y="2166257"/>
            <a:ext cx="0" cy="3422597"/>
          </a:xfrm>
          <a:prstGeom prst="line">
            <a:avLst/>
          </a:prstGeom>
          <a:ln>
            <a:solidFill>
              <a:srgbClr val="154B24"/>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886509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E77A-0095-0860-BA42-4484F1EBB56A}"/>
              </a:ext>
            </a:extLst>
          </p:cNvPr>
          <p:cNvSpPr>
            <a:spLocks noGrp="1"/>
          </p:cNvSpPr>
          <p:nvPr>
            <p:ph type="title"/>
          </p:nvPr>
        </p:nvSpPr>
        <p:spPr>
          <a:xfrm>
            <a:off x="638629" y="1"/>
            <a:ext cx="9644351" cy="1709056"/>
          </a:xfrm>
        </p:spPr>
        <p:txBody>
          <a:bodyPr>
            <a:normAutofit/>
          </a:bodyPr>
          <a:lstStyle/>
          <a:p>
            <a:r>
              <a:rPr lang="en-ZA" altLang="en-US" dirty="0">
                <a:ea typeface="Calibri" pitchFamily="34" charset="0"/>
                <a:cs typeface="Calibri" pitchFamily="34" charset="0"/>
              </a:rPr>
              <a:t>Budget Cycle Model &amp; Its Mechanisms</a:t>
            </a:r>
            <a:r>
              <a:rPr lang="en-ZA" altLang="en-US" i="1" dirty="0">
                <a:solidFill>
                  <a:srgbClr val="A16036"/>
                </a:solidFill>
                <a:ea typeface="Calibri" pitchFamily="34" charset="0"/>
                <a:cs typeface="Calibri" pitchFamily="34" charset="0"/>
              </a:rPr>
              <a:t> cont.</a:t>
            </a:r>
            <a:endParaRPr lang="en-ZA" sz="4000" i="1" dirty="0">
              <a:solidFill>
                <a:srgbClr val="A16036"/>
              </a:solidFill>
            </a:endParaRPr>
          </a:p>
        </p:txBody>
      </p:sp>
      <p:sp>
        <p:nvSpPr>
          <p:cNvPr id="3" name="Content Placeholder 2">
            <a:extLst>
              <a:ext uri="{FF2B5EF4-FFF2-40B4-BE49-F238E27FC236}">
                <a16:creationId xmlns:a16="http://schemas.microsoft.com/office/drawing/2014/main" id="{CBB5E6F4-D2F3-4EBD-7D59-E9DE2050CF3F}"/>
              </a:ext>
            </a:extLst>
          </p:cNvPr>
          <p:cNvSpPr>
            <a:spLocks noGrp="1"/>
          </p:cNvSpPr>
          <p:nvPr>
            <p:ph idx="1"/>
          </p:nvPr>
        </p:nvSpPr>
        <p:spPr>
          <a:xfrm>
            <a:off x="638629" y="2166256"/>
            <a:ext cx="10914742" cy="3586361"/>
          </a:xfrm>
        </p:spPr>
        <p:txBody>
          <a:bodyPr vert="horz" lIns="91440" tIns="45720" rIns="91440" bIns="45720" rtlCol="0" anchor="t">
            <a:noAutofit/>
          </a:bodyPr>
          <a:lstStyle/>
          <a:p>
            <a:pPr>
              <a:lnSpc>
                <a:spcPct val="150000"/>
              </a:lnSpc>
            </a:pPr>
            <a:r>
              <a:rPr lang="en-US" sz="1600" b="1" dirty="0">
                <a:solidFill>
                  <a:schemeClr val="accent2">
                    <a:lumMod val="50000"/>
                  </a:schemeClr>
                </a:solidFill>
                <a:latin typeface="Arial"/>
                <a:cs typeface="Arial"/>
              </a:rPr>
              <a:t>Quarter 1</a:t>
            </a:r>
            <a:r>
              <a:rPr lang="en-US" sz="1600" dirty="0">
                <a:latin typeface="Arial"/>
                <a:cs typeface="Arial"/>
              </a:rPr>
              <a:t> – Activities include – </a:t>
            </a:r>
            <a:r>
              <a:rPr lang="en-US" sz="1600" u="sng" dirty="0">
                <a:solidFill>
                  <a:srgbClr val="000000"/>
                </a:solidFill>
                <a:latin typeface="Arial"/>
                <a:cs typeface="Arial"/>
              </a:rPr>
              <a:t>Budget</a:t>
            </a:r>
            <a:r>
              <a:rPr lang="en-US" sz="1600" dirty="0">
                <a:solidFill>
                  <a:srgbClr val="000000"/>
                </a:solidFill>
                <a:latin typeface="Arial"/>
                <a:cs typeface="Arial"/>
              </a:rPr>
              <a:t>, </a:t>
            </a:r>
            <a:r>
              <a:rPr lang="en-US" sz="1600" u="sng" dirty="0">
                <a:solidFill>
                  <a:srgbClr val="000000"/>
                </a:solidFill>
                <a:latin typeface="Arial"/>
                <a:cs typeface="Arial"/>
              </a:rPr>
              <a:t>Strategic Planning</a:t>
            </a:r>
            <a:r>
              <a:rPr lang="en-US" sz="1600" dirty="0">
                <a:solidFill>
                  <a:srgbClr val="000000"/>
                </a:solidFill>
                <a:latin typeface="Arial"/>
                <a:cs typeface="Arial"/>
              </a:rPr>
              <a:t>, </a:t>
            </a:r>
            <a:r>
              <a:rPr lang="en-US" sz="1600" u="sng" dirty="0">
                <a:solidFill>
                  <a:srgbClr val="000000"/>
                </a:solidFill>
                <a:latin typeface="Arial"/>
                <a:cs typeface="Arial"/>
              </a:rPr>
              <a:t>Quarterly Report</a:t>
            </a:r>
            <a:r>
              <a:rPr lang="en-US" sz="1600" dirty="0">
                <a:solidFill>
                  <a:srgbClr val="000000"/>
                </a:solidFill>
                <a:latin typeface="Arial"/>
                <a:cs typeface="Arial"/>
              </a:rPr>
              <a:t> and </a:t>
            </a:r>
            <a:r>
              <a:rPr lang="en-US" sz="1600" u="sng" dirty="0">
                <a:solidFill>
                  <a:srgbClr val="000000"/>
                </a:solidFill>
                <a:latin typeface="Arial"/>
                <a:cs typeface="Arial"/>
              </a:rPr>
              <a:t>FIS</a:t>
            </a:r>
            <a:endParaRPr lang="en-US" sz="1600" dirty="0"/>
          </a:p>
          <a:p>
            <a:pPr>
              <a:lnSpc>
                <a:spcPct val="150000"/>
              </a:lnSpc>
            </a:pPr>
            <a:r>
              <a:rPr lang="en-US" sz="1600" b="1" dirty="0">
                <a:solidFill>
                  <a:schemeClr val="accent2">
                    <a:lumMod val="50000"/>
                  </a:schemeClr>
                </a:solidFill>
                <a:latin typeface="Arial"/>
                <a:cs typeface="Arial"/>
              </a:rPr>
              <a:t>Quarter 2</a:t>
            </a:r>
            <a:r>
              <a:rPr lang="en-US" sz="1600" b="1" dirty="0">
                <a:latin typeface="Arial"/>
                <a:cs typeface="Arial"/>
              </a:rPr>
              <a:t> </a:t>
            </a:r>
            <a:r>
              <a:rPr lang="en-US" sz="1600" dirty="0">
                <a:latin typeface="Arial"/>
                <a:cs typeface="Arial"/>
              </a:rPr>
              <a:t>– Activities include – </a:t>
            </a:r>
            <a:r>
              <a:rPr lang="en-US" sz="1600" u="sng" dirty="0">
                <a:solidFill>
                  <a:srgbClr val="000000"/>
                </a:solidFill>
                <a:latin typeface="Arial"/>
                <a:cs typeface="Arial"/>
              </a:rPr>
              <a:t>Annual Report</a:t>
            </a:r>
            <a:r>
              <a:rPr lang="en-US" sz="1600" dirty="0">
                <a:solidFill>
                  <a:srgbClr val="000000"/>
                </a:solidFill>
                <a:latin typeface="Arial"/>
                <a:cs typeface="Arial"/>
              </a:rPr>
              <a:t>, </a:t>
            </a:r>
            <a:r>
              <a:rPr lang="en-US" sz="1600" u="sng" dirty="0">
                <a:solidFill>
                  <a:srgbClr val="000000"/>
                </a:solidFill>
                <a:latin typeface="Arial"/>
                <a:cs typeface="Arial"/>
              </a:rPr>
              <a:t>FIS</a:t>
            </a:r>
            <a:r>
              <a:rPr lang="en-US" sz="1600" dirty="0">
                <a:solidFill>
                  <a:srgbClr val="000000"/>
                </a:solidFill>
                <a:latin typeface="Arial"/>
                <a:cs typeface="Arial"/>
              </a:rPr>
              <a:t>, </a:t>
            </a:r>
            <a:r>
              <a:rPr lang="en-US" sz="1600" u="sng" dirty="0">
                <a:solidFill>
                  <a:srgbClr val="000000"/>
                </a:solidFill>
                <a:latin typeface="Arial"/>
                <a:cs typeface="Arial"/>
              </a:rPr>
              <a:t>Quarterly Report,</a:t>
            </a:r>
            <a:r>
              <a:rPr lang="en-US" sz="1600" dirty="0">
                <a:solidFill>
                  <a:srgbClr val="000000"/>
                </a:solidFill>
                <a:latin typeface="Arial"/>
                <a:cs typeface="Arial"/>
              </a:rPr>
              <a:t> etc.</a:t>
            </a:r>
            <a:endParaRPr lang="en-US" sz="1600" dirty="0"/>
          </a:p>
          <a:p>
            <a:pPr>
              <a:lnSpc>
                <a:spcPct val="150000"/>
              </a:lnSpc>
            </a:pPr>
            <a:r>
              <a:rPr lang="en-US" sz="1600" b="1" dirty="0">
                <a:solidFill>
                  <a:schemeClr val="accent2">
                    <a:lumMod val="50000"/>
                  </a:schemeClr>
                </a:solidFill>
                <a:latin typeface="Arial"/>
                <a:cs typeface="Arial"/>
              </a:rPr>
              <a:t>Quarter 3</a:t>
            </a:r>
            <a:r>
              <a:rPr lang="en-US" sz="1600" dirty="0">
                <a:latin typeface="Arial"/>
                <a:cs typeface="Arial"/>
              </a:rPr>
              <a:t> – Activities include – </a:t>
            </a:r>
            <a:r>
              <a:rPr lang="en-US" sz="1600" u="sng" dirty="0">
                <a:solidFill>
                  <a:srgbClr val="000000"/>
                </a:solidFill>
                <a:latin typeface="Arial"/>
                <a:cs typeface="Arial"/>
              </a:rPr>
              <a:t>Budget Adjustment Process</a:t>
            </a:r>
            <a:r>
              <a:rPr lang="en-US" sz="1600" dirty="0">
                <a:solidFill>
                  <a:srgbClr val="000000"/>
                </a:solidFill>
                <a:latin typeface="Arial"/>
                <a:cs typeface="Arial"/>
              </a:rPr>
              <a:t>; </a:t>
            </a:r>
            <a:r>
              <a:rPr lang="en-US" sz="1600" u="sng" dirty="0">
                <a:solidFill>
                  <a:srgbClr val="000000"/>
                </a:solidFill>
                <a:latin typeface="Arial"/>
                <a:cs typeface="Arial"/>
              </a:rPr>
              <a:t>Quarterly Report</a:t>
            </a:r>
            <a:endParaRPr lang="en-US" sz="1600" dirty="0">
              <a:solidFill>
                <a:srgbClr val="000000"/>
              </a:solidFill>
            </a:endParaRPr>
          </a:p>
          <a:p>
            <a:pPr>
              <a:lnSpc>
                <a:spcPct val="150000"/>
              </a:lnSpc>
            </a:pPr>
            <a:r>
              <a:rPr lang="en-US" sz="1600" b="1" dirty="0">
                <a:solidFill>
                  <a:schemeClr val="accent2">
                    <a:lumMod val="50000"/>
                  </a:schemeClr>
                </a:solidFill>
                <a:latin typeface="Arial"/>
                <a:cs typeface="Arial"/>
              </a:rPr>
              <a:t>Quarter 4</a:t>
            </a:r>
            <a:r>
              <a:rPr lang="en-US" sz="1600" dirty="0">
                <a:latin typeface="Arial"/>
                <a:cs typeface="Arial"/>
              </a:rPr>
              <a:t> – Activities include – </a:t>
            </a:r>
            <a:r>
              <a:rPr lang="en-US" sz="1600" u="sng" dirty="0">
                <a:solidFill>
                  <a:srgbClr val="000000"/>
                </a:solidFill>
                <a:latin typeface="Arial"/>
                <a:cs typeface="Arial"/>
              </a:rPr>
              <a:t>State of the Nation</a:t>
            </a:r>
            <a:r>
              <a:rPr lang="en-US" sz="1600" dirty="0">
                <a:solidFill>
                  <a:srgbClr val="000000"/>
                </a:solidFill>
                <a:latin typeface="Arial"/>
                <a:cs typeface="Arial"/>
              </a:rPr>
              <a:t>/</a:t>
            </a:r>
            <a:r>
              <a:rPr lang="en-US" sz="1600" u="sng" dirty="0">
                <a:solidFill>
                  <a:srgbClr val="000000"/>
                </a:solidFill>
                <a:latin typeface="Arial"/>
                <a:cs typeface="Arial"/>
              </a:rPr>
              <a:t>Province Address</a:t>
            </a:r>
            <a:r>
              <a:rPr lang="en-US" sz="1600" dirty="0">
                <a:solidFill>
                  <a:srgbClr val="000000"/>
                </a:solidFill>
                <a:latin typeface="Arial"/>
                <a:cs typeface="Arial"/>
              </a:rPr>
              <a:t>; </a:t>
            </a:r>
            <a:r>
              <a:rPr lang="en-US" sz="1600" u="sng" dirty="0">
                <a:solidFill>
                  <a:srgbClr val="000000"/>
                </a:solidFill>
                <a:latin typeface="Arial"/>
                <a:cs typeface="Arial"/>
              </a:rPr>
              <a:t>Quarterly Report</a:t>
            </a:r>
            <a:endParaRPr lang="en-ZA" sz="1600" dirty="0"/>
          </a:p>
          <a:p>
            <a:pPr marL="0" indent="0">
              <a:lnSpc>
                <a:spcPct val="150000"/>
              </a:lnSpc>
              <a:buNone/>
            </a:pPr>
            <a:endParaRPr lang="en-ZA" sz="800" dirty="0"/>
          </a:p>
          <a:p>
            <a:pPr marL="0" indent="0">
              <a:lnSpc>
                <a:spcPct val="150000"/>
              </a:lnSpc>
              <a:buNone/>
            </a:pPr>
            <a:r>
              <a:rPr lang="en-ZA" sz="1600" dirty="0">
                <a:solidFill>
                  <a:srgbClr val="49653B"/>
                </a:solidFill>
              </a:rPr>
              <a:t>NB!</a:t>
            </a:r>
          </a:p>
          <a:p>
            <a:pPr>
              <a:lnSpc>
                <a:spcPct val="150000"/>
              </a:lnSpc>
            </a:pPr>
            <a:r>
              <a:rPr lang="en-ZA" sz="1600" dirty="0">
                <a:latin typeface="Arial"/>
                <a:cs typeface="Arial"/>
              </a:rPr>
              <a:t>Consideration of </a:t>
            </a:r>
            <a:r>
              <a:rPr lang="en-ZA" sz="1600" u="sng" dirty="0">
                <a:latin typeface="Arial"/>
                <a:cs typeface="Arial"/>
              </a:rPr>
              <a:t>Quarterly reports</a:t>
            </a:r>
            <a:r>
              <a:rPr lang="en-ZA" sz="1600" dirty="0">
                <a:latin typeface="Arial"/>
                <a:cs typeface="Arial"/>
              </a:rPr>
              <a:t> features throughout the cycle.</a:t>
            </a:r>
            <a:endParaRPr lang="en-ZA" sz="1600" dirty="0"/>
          </a:p>
          <a:p>
            <a:pPr>
              <a:lnSpc>
                <a:spcPct val="150000"/>
              </a:lnSpc>
            </a:pPr>
            <a:r>
              <a:rPr lang="en-ZA" sz="1600" dirty="0">
                <a:latin typeface="Arial"/>
                <a:cs typeface="Arial"/>
              </a:rPr>
              <a:t>The processes often </a:t>
            </a:r>
            <a:r>
              <a:rPr lang="en-ZA" sz="1600" u="sng" dirty="0">
                <a:latin typeface="Arial"/>
                <a:cs typeface="Arial"/>
              </a:rPr>
              <a:t>overlap through the 4 Quarter</a:t>
            </a:r>
            <a:r>
              <a:rPr lang="en-ZA" sz="1600" dirty="0">
                <a:latin typeface="Arial"/>
                <a:cs typeface="Arial"/>
              </a:rPr>
              <a:t>s.</a:t>
            </a:r>
          </a:p>
        </p:txBody>
      </p:sp>
      <p:sp>
        <p:nvSpPr>
          <p:cNvPr id="4" name="Slide Number Placeholder 3">
            <a:extLst>
              <a:ext uri="{FF2B5EF4-FFF2-40B4-BE49-F238E27FC236}">
                <a16:creationId xmlns:a16="http://schemas.microsoft.com/office/drawing/2014/main" id="{E6D6A6F8-4F79-14C5-6C40-FEBA0E3A5952}"/>
              </a:ext>
            </a:extLst>
          </p:cNvPr>
          <p:cNvSpPr>
            <a:spLocks noGrp="1"/>
          </p:cNvSpPr>
          <p:nvPr>
            <p:ph type="sldNum" sz="quarter" idx="11"/>
          </p:nvPr>
        </p:nvSpPr>
        <p:spPr/>
        <p:txBody>
          <a:bodyPr/>
          <a:lstStyle/>
          <a:p>
            <a:pPr>
              <a:defRPr/>
            </a:pPr>
            <a:fld id="{A0A64A42-7C2D-4EA2-AADB-69663BC6F28E}" type="slidenum">
              <a:rPr lang="en-US" smtClean="0"/>
              <a:pPr>
                <a:defRPr/>
              </a:pPr>
              <a:t>16</a:t>
            </a:fld>
            <a:endParaRPr lang="en-US" dirty="0"/>
          </a:p>
        </p:txBody>
      </p:sp>
    </p:spTree>
    <p:extLst>
      <p:ext uri="{BB962C8B-B14F-4D97-AF65-F5344CB8AC3E}">
        <p14:creationId xmlns:p14="http://schemas.microsoft.com/office/powerpoint/2010/main" val="56723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482E8A-A3A1-D6A9-B58A-C8FFB9D9BE3F}"/>
              </a:ext>
            </a:extLst>
          </p:cNvPr>
          <p:cNvSpPr>
            <a:spLocks noGrp="1"/>
          </p:cNvSpPr>
          <p:nvPr>
            <p:ph type="title"/>
          </p:nvPr>
        </p:nvSpPr>
        <p:spPr/>
        <p:txBody>
          <a:bodyPr>
            <a:normAutofit/>
          </a:bodyPr>
          <a:lstStyle/>
          <a:p>
            <a:r>
              <a:rPr lang="en-ZA" altLang="en-US" dirty="0">
                <a:ea typeface="Calibri" pitchFamily="34" charset="0"/>
                <a:cs typeface="Calibri" pitchFamily="34" charset="0"/>
              </a:rPr>
              <a:t>Budget Cycle Model &amp; Its Mechanisms </a:t>
            </a:r>
            <a:r>
              <a:rPr lang="en-ZA" altLang="en-US" i="1" dirty="0">
                <a:solidFill>
                  <a:srgbClr val="A16036"/>
                </a:solidFill>
                <a:ea typeface="Calibri" pitchFamily="34" charset="0"/>
                <a:cs typeface="Calibri" pitchFamily="34" charset="0"/>
              </a:rPr>
              <a:t>cont.</a:t>
            </a:r>
          </a:p>
        </p:txBody>
      </p:sp>
      <p:pic>
        <p:nvPicPr>
          <p:cNvPr id="2" name="Picture 1" descr="A black and brown rectangles&#10;&#10;Description automatically generated">
            <a:extLst>
              <a:ext uri="{FF2B5EF4-FFF2-40B4-BE49-F238E27FC236}">
                <a16:creationId xmlns:a16="http://schemas.microsoft.com/office/drawing/2014/main" id="{90FE39D0-15D7-154B-66AE-AB4C59BF9C47}"/>
              </a:ext>
            </a:extLst>
          </p:cNvPr>
          <p:cNvPicPr>
            <a:picLocks noChangeAspect="1"/>
          </p:cNvPicPr>
          <p:nvPr/>
        </p:nvPicPr>
        <p:blipFill>
          <a:blip r:embed="rId2"/>
          <a:stretch>
            <a:fillRect/>
          </a:stretch>
        </p:blipFill>
        <p:spPr>
          <a:xfrm>
            <a:off x="1261978" y="1737649"/>
            <a:ext cx="8949220" cy="1698294"/>
          </a:xfrm>
          <a:prstGeom prst="rect">
            <a:avLst/>
          </a:prstGeom>
        </p:spPr>
      </p:pic>
      <p:sp>
        <p:nvSpPr>
          <p:cNvPr id="3" name="TextBox 2">
            <a:extLst>
              <a:ext uri="{FF2B5EF4-FFF2-40B4-BE49-F238E27FC236}">
                <a16:creationId xmlns:a16="http://schemas.microsoft.com/office/drawing/2014/main" id="{E3AD8F1B-A787-6CED-79E4-040787FE7328}"/>
              </a:ext>
            </a:extLst>
          </p:cNvPr>
          <p:cNvSpPr txBox="1"/>
          <p:nvPr/>
        </p:nvSpPr>
        <p:spPr>
          <a:xfrm>
            <a:off x="1495745" y="2258948"/>
            <a:ext cx="1731202" cy="338554"/>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PRIORITIES</a:t>
            </a:r>
          </a:p>
        </p:txBody>
      </p:sp>
      <p:sp>
        <p:nvSpPr>
          <p:cNvPr id="7" name="TextBox 6">
            <a:extLst>
              <a:ext uri="{FF2B5EF4-FFF2-40B4-BE49-F238E27FC236}">
                <a16:creationId xmlns:a16="http://schemas.microsoft.com/office/drawing/2014/main" id="{16CAB297-70EC-A9B0-9F3B-0651C9E3F99C}"/>
              </a:ext>
            </a:extLst>
          </p:cNvPr>
          <p:cNvSpPr txBox="1"/>
          <p:nvPr/>
        </p:nvSpPr>
        <p:spPr>
          <a:xfrm>
            <a:off x="3708600" y="2258948"/>
            <a:ext cx="1731202" cy="338554"/>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INPUTS</a:t>
            </a:r>
          </a:p>
        </p:txBody>
      </p:sp>
      <p:sp>
        <p:nvSpPr>
          <p:cNvPr id="9" name="TextBox 8">
            <a:extLst>
              <a:ext uri="{FF2B5EF4-FFF2-40B4-BE49-F238E27FC236}">
                <a16:creationId xmlns:a16="http://schemas.microsoft.com/office/drawing/2014/main" id="{70858B7C-24D6-668A-805E-587136025A71}"/>
              </a:ext>
            </a:extLst>
          </p:cNvPr>
          <p:cNvSpPr txBox="1"/>
          <p:nvPr/>
        </p:nvSpPr>
        <p:spPr>
          <a:xfrm>
            <a:off x="5921455" y="2258948"/>
            <a:ext cx="1731201" cy="338554"/>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OUTPUTS</a:t>
            </a:r>
          </a:p>
        </p:txBody>
      </p:sp>
      <p:sp>
        <p:nvSpPr>
          <p:cNvPr id="10" name="TextBox 9">
            <a:extLst>
              <a:ext uri="{FF2B5EF4-FFF2-40B4-BE49-F238E27FC236}">
                <a16:creationId xmlns:a16="http://schemas.microsoft.com/office/drawing/2014/main" id="{356D5BEC-3769-F314-D27A-DEC0095AE45D}"/>
              </a:ext>
            </a:extLst>
          </p:cNvPr>
          <p:cNvSpPr txBox="1"/>
          <p:nvPr/>
        </p:nvSpPr>
        <p:spPr>
          <a:xfrm>
            <a:off x="8121084" y="2258948"/>
            <a:ext cx="1731201" cy="338554"/>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OUTCOMES</a:t>
            </a:r>
          </a:p>
        </p:txBody>
      </p:sp>
      <p:sp>
        <p:nvSpPr>
          <p:cNvPr id="11" name="TextBox 10">
            <a:extLst>
              <a:ext uri="{FF2B5EF4-FFF2-40B4-BE49-F238E27FC236}">
                <a16:creationId xmlns:a16="http://schemas.microsoft.com/office/drawing/2014/main" id="{465002F2-0035-2903-CB33-20F31B9D553B}"/>
              </a:ext>
            </a:extLst>
          </p:cNvPr>
          <p:cNvSpPr txBox="1"/>
          <p:nvPr/>
        </p:nvSpPr>
        <p:spPr>
          <a:xfrm>
            <a:off x="1456581" y="3212512"/>
            <a:ext cx="1731202" cy="261610"/>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Appropriation Bill</a:t>
            </a:r>
          </a:p>
        </p:txBody>
      </p:sp>
      <p:sp>
        <p:nvSpPr>
          <p:cNvPr id="12" name="TextBox 11">
            <a:extLst>
              <a:ext uri="{FF2B5EF4-FFF2-40B4-BE49-F238E27FC236}">
                <a16:creationId xmlns:a16="http://schemas.microsoft.com/office/drawing/2014/main" id="{077D4FCB-7975-9A63-6D61-7AF6C756371A}"/>
              </a:ext>
            </a:extLst>
          </p:cNvPr>
          <p:cNvSpPr txBox="1"/>
          <p:nvPr/>
        </p:nvSpPr>
        <p:spPr>
          <a:xfrm>
            <a:off x="1456581" y="3582433"/>
            <a:ext cx="1731202" cy="261610"/>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Portfolio Budget</a:t>
            </a:r>
          </a:p>
        </p:txBody>
      </p:sp>
      <p:sp>
        <p:nvSpPr>
          <p:cNvPr id="13" name="TextBox 12">
            <a:extLst>
              <a:ext uri="{FF2B5EF4-FFF2-40B4-BE49-F238E27FC236}">
                <a16:creationId xmlns:a16="http://schemas.microsoft.com/office/drawing/2014/main" id="{D723742E-CC7D-2575-C2FA-C80A9FB9D638}"/>
              </a:ext>
            </a:extLst>
          </p:cNvPr>
          <p:cNvSpPr txBox="1"/>
          <p:nvPr/>
        </p:nvSpPr>
        <p:spPr>
          <a:xfrm>
            <a:off x="1456581" y="3960049"/>
            <a:ext cx="1731202" cy="430887"/>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Focused Intervention Study 1</a:t>
            </a:r>
          </a:p>
        </p:txBody>
      </p:sp>
      <p:sp>
        <p:nvSpPr>
          <p:cNvPr id="14" name="TextBox 13">
            <a:extLst>
              <a:ext uri="{FF2B5EF4-FFF2-40B4-BE49-F238E27FC236}">
                <a16:creationId xmlns:a16="http://schemas.microsoft.com/office/drawing/2014/main" id="{F3933235-73D8-6776-D3E1-52FADA2B9E70}"/>
              </a:ext>
            </a:extLst>
          </p:cNvPr>
          <p:cNvSpPr txBox="1"/>
          <p:nvPr/>
        </p:nvSpPr>
        <p:spPr>
          <a:xfrm>
            <a:off x="1456581" y="4514635"/>
            <a:ext cx="1731202" cy="430887"/>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Agreement on Priorities and performance plans </a:t>
            </a:r>
          </a:p>
        </p:txBody>
      </p:sp>
      <p:sp>
        <p:nvSpPr>
          <p:cNvPr id="15" name="TextBox 14">
            <a:extLst>
              <a:ext uri="{FF2B5EF4-FFF2-40B4-BE49-F238E27FC236}">
                <a16:creationId xmlns:a16="http://schemas.microsoft.com/office/drawing/2014/main" id="{F55EBECE-5104-D53B-8F45-DDB91642FEFA}"/>
              </a:ext>
            </a:extLst>
          </p:cNvPr>
          <p:cNvSpPr txBox="1"/>
          <p:nvPr/>
        </p:nvSpPr>
        <p:spPr>
          <a:xfrm>
            <a:off x="3771369" y="3212512"/>
            <a:ext cx="1647015" cy="237827"/>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Portfolio Budget</a:t>
            </a:r>
          </a:p>
        </p:txBody>
      </p:sp>
      <p:sp>
        <p:nvSpPr>
          <p:cNvPr id="16" name="TextBox 15">
            <a:extLst>
              <a:ext uri="{FF2B5EF4-FFF2-40B4-BE49-F238E27FC236}">
                <a16:creationId xmlns:a16="http://schemas.microsoft.com/office/drawing/2014/main" id="{A312201E-FB38-D928-00D9-7DB4C4A6B4BB}"/>
              </a:ext>
            </a:extLst>
          </p:cNvPr>
          <p:cNvSpPr txBox="1"/>
          <p:nvPr/>
        </p:nvSpPr>
        <p:spPr>
          <a:xfrm>
            <a:off x="3771369" y="3576140"/>
            <a:ext cx="1647015" cy="237827"/>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1</a:t>
            </a:r>
            <a:r>
              <a:rPr lang="en-US" sz="1100" baseline="30000" dirty="0">
                <a:solidFill>
                  <a:schemeClr val="bg1"/>
                </a:solidFill>
                <a:latin typeface="Arial" panose="020B0604020202020204" pitchFamily="34" charset="0"/>
                <a:cs typeface="Arial" panose="020B0604020202020204" pitchFamily="34" charset="0"/>
              </a:rPr>
              <a:t>st</a:t>
            </a:r>
            <a:r>
              <a:rPr lang="en-US" sz="1100" dirty="0">
                <a:solidFill>
                  <a:schemeClr val="bg1"/>
                </a:solidFill>
                <a:latin typeface="Arial" panose="020B0604020202020204" pitchFamily="34" charset="0"/>
                <a:cs typeface="Arial" panose="020B0604020202020204" pitchFamily="34" charset="0"/>
              </a:rPr>
              <a:t> Quarterly Report</a:t>
            </a:r>
          </a:p>
        </p:txBody>
      </p:sp>
      <p:sp>
        <p:nvSpPr>
          <p:cNvPr id="17" name="TextBox 16">
            <a:extLst>
              <a:ext uri="{FF2B5EF4-FFF2-40B4-BE49-F238E27FC236}">
                <a16:creationId xmlns:a16="http://schemas.microsoft.com/office/drawing/2014/main" id="{ACA213FB-F60E-9495-C298-BB6C5D33F9BD}"/>
              </a:ext>
            </a:extLst>
          </p:cNvPr>
          <p:cNvSpPr txBox="1"/>
          <p:nvPr/>
        </p:nvSpPr>
        <p:spPr>
          <a:xfrm>
            <a:off x="3771369" y="3939768"/>
            <a:ext cx="1647015" cy="237827"/>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2</a:t>
            </a:r>
            <a:r>
              <a:rPr lang="en-US" sz="1100" baseline="30000" dirty="0">
                <a:solidFill>
                  <a:schemeClr val="bg1"/>
                </a:solidFill>
                <a:latin typeface="Arial" panose="020B0604020202020204" pitchFamily="34" charset="0"/>
                <a:cs typeface="Arial" panose="020B0604020202020204" pitchFamily="34" charset="0"/>
              </a:rPr>
              <a:t>nd</a:t>
            </a:r>
            <a:r>
              <a:rPr lang="en-US" sz="1100" dirty="0">
                <a:solidFill>
                  <a:schemeClr val="bg1"/>
                </a:solidFill>
                <a:latin typeface="Arial" panose="020B0604020202020204" pitchFamily="34" charset="0"/>
                <a:cs typeface="Arial" panose="020B0604020202020204" pitchFamily="34" charset="0"/>
              </a:rPr>
              <a:t>  Quarterly Report</a:t>
            </a:r>
          </a:p>
        </p:txBody>
      </p:sp>
      <p:sp>
        <p:nvSpPr>
          <p:cNvPr id="18" name="TextBox 17">
            <a:extLst>
              <a:ext uri="{FF2B5EF4-FFF2-40B4-BE49-F238E27FC236}">
                <a16:creationId xmlns:a16="http://schemas.microsoft.com/office/drawing/2014/main" id="{41734438-4D11-CEA1-A362-D55172630B0D}"/>
              </a:ext>
            </a:extLst>
          </p:cNvPr>
          <p:cNvSpPr txBox="1"/>
          <p:nvPr/>
        </p:nvSpPr>
        <p:spPr>
          <a:xfrm>
            <a:off x="5921455" y="3212512"/>
            <a:ext cx="1731202" cy="261610"/>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Portfolio Budget</a:t>
            </a:r>
          </a:p>
        </p:txBody>
      </p:sp>
      <p:sp>
        <p:nvSpPr>
          <p:cNvPr id="19" name="TextBox 18">
            <a:extLst>
              <a:ext uri="{FF2B5EF4-FFF2-40B4-BE49-F238E27FC236}">
                <a16:creationId xmlns:a16="http://schemas.microsoft.com/office/drawing/2014/main" id="{BBBDF8D6-FBAD-E48C-2337-726633B72C51}"/>
              </a:ext>
            </a:extLst>
          </p:cNvPr>
          <p:cNvSpPr txBox="1"/>
          <p:nvPr/>
        </p:nvSpPr>
        <p:spPr>
          <a:xfrm>
            <a:off x="5921455" y="3562926"/>
            <a:ext cx="1731202" cy="430887"/>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4</a:t>
            </a:r>
            <a:r>
              <a:rPr lang="en-US" sz="1100" baseline="30000" dirty="0">
                <a:solidFill>
                  <a:schemeClr val="bg1"/>
                </a:solidFill>
                <a:latin typeface="Arial" panose="020B0604020202020204" pitchFamily="34" charset="0"/>
                <a:cs typeface="Arial" panose="020B0604020202020204" pitchFamily="34" charset="0"/>
              </a:rPr>
              <a:t>th</a:t>
            </a:r>
            <a:r>
              <a:rPr lang="en-US" sz="1100" dirty="0">
                <a:solidFill>
                  <a:schemeClr val="bg1"/>
                </a:solidFill>
                <a:latin typeface="Arial" panose="020B0604020202020204" pitchFamily="34" charset="0"/>
                <a:cs typeface="Arial" panose="020B0604020202020204" pitchFamily="34" charset="0"/>
              </a:rPr>
              <a:t> Quarterly Report from Last Year</a:t>
            </a:r>
          </a:p>
        </p:txBody>
      </p:sp>
      <p:sp>
        <p:nvSpPr>
          <p:cNvPr id="20" name="TextBox 19">
            <a:extLst>
              <a:ext uri="{FF2B5EF4-FFF2-40B4-BE49-F238E27FC236}">
                <a16:creationId xmlns:a16="http://schemas.microsoft.com/office/drawing/2014/main" id="{8846CC6C-2B8B-0517-0BE5-8D89904B5E0F}"/>
              </a:ext>
            </a:extLst>
          </p:cNvPr>
          <p:cNvSpPr txBox="1"/>
          <p:nvPr/>
        </p:nvSpPr>
        <p:spPr>
          <a:xfrm>
            <a:off x="5921455" y="4090311"/>
            <a:ext cx="1731202" cy="430887"/>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Auditors Report on Previous Year</a:t>
            </a:r>
          </a:p>
        </p:txBody>
      </p:sp>
      <p:sp>
        <p:nvSpPr>
          <p:cNvPr id="21" name="TextBox 20">
            <a:extLst>
              <a:ext uri="{FF2B5EF4-FFF2-40B4-BE49-F238E27FC236}">
                <a16:creationId xmlns:a16="http://schemas.microsoft.com/office/drawing/2014/main" id="{BDF5DADC-7774-3456-3499-10ECCA1EE562}"/>
              </a:ext>
            </a:extLst>
          </p:cNvPr>
          <p:cNvSpPr txBox="1"/>
          <p:nvPr/>
        </p:nvSpPr>
        <p:spPr>
          <a:xfrm>
            <a:off x="5921455" y="4617696"/>
            <a:ext cx="1731202" cy="430887"/>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Annual Report of</a:t>
            </a:r>
          </a:p>
          <a:p>
            <a:pPr algn="ctr"/>
            <a:r>
              <a:rPr lang="en-US" sz="1100" dirty="0">
                <a:solidFill>
                  <a:schemeClr val="bg1"/>
                </a:solidFill>
                <a:latin typeface="Arial" panose="020B0604020202020204" pitchFamily="34" charset="0"/>
                <a:cs typeface="Arial" panose="020B0604020202020204" pitchFamily="34" charset="0"/>
              </a:rPr>
              <a:t>Last Year</a:t>
            </a:r>
          </a:p>
        </p:txBody>
      </p:sp>
      <p:sp>
        <p:nvSpPr>
          <p:cNvPr id="22" name="TextBox 21">
            <a:extLst>
              <a:ext uri="{FF2B5EF4-FFF2-40B4-BE49-F238E27FC236}">
                <a16:creationId xmlns:a16="http://schemas.microsoft.com/office/drawing/2014/main" id="{71FB5E53-0332-AD2E-43D1-57B7F8C6726C}"/>
              </a:ext>
            </a:extLst>
          </p:cNvPr>
          <p:cNvSpPr txBox="1"/>
          <p:nvPr/>
        </p:nvSpPr>
        <p:spPr>
          <a:xfrm>
            <a:off x="5921455" y="5145081"/>
            <a:ext cx="1731202" cy="430887"/>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Focused Intervention Study 2</a:t>
            </a:r>
          </a:p>
        </p:txBody>
      </p:sp>
      <p:sp>
        <p:nvSpPr>
          <p:cNvPr id="23" name="TextBox 22">
            <a:extLst>
              <a:ext uri="{FF2B5EF4-FFF2-40B4-BE49-F238E27FC236}">
                <a16:creationId xmlns:a16="http://schemas.microsoft.com/office/drawing/2014/main" id="{DA0373E2-38CC-5CC7-254B-9D2674D31D51}"/>
              </a:ext>
            </a:extLst>
          </p:cNvPr>
          <p:cNvSpPr txBox="1"/>
          <p:nvPr/>
        </p:nvSpPr>
        <p:spPr>
          <a:xfrm>
            <a:off x="5925976" y="5664770"/>
            <a:ext cx="1731202" cy="261610"/>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3</a:t>
            </a:r>
            <a:r>
              <a:rPr lang="en-US" sz="1100" baseline="30000" dirty="0">
                <a:solidFill>
                  <a:schemeClr val="bg1"/>
                </a:solidFill>
                <a:latin typeface="Arial" panose="020B0604020202020204" pitchFamily="34" charset="0"/>
                <a:cs typeface="Arial" panose="020B0604020202020204" pitchFamily="34" charset="0"/>
              </a:rPr>
              <a:t>rd</a:t>
            </a:r>
            <a:r>
              <a:rPr lang="en-US" sz="1100" dirty="0">
                <a:solidFill>
                  <a:schemeClr val="bg1"/>
                </a:solidFill>
                <a:latin typeface="Arial" panose="020B0604020202020204" pitchFamily="34" charset="0"/>
                <a:cs typeface="Arial" panose="020B0604020202020204" pitchFamily="34" charset="0"/>
              </a:rPr>
              <a:t> Quarterly Report</a:t>
            </a:r>
          </a:p>
        </p:txBody>
      </p:sp>
      <p:sp>
        <p:nvSpPr>
          <p:cNvPr id="24" name="TextBox 23">
            <a:extLst>
              <a:ext uri="{FF2B5EF4-FFF2-40B4-BE49-F238E27FC236}">
                <a16:creationId xmlns:a16="http://schemas.microsoft.com/office/drawing/2014/main" id="{445B73EA-5430-E2BE-1E21-F0290F91B103}"/>
              </a:ext>
            </a:extLst>
          </p:cNvPr>
          <p:cNvSpPr txBox="1"/>
          <p:nvPr/>
        </p:nvSpPr>
        <p:spPr>
          <a:xfrm>
            <a:off x="8152056" y="3209821"/>
            <a:ext cx="1731202" cy="261610"/>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Portfolio Budget</a:t>
            </a:r>
          </a:p>
        </p:txBody>
      </p:sp>
      <p:sp>
        <p:nvSpPr>
          <p:cNvPr id="25" name="TextBox 24">
            <a:extLst>
              <a:ext uri="{FF2B5EF4-FFF2-40B4-BE49-F238E27FC236}">
                <a16:creationId xmlns:a16="http://schemas.microsoft.com/office/drawing/2014/main" id="{8FC89405-6AF4-AA87-04A8-E7BF34356684}"/>
              </a:ext>
            </a:extLst>
          </p:cNvPr>
          <p:cNvSpPr txBox="1"/>
          <p:nvPr/>
        </p:nvSpPr>
        <p:spPr>
          <a:xfrm>
            <a:off x="8152056" y="3587437"/>
            <a:ext cx="1731202" cy="430887"/>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Focused Intervention Study 1</a:t>
            </a:r>
          </a:p>
        </p:txBody>
      </p:sp>
      <p:sp>
        <p:nvSpPr>
          <p:cNvPr id="26" name="TextBox 25">
            <a:extLst>
              <a:ext uri="{FF2B5EF4-FFF2-40B4-BE49-F238E27FC236}">
                <a16:creationId xmlns:a16="http://schemas.microsoft.com/office/drawing/2014/main" id="{BE2578D3-08E9-F569-8FE2-70FE79305CDA}"/>
              </a:ext>
            </a:extLst>
          </p:cNvPr>
          <p:cNvSpPr txBox="1"/>
          <p:nvPr/>
        </p:nvSpPr>
        <p:spPr>
          <a:xfrm>
            <a:off x="8152056" y="4122920"/>
            <a:ext cx="1731202" cy="430887"/>
          </a:xfrm>
          <a:prstGeom prst="rect">
            <a:avLst/>
          </a:prstGeom>
          <a:solidFill>
            <a:srgbClr val="49653B"/>
          </a:solid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Annual Report of</a:t>
            </a:r>
          </a:p>
          <a:p>
            <a:pPr algn="ctr"/>
            <a:r>
              <a:rPr lang="en-US" sz="1100" dirty="0">
                <a:solidFill>
                  <a:schemeClr val="bg1"/>
                </a:solidFill>
                <a:latin typeface="Arial" panose="020B0604020202020204" pitchFamily="34" charset="0"/>
                <a:cs typeface="Arial" panose="020B0604020202020204" pitchFamily="34" charset="0"/>
              </a:rPr>
              <a:t>Last Year</a:t>
            </a:r>
          </a:p>
        </p:txBody>
      </p:sp>
    </p:spTree>
    <p:extLst>
      <p:ext uri="{BB962C8B-B14F-4D97-AF65-F5344CB8AC3E}">
        <p14:creationId xmlns:p14="http://schemas.microsoft.com/office/powerpoint/2010/main" val="228434347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36E6-6CB8-5DCB-5028-7361059A1D9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D45CDD5-CD72-0578-A54E-27715E772430}"/>
              </a:ext>
            </a:extLst>
          </p:cNvPr>
          <p:cNvSpPr>
            <a:spLocks noGrp="1"/>
          </p:cNvSpPr>
          <p:nvPr>
            <p:ph type="sldNum" sz="quarter" idx="12"/>
          </p:nvPr>
        </p:nvSpPr>
        <p:spPr/>
        <p:txBody>
          <a:bodyPr/>
          <a:lstStyle/>
          <a:p>
            <a:fld id="{3BC93099-F7AB-074E-8CC3-8B9B36D0B21C}" type="slidenum">
              <a:rPr lang="en-US" smtClean="0"/>
              <a:t>18</a:t>
            </a:fld>
            <a:endParaRPr lang="en-US"/>
          </a:p>
        </p:txBody>
      </p:sp>
      <p:sp>
        <p:nvSpPr>
          <p:cNvPr id="5" name="Rectangle 4">
            <a:extLst>
              <a:ext uri="{FF2B5EF4-FFF2-40B4-BE49-F238E27FC236}">
                <a16:creationId xmlns:a16="http://schemas.microsoft.com/office/drawing/2014/main" id="{6E4761E6-A7F1-5076-6FDC-A8A50B1E52C8}"/>
              </a:ext>
            </a:extLst>
          </p:cNvPr>
          <p:cNvSpPr/>
          <p:nvPr/>
        </p:nvSpPr>
        <p:spPr>
          <a:xfrm>
            <a:off x="0" y="2727960"/>
            <a:ext cx="6096000" cy="2209800"/>
          </a:xfrm>
          <a:prstGeom prst="rect">
            <a:avLst/>
          </a:prstGeom>
          <a:solidFill>
            <a:srgbClr val="4865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4DDE860-7576-0111-C237-BC8DC285EC5A}"/>
              </a:ext>
            </a:extLst>
          </p:cNvPr>
          <p:cNvSpPr txBox="1">
            <a:spLocks/>
          </p:cNvSpPr>
          <p:nvPr/>
        </p:nvSpPr>
        <p:spPr>
          <a:xfrm>
            <a:off x="766508" y="2718368"/>
            <a:ext cx="5091260" cy="22098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solidFill>
                  <a:schemeClr val="bg1"/>
                </a:solidFill>
              </a:rPr>
              <a:t>COMMITTEE PROCESS</a:t>
            </a:r>
          </a:p>
        </p:txBody>
      </p:sp>
    </p:spTree>
    <p:extLst>
      <p:ext uri="{BB962C8B-B14F-4D97-AF65-F5344CB8AC3E}">
        <p14:creationId xmlns:p14="http://schemas.microsoft.com/office/powerpoint/2010/main" val="2437579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339" y="37175"/>
            <a:ext cx="9702223" cy="1660241"/>
          </a:xfrm>
        </p:spPr>
        <p:txBody>
          <a:bodyPr/>
          <a:lstStyle/>
          <a:p>
            <a:r>
              <a:rPr lang="en-ZA" sz="3600" dirty="0"/>
              <a:t>Typical Committee Process</a:t>
            </a:r>
          </a:p>
        </p:txBody>
      </p:sp>
      <p:sp>
        <p:nvSpPr>
          <p:cNvPr id="20" name="Content Placeholder 19">
            <a:extLst>
              <a:ext uri="{FF2B5EF4-FFF2-40B4-BE49-F238E27FC236}">
                <a16:creationId xmlns:a16="http://schemas.microsoft.com/office/drawing/2014/main" id="{1C963EFE-4060-4F67-8625-106DFED5E84E}"/>
              </a:ext>
            </a:extLst>
          </p:cNvPr>
          <p:cNvSpPr>
            <a:spLocks noGrp="1"/>
          </p:cNvSpPr>
          <p:nvPr>
            <p:ph idx="1"/>
          </p:nvPr>
        </p:nvSpPr>
        <p:spPr>
          <a:xfrm>
            <a:off x="619339" y="1981200"/>
            <a:ext cx="10897748" cy="359230"/>
          </a:xfrm>
        </p:spPr>
        <p:txBody>
          <a:bodyPr>
            <a:normAutofit/>
          </a:bodyPr>
          <a:lstStyle/>
          <a:p>
            <a:pPr marL="0" indent="0">
              <a:buNone/>
            </a:pPr>
            <a:r>
              <a:rPr lang="en-ZA" sz="1600" b="1" dirty="0">
                <a:solidFill>
                  <a:srgbClr val="49653B"/>
                </a:solidFill>
              </a:rPr>
              <a:t>In consideration of any of the SOM imperatives, a committee would follow more or less the following process:</a:t>
            </a:r>
          </a:p>
        </p:txBody>
      </p:sp>
      <p:sp>
        <p:nvSpPr>
          <p:cNvPr id="3" name="TextBox 2">
            <a:extLst>
              <a:ext uri="{FF2B5EF4-FFF2-40B4-BE49-F238E27FC236}">
                <a16:creationId xmlns:a16="http://schemas.microsoft.com/office/drawing/2014/main" id="{17F0B590-9A62-7D6B-6934-1C7682A7D6C8}"/>
              </a:ext>
            </a:extLst>
          </p:cNvPr>
          <p:cNvSpPr txBox="1"/>
          <p:nvPr/>
        </p:nvSpPr>
        <p:spPr>
          <a:xfrm>
            <a:off x="4250847" y="2624213"/>
            <a:ext cx="3119120" cy="830997"/>
          </a:xfrm>
          <a:prstGeom prst="rect">
            <a:avLst/>
          </a:prstGeom>
          <a:solidFill>
            <a:srgbClr val="A16036"/>
          </a:solidFill>
        </p:spPr>
        <p:txBody>
          <a:bodyPr wrap="square">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u="none" strike="noStrike" kern="1200" cap="none" spc="0" baseline="0" dirty="0">
                <a:solidFill>
                  <a:schemeClr val="bg1"/>
                </a:solidFill>
                <a:uFillTx/>
                <a:latin typeface="Arial" panose="020B0604020202020204" pitchFamily="34" charset="0"/>
                <a:cs typeface="Arial" panose="020B0604020202020204" pitchFamily="34" charset="0"/>
              </a:rPr>
              <a:t>MEETING NO.1:  </a:t>
            </a:r>
            <a:r>
              <a:rPr lang="en-US" sz="1200" u="none" strike="noStrike" kern="1200" cap="none" spc="0" baseline="0" dirty="0">
                <a:solidFill>
                  <a:schemeClr val="bg1"/>
                </a:solidFill>
                <a:uFillTx/>
                <a:latin typeface="Arial" panose="020B0604020202020204" pitchFamily="34" charset="0"/>
                <a:cs typeface="Arial" panose="020B0604020202020204" pitchFamily="34" charset="0"/>
              </a:rPr>
              <a:t>Briefing by Researcher (analysis) &amp; Coordinator (past positions on recurring issues; stakeholder submission &amp; other info)</a:t>
            </a:r>
          </a:p>
        </p:txBody>
      </p:sp>
      <p:sp>
        <p:nvSpPr>
          <p:cNvPr id="27" name="TextBox 26">
            <a:extLst>
              <a:ext uri="{FF2B5EF4-FFF2-40B4-BE49-F238E27FC236}">
                <a16:creationId xmlns:a16="http://schemas.microsoft.com/office/drawing/2014/main" id="{E309B638-E91B-4C1C-63EF-A23B94DA52FB}"/>
              </a:ext>
            </a:extLst>
          </p:cNvPr>
          <p:cNvSpPr txBox="1"/>
          <p:nvPr/>
        </p:nvSpPr>
        <p:spPr>
          <a:xfrm>
            <a:off x="4250847" y="3552413"/>
            <a:ext cx="5779561" cy="461665"/>
          </a:xfrm>
          <a:prstGeom prst="rect">
            <a:avLst/>
          </a:prstGeom>
          <a:solidFill>
            <a:srgbClr val="A16036"/>
          </a:solidFill>
        </p:spPr>
        <p:txBody>
          <a:bodyPr wrap="square">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u="none" strike="noStrike" kern="1200" cap="none" spc="0" baseline="0" dirty="0">
                <a:solidFill>
                  <a:schemeClr val="bg1"/>
                </a:solidFill>
                <a:uFillTx/>
                <a:latin typeface="Arial" panose="020B0604020202020204" pitchFamily="34" charset="0"/>
                <a:cs typeface="Arial" panose="020B0604020202020204" pitchFamily="34" charset="0"/>
              </a:rPr>
              <a:t>MEETING NO.2: </a:t>
            </a:r>
            <a:r>
              <a:rPr lang="en-US" sz="1200" u="none" strike="noStrike" kern="1200" cap="none" spc="0" baseline="0" dirty="0">
                <a:solidFill>
                  <a:schemeClr val="bg1"/>
                </a:solidFill>
                <a:uFillTx/>
                <a:latin typeface="Arial" panose="020B0604020202020204" pitchFamily="34" charset="0"/>
                <a:cs typeface="Arial" panose="020B0604020202020204" pitchFamily="34" charset="0"/>
              </a:rPr>
              <a:t>Dept. presents Report or Budget. Committee asks questions &amp; deliberates (informed by Researcher’s analysis &amp; other info.). </a:t>
            </a:r>
          </a:p>
        </p:txBody>
      </p:sp>
      <p:sp>
        <p:nvSpPr>
          <p:cNvPr id="28" name="TextBox 27">
            <a:extLst>
              <a:ext uri="{FF2B5EF4-FFF2-40B4-BE49-F238E27FC236}">
                <a16:creationId xmlns:a16="http://schemas.microsoft.com/office/drawing/2014/main" id="{671E1A61-927B-A762-4E8D-9C7A331E6BE4}"/>
              </a:ext>
            </a:extLst>
          </p:cNvPr>
          <p:cNvSpPr txBox="1"/>
          <p:nvPr/>
        </p:nvSpPr>
        <p:spPr>
          <a:xfrm>
            <a:off x="4250847" y="4144238"/>
            <a:ext cx="5779561" cy="461665"/>
          </a:xfrm>
          <a:prstGeom prst="rect">
            <a:avLst/>
          </a:prstGeom>
          <a:solidFill>
            <a:srgbClr val="A16036"/>
          </a:solidFill>
        </p:spPr>
        <p:txBody>
          <a:bodyPr wrap="square">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u="none" strike="noStrike" kern="1200" cap="none" spc="0" baseline="0" dirty="0">
                <a:solidFill>
                  <a:schemeClr val="bg1"/>
                </a:solidFill>
                <a:uFillTx/>
                <a:latin typeface="Arial" panose="020B0604020202020204" pitchFamily="34" charset="0"/>
                <a:cs typeface="Arial" panose="020B0604020202020204" pitchFamily="34" charset="0"/>
              </a:rPr>
              <a:t>MEETING NO.3: </a:t>
            </a:r>
            <a:r>
              <a:rPr lang="en-US" sz="1200" u="none" strike="noStrike" kern="1200" cap="none" spc="0" baseline="0" dirty="0">
                <a:solidFill>
                  <a:schemeClr val="bg1"/>
                </a:solidFill>
                <a:uFillTx/>
                <a:latin typeface="Arial" panose="020B0604020202020204" pitchFamily="34" charset="0"/>
                <a:cs typeface="Arial" panose="020B0604020202020204" pitchFamily="34" charset="0"/>
              </a:rPr>
              <a:t>Committee Deliberates. (If necessary, Department is required to come back to provide further clarity). Key issues are captured. </a:t>
            </a:r>
          </a:p>
        </p:txBody>
      </p:sp>
      <p:sp>
        <p:nvSpPr>
          <p:cNvPr id="29" name="TextBox 28">
            <a:extLst>
              <a:ext uri="{FF2B5EF4-FFF2-40B4-BE49-F238E27FC236}">
                <a16:creationId xmlns:a16="http://schemas.microsoft.com/office/drawing/2014/main" id="{B768874D-5729-9A19-688B-AA2329D5A514}"/>
              </a:ext>
            </a:extLst>
          </p:cNvPr>
          <p:cNvSpPr txBox="1"/>
          <p:nvPr/>
        </p:nvSpPr>
        <p:spPr>
          <a:xfrm>
            <a:off x="4250847" y="4736063"/>
            <a:ext cx="5779561" cy="461665"/>
          </a:xfrm>
          <a:prstGeom prst="rect">
            <a:avLst/>
          </a:prstGeom>
          <a:solidFill>
            <a:srgbClr val="A16036"/>
          </a:solidFill>
        </p:spPr>
        <p:txBody>
          <a:bodyPr wrap="square">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u="none" strike="noStrike" kern="1200" cap="none" spc="0" baseline="0" dirty="0">
                <a:solidFill>
                  <a:schemeClr val="bg1"/>
                </a:solidFill>
                <a:uFillTx/>
                <a:latin typeface="Arial" panose="020B0604020202020204" pitchFamily="34" charset="0"/>
                <a:cs typeface="Arial" panose="020B0604020202020204" pitchFamily="34" charset="0"/>
              </a:rPr>
              <a:t>MEETING NO.4: </a:t>
            </a:r>
            <a:r>
              <a:rPr lang="en-US" sz="1200" u="none" strike="noStrike" kern="1200" cap="none" spc="0" baseline="0" dirty="0">
                <a:solidFill>
                  <a:schemeClr val="bg1"/>
                </a:solidFill>
                <a:uFillTx/>
                <a:latin typeface="Arial" panose="020B0604020202020204" pitchFamily="34" charset="0"/>
                <a:cs typeface="Arial" panose="020B0604020202020204" pitchFamily="34" charset="0"/>
              </a:rPr>
              <a:t>Further deliberations; Key issues are captured &amp; draft report generated (Chairperson; sub-committee; Coordinator. </a:t>
            </a:r>
          </a:p>
        </p:txBody>
      </p:sp>
      <p:sp>
        <p:nvSpPr>
          <p:cNvPr id="30" name="TextBox 29">
            <a:extLst>
              <a:ext uri="{FF2B5EF4-FFF2-40B4-BE49-F238E27FC236}">
                <a16:creationId xmlns:a16="http://schemas.microsoft.com/office/drawing/2014/main" id="{A56DAEB6-1793-952A-F3DE-C4B693D34127}"/>
              </a:ext>
            </a:extLst>
          </p:cNvPr>
          <p:cNvSpPr txBox="1"/>
          <p:nvPr/>
        </p:nvSpPr>
        <p:spPr>
          <a:xfrm>
            <a:off x="4250847" y="5327889"/>
            <a:ext cx="5779561" cy="461665"/>
          </a:xfrm>
          <a:prstGeom prst="rect">
            <a:avLst/>
          </a:prstGeom>
          <a:solidFill>
            <a:srgbClr val="A16036"/>
          </a:solidFill>
        </p:spPr>
        <p:txBody>
          <a:bodyPr wrap="square">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u="none" strike="noStrike" kern="1200" cap="none" spc="0" baseline="0" dirty="0">
                <a:solidFill>
                  <a:schemeClr val="bg1"/>
                </a:solidFill>
                <a:uFillTx/>
                <a:latin typeface="Arial" panose="020B0604020202020204" pitchFamily="34" charset="0"/>
                <a:cs typeface="Arial" panose="020B0604020202020204" pitchFamily="34" charset="0"/>
              </a:rPr>
              <a:t>MEETING NO.5: </a:t>
            </a:r>
            <a:r>
              <a:rPr lang="en-US" sz="1200" u="none" strike="noStrike" kern="1200" cap="none" spc="0" baseline="0" dirty="0">
                <a:solidFill>
                  <a:schemeClr val="bg1"/>
                </a:solidFill>
                <a:uFillTx/>
                <a:latin typeface="Arial" panose="020B0604020202020204" pitchFamily="34" charset="0"/>
                <a:cs typeface="Arial" panose="020B0604020202020204" pitchFamily="34" charset="0"/>
              </a:rPr>
              <a:t>Draft report deliberated, finalized &amp; adopted.  Committee Oversight Report tabled on ATC</a:t>
            </a:r>
            <a:r>
              <a:rPr lang="en-US" sz="1200" b="0" i="0" u="none" strike="noStrike" kern="1200" cap="none" spc="0" baseline="0" dirty="0">
                <a:solidFill>
                  <a:schemeClr val="bg1"/>
                </a:solidFill>
                <a:uFillTx/>
                <a:latin typeface="Arial Narrow" pitchFamily="34"/>
              </a:rPr>
              <a:t>.</a:t>
            </a:r>
            <a:endParaRPr lang="en-US" sz="1200" u="none" strike="noStrike" kern="1200" cap="none" spc="0" baseline="0" dirty="0">
              <a:solidFill>
                <a:schemeClr val="bg1"/>
              </a:solidFill>
              <a:uFillTx/>
              <a:latin typeface="Arial" panose="020B0604020202020204" pitchFamily="34" charset="0"/>
              <a:cs typeface="Arial" panose="020B0604020202020204" pitchFamily="34" charset="0"/>
            </a:endParaRPr>
          </a:p>
        </p:txBody>
      </p:sp>
      <p:pic>
        <p:nvPicPr>
          <p:cNvPr id="31" name="Picture 30" descr="A green pole with a black background&#10;&#10;Description automatically generated">
            <a:extLst>
              <a:ext uri="{FF2B5EF4-FFF2-40B4-BE49-F238E27FC236}">
                <a16:creationId xmlns:a16="http://schemas.microsoft.com/office/drawing/2014/main" id="{EB307110-D7B7-639A-5291-983C36D1CB5E}"/>
              </a:ext>
            </a:extLst>
          </p:cNvPr>
          <p:cNvPicPr>
            <a:picLocks noChangeAspect="1"/>
          </p:cNvPicPr>
          <p:nvPr/>
        </p:nvPicPr>
        <p:blipFill>
          <a:blip r:embed="rId2"/>
          <a:stretch>
            <a:fillRect/>
          </a:stretch>
        </p:blipFill>
        <p:spPr>
          <a:xfrm>
            <a:off x="10189932" y="2624213"/>
            <a:ext cx="348283" cy="3120838"/>
          </a:xfrm>
          <a:prstGeom prst="rect">
            <a:avLst/>
          </a:prstGeom>
        </p:spPr>
      </p:pic>
      <p:pic>
        <p:nvPicPr>
          <p:cNvPr id="32" name="Picture 31">
            <a:extLst>
              <a:ext uri="{FF2B5EF4-FFF2-40B4-BE49-F238E27FC236}">
                <a16:creationId xmlns:a16="http://schemas.microsoft.com/office/drawing/2014/main" id="{A12FA650-71E3-35E7-7537-3FB4D7EEA55A}"/>
              </a:ext>
            </a:extLst>
          </p:cNvPr>
          <p:cNvPicPr>
            <a:picLocks noChangeAspect="1"/>
          </p:cNvPicPr>
          <p:nvPr/>
        </p:nvPicPr>
        <p:blipFill>
          <a:blip r:embed="rId3"/>
          <a:stretch>
            <a:fillRect/>
          </a:stretch>
        </p:blipFill>
        <p:spPr>
          <a:xfrm>
            <a:off x="3244179" y="2785195"/>
            <a:ext cx="939800" cy="139700"/>
          </a:xfrm>
          <a:prstGeom prst="rect">
            <a:avLst/>
          </a:prstGeom>
        </p:spPr>
      </p:pic>
      <p:pic>
        <p:nvPicPr>
          <p:cNvPr id="33" name="Picture 32">
            <a:extLst>
              <a:ext uri="{FF2B5EF4-FFF2-40B4-BE49-F238E27FC236}">
                <a16:creationId xmlns:a16="http://schemas.microsoft.com/office/drawing/2014/main" id="{8549D1EF-D345-70C5-813C-9E0DB97B2F1A}"/>
              </a:ext>
            </a:extLst>
          </p:cNvPr>
          <p:cNvPicPr>
            <a:picLocks noChangeAspect="1"/>
          </p:cNvPicPr>
          <p:nvPr/>
        </p:nvPicPr>
        <p:blipFill>
          <a:blip r:embed="rId3"/>
          <a:stretch>
            <a:fillRect/>
          </a:stretch>
        </p:blipFill>
        <p:spPr>
          <a:xfrm>
            <a:off x="3244179" y="3294840"/>
            <a:ext cx="939800" cy="139700"/>
          </a:xfrm>
          <a:prstGeom prst="rect">
            <a:avLst/>
          </a:prstGeom>
        </p:spPr>
      </p:pic>
      <p:pic>
        <p:nvPicPr>
          <p:cNvPr id="34" name="Picture 33">
            <a:extLst>
              <a:ext uri="{FF2B5EF4-FFF2-40B4-BE49-F238E27FC236}">
                <a16:creationId xmlns:a16="http://schemas.microsoft.com/office/drawing/2014/main" id="{6A88D337-753F-3CE5-F794-3017898AE0CD}"/>
              </a:ext>
            </a:extLst>
          </p:cNvPr>
          <p:cNvPicPr>
            <a:picLocks noChangeAspect="1"/>
          </p:cNvPicPr>
          <p:nvPr/>
        </p:nvPicPr>
        <p:blipFill>
          <a:blip r:embed="rId4"/>
          <a:stretch>
            <a:fillRect/>
          </a:stretch>
        </p:blipFill>
        <p:spPr>
          <a:xfrm>
            <a:off x="2202779" y="3704065"/>
            <a:ext cx="1981200" cy="139700"/>
          </a:xfrm>
          <a:prstGeom prst="rect">
            <a:avLst/>
          </a:prstGeom>
        </p:spPr>
      </p:pic>
      <p:sp>
        <p:nvSpPr>
          <p:cNvPr id="35" name="TextBox 34">
            <a:extLst>
              <a:ext uri="{FF2B5EF4-FFF2-40B4-BE49-F238E27FC236}">
                <a16:creationId xmlns:a16="http://schemas.microsoft.com/office/drawing/2014/main" id="{B671ED5B-6093-38F5-DF33-70D650A9DD33}"/>
              </a:ext>
            </a:extLst>
          </p:cNvPr>
          <p:cNvSpPr txBox="1"/>
          <p:nvPr/>
        </p:nvSpPr>
        <p:spPr>
          <a:xfrm>
            <a:off x="838200" y="2624213"/>
            <a:ext cx="2609692" cy="461665"/>
          </a:xfrm>
          <a:prstGeom prst="rect">
            <a:avLst/>
          </a:prstGeom>
          <a:solidFill>
            <a:srgbClr val="49653B"/>
          </a:solidFill>
        </p:spPr>
        <p:txBody>
          <a:bodyPr wrap="square">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u="none" strike="noStrike" kern="1200" cap="none" spc="0" baseline="0" dirty="0">
                <a:solidFill>
                  <a:schemeClr val="bg1"/>
                </a:solidFill>
                <a:uFillTx/>
                <a:latin typeface="Arial" panose="020B0604020202020204" pitchFamily="34" charset="0"/>
                <a:cs typeface="Arial" panose="020B0604020202020204" pitchFamily="34" charset="0"/>
              </a:rPr>
              <a:t>Departmental Report </a:t>
            </a:r>
            <a:r>
              <a:rPr lang="en-US" sz="1200" u="none" strike="noStrike" kern="1200" cap="none" spc="0" baseline="0" dirty="0">
                <a:solidFill>
                  <a:schemeClr val="bg1"/>
                </a:solidFill>
                <a:uFillTx/>
                <a:latin typeface="Arial" panose="020B0604020202020204" pitchFamily="34" charset="0"/>
                <a:cs typeface="Arial" panose="020B0604020202020204" pitchFamily="34" charset="0"/>
              </a:rPr>
              <a:t>or </a:t>
            </a:r>
            <a:r>
              <a:rPr lang="en-US" sz="1200" b="1" u="none" strike="noStrike" kern="1200" cap="none" spc="0" baseline="0" dirty="0">
                <a:solidFill>
                  <a:schemeClr val="bg1"/>
                </a:solidFill>
                <a:uFillTx/>
                <a:latin typeface="Arial" panose="020B0604020202020204" pitchFamily="34" charset="0"/>
                <a:cs typeface="Arial" panose="020B0604020202020204" pitchFamily="34" charset="0"/>
              </a:rPr>
              <a:t>Budget </a:t>
            </a:r>
            <a:r>
              <a:rPr lang="en-US" sz="1200" u="none" strike="noStrike" kern="1200" cap="none" spc="0" baseline="0" dirty="0">
                <a:solidFill>
                  <a:schemeClr val="bg1"/>
                </a:solidFill>
                <a:uFillTx/>
                <a:latin typeface="Arial" panose="020B0604020202020204" pitchFamily="34" charset="0"/>
                <a:cs typeface="Arial" panose="020B0604020202020204" pitchFamily="34" charset="0"/>
              </a:rPr>
              <a:t>is referred to each Committee</a:t>
            </a:r>
          </a:p>
        </p:txBody>
      </p:sp>
      <p:sp>
        <p:nvSpPr>
          <p:cNvPr id="36" name="TextBox 35">
            <a:extLst>
              <a:ext uri="{FF2B5EF4-FFF2-40B4-BE49-F238E27FC236}">
                <a16:creationId xmlns:a16="http://schemas.microsoft.com/office/drawing/2014/main" id="{F3833283-EB81-32BA-1DD6-BB59A7FCDBF5}"/>
              </a:ext>
            </a:extLst>
          </p:cNvPr>
          <p:cNvSpPr txBox="1"/>
          <p:nvPr/>
        </p:nvSpPr>
        <p:spPr>
          <a:xfrm>
            <a:off x="838200" y="3254857"/>
            <a:ext cx="2609693" cy="646331"/>
          </a:xfrm>
          <a:prstGeom prst="rect">
            <a:avLst/>
          </a:prstGeom>
          <a:solidFill>
            <a:srgbClr val="49653B"/>
          </a:solidFill>
        </p:spPr>
        <p:txBody>
          <a:bodyPr wrap="square">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u="none" strike="noStrike" kern="1200" cap="none" spc="0" baseline="0" dirty="0">
                <a:solidFill>
                  <a:schemeClr val="bg1"/>
                </a:solidFill>
                <a:uFillTx/>
                <a:latin typeface="Arial" panose="020B0604020202020204" pitchFamily="34" charset="0"/>
                <a:cs typeface="Arial" panose="020B0604020202020204" pitchFamily="34" charset="0"/>
              </a:rPr>
              <a:t>Researcher </a:t>
            </a:r>
            <a:r>
              <a:rPr lang="en-US" sz="1200" u="none" strike="noStrike" kern="1200" cap="none" spc="0" baseline="0" dirty="0">
                <a:solidFill>
                  <a:schemeClr val="bg1"/>
                </a:solidFill>
                <a:uFillTx/>
                <a:latin typeface="Arial" panose="020B0604020202020204" pitchFamily="34" charset="0"/>
                <a:cs typeface="Arial" panose="020B0604020202020204" pitchFamily="34" charset="0"/>
              </a:rPr>
              <a:t>conducts critical program evaluation &amp; budget analysis</a:t>
            </a:r>
          </a:p>
        </p:txBody>
      </p:sp>
      <p:pic>
        <p:nvPicPr>
          <p:cNvPr id="37" name="Picture 36">
            <a:extLst>
              <a:ext uri="{FF2B5EF4-FFF2-40B4-BE49-F238E27FC236}">
                <a16:creationId xmlns:a16="http://schemas.microsoft.com/office/drawing/2014/main" id="{6A5614ED-75C3-A2DB-6BBB-A06B9679618D}"/>
              </a:ext>
            </a:extLst>
          </p:cNvPr>
          <p:cNvPicPr>
            <a:picLocks noChangeAspect="1"/>
          </p:cNvPicPr>
          <p:nvPr/>
        </p:nvPicPr>
        <p:blipFill>
          <a:blip r:embed="rId3"/>
          <a:stretch>
            <a:fillRect/>
          </a:stretch>
        </p:blipFill>
        <p:spPr>
          <a:xfrm rot="10800000">
            <a:off x="7436835" y="2969861"/>
            <a:ext cx="939800" cy="139700"/>
          </a:xfrm>
          <a:prstGeom prst="rect">
            <a:avLst/>
          </a:prstGeom>
        </p:spPr>
      </p:pic>
      <p:sp>
        <p:nvSpPr>
          <p:cNvPr id="38" name="TextBox 37">
            <a:extLst>
              <a:ext uri="{FF2B5EF4-FFF2-40B4-BE49-F238E27FC236}">
                <a16:creationId xmlns:a16="http://schemas.microsoft.com/office/drawing/2014/main" id="{765353A1-F899-59ED-E39C-ACD9667446D0}"/>
              </a:ext>
            </a:extLst>
          </p:cNvPr>
          <p:cNvSpPr txBox="1"/>
          <p:nvPr/>
        </p:nvSpPr>
        <p:spPr>
          <a:xfrm>
            <a:off x="7968386" y="2624213"/>
            <a:ext cx="2038278" cy="830997"/>
          </a:xfrm>
          <a:prstGeom prst="rect">
            <a:avLst/>
          </a:prstGeom>
          <a:solidFill>
            <a:srgbClr val="49653B"/>
          </a:solidFill>
        </p:spPr>
        <p:txBody>
          <a:bodyPr wrap="square">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u="none" strike="noStrike" kern="1200" cap="none" spc="0" baseline="0" dirty="0">
                <a:solidFill>
                  <a:schemeClr val="bg1"/>
                </a:solidFill>
                <a:uFillTx/>
                <a:latin typeface="Arial" panose="020B0604020202020204" pitchFamily="34" charset="0"/>
                <a:cs typeface="Arial" panose="020B0604020202020204" pitchFamily="34" charset="0"/>
              </a:rPr>
              <a:t>Information Officer </a:t>
            </a:r>
            <a:r>
              <a:rPr lang="en-US" sz="1200" u="none" strike="noStrike" kern="1200" cap="none" spc="0" baseline="0" dirty="0">
                <a:solidFill>
                  <a:schemeClr val="bg1"/>
                </a:solidFill>
                <a:uFillTx/>
                <a:latin typeface="Arial" panose="020B0604020202020204" pitchFamily="34" charset="0"/>
                <a:cs typeface="Arial" panose="020B0604020202020204" pitchFamily="34" charset="0"/>
              </a:rPr>
              <a:t>compiles relevant info incl</a:t>
            </a:r>
            <a:r>
              <a:rPr lang="en-US" sz="1200" dirty="0">
                <a:solidFill>
                  <a:schemeClr val="bg1"/>
                </a:solidFill>
                <a:latin typeface="Arial" panose="020B0604020202020204" pitchFamily="34" charset="0"/>
                <a:cs typeface="Arial" panose="020B0604020202020204" pitchFamily="34" charset="0"/>
              </a:rPr>
              <a:t>uding</a:t>
            </a:r>
            <a:r>
              <a:rPr lang="en-US" sz="1200" u="none" strike="noStrike" kern="1200" cap="none" spc="0" baseline="0" dirty="0">
                <a:solidFill>
                  <a:schemeClr val="bg1"/>
                </a:solidFill>
                <a:uFillTx/>
                <a:latin typeface="Arial" panose="020B0604020202020204" pitchFamily="34" charset="0"/>
                <a:cs typeface="Arial" panose="020B0604020202020204" pitchFamily="34" charset="0"/>
              </a:rPr>
              <a:t> media reports; journal articles, etc. </a:t>
            </a:r>
          </a:p>
        </p:txBody>
      </p:sp>
      <p:pic>
        <p:nvPicPr>
          <p:cNvPr id="39" name="Picture 38">
            <a:extLst>
              <a:ext uri="{FF2B5EF4-FFF2-40B4-BE49-F238E27FC236}">
                <a16:creationId xmlns:a16="http://schemas.microsoft.com/office/drawing/2014/main" id="{FE3E7531-00A7-F543-48B1-0ED86EE7CC2A}"/>
              </a:ext>
            </a:extLst>
          </p:cNvPr>
          <p:cNvPicPr>
            <a:picLocks noChangeAspect="1"/>
          </p:cNvPicPr>
          <p:nvPr/>
        </p:nvPicPr>
        <p:blipFill>
          <a:blip r:embed="rId4"/>
          <a:stretch>
            <a:fillRect/>
          </a:stretch>
        </p:blipFill>
        <p:spPr>
          <a:xfrm>
            <a:off x="2202779" y="4265352"/>
            <a:ext cx="1981200" cy="139700"/>
          </a:xfrm>
          <a:prstGeom prst="rect">
            <a:avLst/>
          </a:prstGeom>
        </p:spPr>
      </p:pic>
      <p:sp>
        <p:nvSpPr>
          <p:cNvPr id="40" name="TextBox 39">
            <a:extLst>
              <a:ext uri="{FF2B5EF4-FFF2-40B4-BE49-F238E27FC236}">
                <a16:creationId xmlns:a16="http://schemas.microsoft.com/office/drawing/2014/main" id="{B55ED5FA-01F2-0DF8-3B02-AA8BCFEF8190}"/>
              </a:ext>
            </a:extLst>
          </p:cNvPr>
          <p:cNvSpPr txBox="1"/>
          <p:nvPr/>
        </p:nvSpPr>
        <p:spPr>
          <a:xfrm>
            <a:off x="838200" y="4065456"/>
            <a:ext cx="2609692" cy="646331"/>
          </a:xfrm>
          <a:prstGeom prst="rect">
            <a:avLst/>
          </a:prstGeom>
          <a:solidFill>
            <a:srgbClr val="49653B"/>
          </a:solidFill>
        </p:spPr>
        <p:txBody>
          <a:bodyPr wrap="square">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u="none" strike="noStrike" kern="1200" cap="none" spc="0" baseline="0" dirty="0">
                <a:solidFill>
                  <a:schemeClr val="bg1"/>
                </a:solidFill>
                <a:uFillTx/>
                <a:latin typeface="Arial" panose="020B0604020202020204" pitchFamily="34" charset="0"/>
                <a:cs typeface="Arial" panose="020B0604020202020204" pitchFamily="34" charset="0"/>
              </a:rPr>
              <a:t>Coordinator</a:t>
            </a:r>
            <a:r>
              <a:rPr lang="en-US" sz="1200" u="none" strike="noStrike" kern="1200" cap="none" spc="0" baseline="0" dirty="0">
                <a:solidFill>
                  <a:schemeClr val="bg1"/>
                </a:solidFill>
                <a:uFillTx/>
                <a:latin typeface="Arial" panose="020B0604020202020204" pitchFamily="34" charset="0"/>
                <a:cs typeface="Arial" panose="020B0604020202020204" pitchFamily="34" charset="0"/>
              </a:rPr>
              <a:t> compiles relevant info, solicits submissions from stakeholders</a:t>
            </a:r>
          </a:p>
        </p:txBody>
      </p:sp>
    </p:spTree>
    <p:extLst>
      <p:ext uri="{BB962C8B-B14F-4D97-AF65-F5344CB8AC3E}">
        <p14:creationId xmlns:p14="http://schemas.microsoft.com/office/powerpoint/2010/main" val="383390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BC93099-F7AB-074E-8CC3-8B9B36D0B21C}" type="slidenum">
              <a:rPr lang="en-US" smtClean="0"/>
              <a:t>2</a:t>
            </a:fld>
            <a:endParaRPr lang="en-US"/>
          </a:p>
        </p:txBody>
      </p:sp>
      <p:sp>
        <p:nvSpPr>
          <p:cNvPr id="6" name="Rectangle 5"/>
          <p:cNvSpPr/>
          <p:nvPr/>
        </p:nvSpPr>
        <p:spPr>
          <a:xfrm>
            <a:off x="685799" y="2166257"/>
            <a:ext cx="10853199" cy="3606848"/>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85798" y="2151880"/>
            <a:ext cx="3705239" cy="3606848"/>
          </a:xfrm>
        </p:spPr>
        <p:txBody>
          <a:bodyPr>
            <a:normAutofit/>
          </a:bodyPr>
          <a:lstStyle/>
          <a:p>
            <a:pPr algn="r"/>
            <a:r>
              <a:rPr kumimoji="0" lang="en-US" sz="3200" b="1" i="0" u="none" strike="noStrike" kern="1200" cap="none" spc="0" normalizeH="0" baseline="0" noProof="0" dirty="0">
                <a:ln>
                  <a:noFill/>
                </a:ln>
                <a:solidFill>
                  <a:srgbClr val="49653B"/>
                </a:solidFill>
                <a:effectLst/>
                <a:uLnTx/>
                <a:uFillTx/>
                <a:latin typeface="Arial" panose="020B0604020202020204"/>
                <a:cs typeface="Arial" panose="020B0604020202020204"/>
              </a:rPr>
              <a:t>PRESENTATION OUTLINE</a:t>
            </a:r>
            <a:endParaRPr lang="en-US" sz="3200" dirty="0">
              <a:solidFill>
                <a:srgbClr val="49653B"/>
              </a:solidFill>
            </a:endParaRPr>
          </a:p>
        </p:txBody>
      </p:sp>
      <p:sp>
        <p:nvSpPr>
          <p:cNvPr id="8" name="Content Placeholder 2"/>
          <p:cNvSpPr>
            <a:spLocks noGrp="1"/>
          </p:cNvSpPr>
          <p:nvPr>
            <p:ph idx="1"/>
          </p:nvPr>
        </p:nvSpPr>
        <p:spPr>
          <a:xfrm>
            <a:off x="5007429" y="2161525"/>
            <a:ext cx="6531567" cy="3606848"/>
          </a:xfrm>
        </p:spPr>
        <p:txBody>
          <a:bodyPr vert="horz" lIns="91440" tIns="45720" rIns="91440" bIns="45720" rtlCol="0" anchor="ctr">
            <a:noAutofit/>
          </a:bodyPr>
          <a:lstStyle/>
          <a:p>
            <a:pPr marL="0" lvl="0" indent="0" defTabSz="889000">
              <a:lnSpc>
                <a:spcPct val="150000"/>
              </a:lnSpc>
              <a:spcBef>
                <a:spcPct val="0"/>
              </a:spcBef>
              <a:spcAft>
                <a:spcPct val="15000"/>
              </a:spcAft>
              <a:buNone/>
            </a:pPr>
            <a:endParaRPr lang="en-US" altLang="en-ZA" sz="1400" b="1" dirty="0">
              <a:ea typeface="Arial" panose="020B0604020202020204" pitchFamily="34" charset="0"/>
              <a:cs typeface="Arial" panose="020B0604020202020204"/>
            </a:endParaRPr>
          </a:p>
          <a:p>
            <a:pPr defTabSz="889000">
              <a:lnSpc>
                <a:spcPct val="150000"/>
              </a:lnSpc>
              <a:spcBef>
                <a:spcPct val="0"/>
              </a:spcBef>
              <a:spcAft>
                <a:spcPct val="15000"/>
              </a:spcAft>
            </a:pPr>
            <a:r>
              <a:rPr lang="en-US" altLang="en-ZA" sz="1400" b="1" dirty="0">
                <a:solidFill>
                  <a:srgbClr val="49653B"/>
                </a:solidFill>
                <a:latin typeface="Arial"/>
                <a:ea typeface="Arial" panose="020B0604020202020204" pitchFamily="34" charset="0"/>
                <a:cs typeface="Arial" panose="020B0604020202020204"/>
                <a:sym typeface="+mn-ea"/>
              </a:rPr>
              <a:t>Introduction</a:t>
            </a:r>
            <a:endParaRPr lang="en-US" altLang="en-ZA" sz="1400" b="1" dirty="0">
              <a:solidFill>
                <a:srgbClr val="49653B"/>
              </a:solidFill>
              <a:ea typeface="Arial" panose="020B0604020202020204" pitchFamily="34" charset="0"/>
              <a:cs typeface="Arial" panose="020B0604020202020204"/>
            </a:endParaRPr>
          </a:p>
          <a:p>
            <a:pPr defTabSz="889000">
              <a:lnSpc>
                <a:spcPct val="150000"/>
              </a:lnSpc>
              <a:spcBef>
                <a:spcPct val="0"/>
              </a:spcBef>
              <a:spcAft>
                <a:spcPct val="15000"/>
              </a:spcAft>
            </a:pPr>
            <a:r>
              <a:rPr lang="en-ZA" altLang="en-US" sz="1400" b="1" dirty="0">
                <a:solidFill>
                  <a:srgbClr val="49653B"/>
                </a:solidFill>
                <a:latin typeface="Arial"/>
                <a:cs typeface="Arial"/>
              </a:rPr>
              <a:t>Oversight and accountability</a:t>
            </a:r>
          </a:p>
          <a:p>
            <a:pPr defTabSz="889000">
              <a:lnSpc>
                <a:spcPct val="150000"/>
              </a:lnSpc>
              <a:spcBef>
                <a:spcPct val="0"/>
              </a:spcBef>
              <a:spcAft>
                <a:spcPct val="15000"/>
              </a:spcAft>
            </a:pPr>
            <a:r>
              <a:rPr lang="en-ZA" altLang="en-US" sz="1400" b="1" dirty="0">
                <a:solidFill>
                  <a:srgbClr val="49653B"/>
                </a:solidFill>
                <a:latin typeface="Arial"/>
                <a:cs typeface="Arial"/>
              </a:rPr>
              <a:t>The Sector Oversight Model (SOM)</a:t>
            </a:r>
          </a:p>
          <a:p>
            <a:pPr defTabSz="889000">
              <a:lnSpc>
                <a:spcPct val="150000"/>
              </a:lnSpc>
              <a:spcBef>
                <a:spcPct val="0"/>
              </a:spcBef>
              <a:spcAft>
                <a:spcPct val="15000"/>
              </a:spcAft>
            </a:pPr>
            <a:r>
              <a:rPr lang="en-ZA" altLang="en-US" sz="1400" b="1" dirty="0">
                <a:solidFill>
                  <a:srgbClr val="49653B"/>
                </a:solidFill>
                <a:latin typeface="Arial"/>
                <a:cs typeface="Arial"/>
              </a:rPr>
              <a:t>Budget Cycle Model and its Mechanism</a:t>
            </a:r>
          </a:p>
          <a:p>
            <a:pPr defTabSz="889000">
              <a:lnSpc>
                <a:spcPct val="150000"/>
              </a:lnSpc>
              <a:spcBef>
                <a:spcPct val="0"/>
              </a:spcBef>
              <a:spcAft>
                <a:spcPct val="15000"/>
              </a:spcAft>
            </a:pPr>
            <a:r>
              <a:rPr lang="en-ZA" altLang="en-US" sz="1400" b="1" dirty="0">
                <a:solidFill>
                  <a:srgbClr val="49653B"/>
                </a:solidFill>
                <a:latin typeface="Arial"/>
                <a:cs typeface="Arial"/>
              </a:rPr>
              <a:t>Committee Process</a:t>
            </a:r>
          </a:p>
          <a:p>
            <a:pPr defTabSz="889000">
              <a:lnSpc>
                <a:spcPct val="150000"/>
              </a:lnSpc>
              <a:spcBef>
                <a:spcPct val="0"/>
              </a:spcBef>
              <a:spcAft>
                <a:spcPct val="15000"/>
              </a:spcAft>
            </a:pPr>
            <a:r>
              <a:rPr lang="en-ZA" altLang="en-US" sz="1400" b="1" dirty="0">
                <a:solidFill>
                  <a:srgbClr val="49653B"/>
                </a:solidFill>
                <a:latin typeface="Arial"/>
                <a:cs typeface="Arial"/>
              </a:rPr>
              <a:t>Questions to the Executive</a:t>
            </a:r>
          </a:p>
          <a:p>
            <a:pPr defTabSz="889000">
              <a:lnSpc>
                <a:spcPct val="150000"/>
              </a:lnSpc>
              <a:spcBef>
                <a:spcPct val="0"/>
              </a:spcBef>
              <a:spcAft>
                <a:spcPct val="15000"/>
              </a:spcAft>
            </a:pPr>
            <a:r>
              <a:rPr lang="en-ZA" altLang="en-US" sz="1400" b="1" dirty="0">
                <a:solidFill>
                  <a:srgbClr val="49653B"/>
                </a:solidFill>
                <a:latin typeface="Arial"/>
                <a:cs typeface="Arial"/>
              </a:rPr>
              <a:t>Resolutions of the House</a:t>
            </a:r>
          </a:p>
          <a:p>
            <a:pPr defTabSz="889000">
              <a:lnSpc>
                <a:spcPct val="150000"/>
              </a:lnSpc>
              <a:spcBef>
                <a:spcPct val="0"/>
              </a:spcBef>
              <a:spcAft>
                <a:spcPct val="15000"/>
              </a:spcAft>
            </a:pPr>
            <a:r>
              <a:rPr lang="en-ZA" altLang="en-US" sz="1400" b="1" dirty="0">
                <a:solidFill>
                  <a:srgbClr val="49653B"/>
                </a:solidFill>
                <a:latin typeface="Arial"/>
                <a:cs typeface="Arial"/>
              </a:rPr>
              <a:t>Motions</a:t>
            </a:r>
          </a:p>
          <a:p>
            <a:pPr defTabSz="889000">
              <a:lnSpc>
                <a:spcPct val="150000"/>
              </a:lnSpc>
              <a:spcBef>
                <a:spcPct val="0"/>
              </a:spcBef>
              <a:spcAft>
                <a:spcPct val="15000"/>
              </a:spcAft>
            </a:pPr>
            <a:r>
              <a:rPr lang="en-ZA" altLang="en-US" sz="1400" b="1" dirty="0">
                <a:solidFill>
                  <a:srgbClr val="49653B"/>
                </a:solidFill>
                <a:latin typeface="Arial"/>
                <a:cs typeface="Arial"/>
              </a:rPr>
              <a:t>Scrutiny of Reports</a:t>
            </a:r>
            <a:endParaRPr lang="en-ZA" sz="1400" b="1" dirty="0">
              <a:ea typeface="Arial" panose="020B0604020202020204" pitchFamily="34" charset="0"/>
              <a:cs typeface="Arial" panose="020B0604020202020204"/>
            </a:endParaRPr>
          </a:p>
          <a:p>
            <a:pPr marL="0" indent="0" fontAlgn="t">
              <a:lnSpc>
                <a:spcPct val="200000"/>
              </a:lnSpc>
              <a:spcBef>
                <a:spcPts val="0"/>
              </a:spcBef>
              <a:buNone/>
            </a:pPr>
            <a:endParaRPr lang="en-ZA" sz="1400" b="1" i="0" u="none" strike="noStrike" dirty="0">
              <a:solidFill>
                <a:schemeClr val="accent6">
                  <a:lumMod val="50000"/>
                </a:schemeClr>
              </a:solidFill>
              <a:effectLst/>
            </a:endParaRPr>
          </a:p>
        </p:txBody>
      </p:sp>
      <p:cxnSp>
        <p:nvCxnSpPr>
          <p:cNvPr id="9" name="Straight Connector 8"/>
          <p:cNvCxnSpPr>
            <a:cxnSpLocks/>
          </p:cNvCxnSpPr>
          <p:nvPr/>
        </p:nvCxnSpPr>
        <p:spPr>
          <a:xfrm>
            <a:off x="4628233" y="2161525"/>
            <a:ext cx="0" cy="361158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2521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CA4407-AF6C-45F7-98EF-0DFDF8B7D0C1}"/>
              </a:ext>
            </a:extLst>
          </p:cNvPr>
          <p:cNvSpPr>
            <a:spLocks noGrp="1"/>
          </p:cNvSpPr>
          <p:nvPr>
            <p:ph idx="1"/>
          </p:nvPr>
        </p:nvSpPr>
        <p:spPr>
          <a:xfrm>
            <a:off x="638629" y="2166257"/>
            <a:ext cx="10922000" cy="3586361"/>
          </a:xfrm>
        </p:spPr>
        <p:txBody>
          <a:bodyPr vert="horz" lIns="91440" tIns="45720" rIns="91440" bIns="45720" rtlCol="0" anchor="t">
            <a:normAutofit/>
          </a:bodyPr>
          <a:lstStyle/>
          <a:p>
            <a:pPr algn="just">
              <a:lnSpc>
                <a:spcPct val="150000"/>
              </a:lnSpc>
            </a:pPr>
            <a:r>
              <a:rPr lang="en-US" sz="1600" dirty="0">
                <a:latin typeface="Arial"/>
                <a:cs typeface="Arial"/>
              </a:rPr>
              <a:t>It is important to note that some of the processes </a:t>
            </a:r>
            <a:r>
              <a:rPr lang="en-US" sz="1600" b="1" dirty="0">
                <a:latin typeface="Arial"/>
                <a:cs typeface="Arial"/>
              </a:rPr>
              <a:t>may occur concurrently</a:t>
            </a:r>
            <a:r>
              <a:rPr lang="en-US" sz="1600" dirty="0">
                <a:latin typeface="Arial"/>
                <a:cs typeface="Arial"/>
              </a:rPr>
              <a:t>; or</a:t>
            </a:r>
            <a:endParaRPr lang="en-US" sz="1600" dirty="0"/>
          </a:p>
          <a:p>
            <a:pPr algn="just">
              <a:lnSpc>
                <a:spcPct val="150000"/>
              </a:lnSpc>
            </a:pPr>
            <a:r>
              <a:rPr lang="en-US" sz="1600" b="1" dirty="0">
                <a:solidFill>
                  <a:schemeClr val="accent2">
                    <a:lumMod val="50000"/>
                  </a:schemeClr>
                </a:solidFill>
                <a:latin typeface="Arial"/>
                <a:cs typeface="Arial"/>
              </a:rPr>
              <a:t>Committee processes</a:t>
            </a:r>
            <a:r>
              <a:rPr lang="en-US" sz="1600" dirty="0">
                <a:solidFill>
                  <a:schemeClr val="accent2">
                    <a:lumMod val="50000"/>
                  </a:schemeClr>
                </a:solidFill>
                <a:latin typeface="Arial"/>
                <a:cs typeface="Arial"/>
              </a:rPr>
              <a:t> may take place in a shorter space of time (with a limited number of meetings) than those stipulated.</a:t>
            </a:r>
          </a:p>
          <a:p>
            <a:pPr algn="just">
              <a:lnSpc>
                <a:spcPct val="150000"/>
              </a:lnSpc>
            </a:pPr>
            <a:r>
              <a:rPr lang="en-US" sz="1600" dirty="0">
                <a:latin typeface="Arial"/>
                <a:cs typeface="Arial"/>
              </a:rPr>
              <a:t>The number of meetings depends on the allocated time as per the </a:t>
            </a:r>
            <a:r>
              <a:rPr lang="en-US" sz="1600" b="1" dirty="0" err="1">
                <a:latin typeface="Arial"/>
                <a:cs typeface="Arial"/>
              </a:rPr>
              <a:t>Programme</a:t>
            </a:r>
            <a:r>
              <a:rPr lang="en-US" sz="1600" b="1" dirty="0">
                <a:latin typeface="Arial"/>
                <a:cs typeface="Arial"/>
              </a:rPr>
              <a:t> of the Legislature</a:t>
            </a:r>
            <a:r>
              <a:rPr lang="en-US" sz="1600" dirty="0">
                <a:latin typeface="Arial"/>
                <a:cs typeface="Arial"/>
              </a:rPr>
              <a:t>.</a:t>
            </a:r>
          </a:p>
        </p:txBody>
      </p:sp>
      <p:sp>
        <p:nvSpPr>
          <p:cNvPr id="6" name="Title 1">
            <a:extLst>
              <a:ext uri="{FF2B5EF4-FFF2-40B4-BE49-F238E27FC236}">
                <a16:creationId xmlns:a16="http://schemas.microsoft.com/office/drawing/2014/main" id="{2F4B70B1-47E5-9FE0-605B-C35F9636B186}"/>
              </a:ext>
            </a:extLst>
          </p:cNvPr>
          <p:cNvSpPr>
            <a:spLocks noGrp="1"/>
          </p:cNvSpPr>
          <p:nvPr>
            <p:ph type="title"/>
          </p:nvPr>
        </p:nvSpPr>
        <p:spPr/>
        <p:txBody>
          <a:bodyPr/>
          <a:lstStyle/>
          <a:p>
            <a:r>
              <a:rPr lang="en-ZA" sz="3600" dirty="0"/>
              <a:t>Typical Committee Process </a:t>
            </a:r>
            <a:r>
              <a:rPr lang="en-ZA" sz="3600" i="1" dirty="0">
                <a:solidFill>
                  <a:srgbClr val="A16036"/>
                </a:solidFill>
              </a:rPr>
              <a:t>cont.</a:t>
            </a:r>
          </a:p>
        </p:txBody>
      </p:sp>
    </p:spTree>
    <p:extLst>
      <p:ext uri="{BB962C8B-B14F-4D97-AF65-F5344CB8AC3E}">
        <p14:creationId xmlns:p14="http://schemas.microsoft.com/office/powerpoint/2010/main" val="360069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4C47-253F-414F-AD6E-305DE446125C}"/>
              </a:ext>
            </a:extLst>
          </p:cNvPr>
          <p:cNvSpPr>
            <a:spLocks noGrp="1"/>
          </p:cNvSpPr>
          <p:nvPr>
            <p:ph type="title"/>
          </p:nvPr>
        </p:nvSpPr>
        <p:spPr>
          <a:xfrm>
            <a:off x="686857" y="-1407"/>
            <a:ext cx="9644351" cy="1677807"/>
          </a:xfrm>
        </p:spPr>
        <p:txBody>
          <a:bodyPr>
            <a:normAutofit/>
          </a:bodyPr>
          <a:lstStyle/>
          <a:p>
            <a:r>
              <a:rPr lang="en-ZA" dirty="0"/>
              <a:t>Committee Inquiries</a:t>
            </a:r>
          </a:p>
        </p:txBody>
      </p:sp>
      <p:sp>
        <p:nvSpPr>
          <p:cNvPr id="3" name="Content Placeholder 2">
            <a:extLst>
              <a:ext uri="{FF2B5EF4-FFF2-40B4-BE49-F238E27FC236}">
                <a16:creationId xmlns:a16="http://schemas.microsoft.com/office/drawing/2014/main" id="{D2E04721-3BDC-4323-AC80-2DB3719CDBA6}"/>
              </a:ext>
            </a:extLst>
          </p:cNvPr>
          <p:cNvSpPr>
            <a:spLocks noGrp="1"/>
          </p:cNvSpPr>
          <p:nvPr>
            <p:ph idx="1"/>
          </p:nvPr>
        </p:nvSpPr>
        <p:spPr>
          <a:xfrm>
            <a:off x="686857" y="2177142"/>
            <a:ext cx="10852000" cy="3906531"/>
          </a:xfrm>
        </p:spPr>
        <p:txBody>
          <a:bodyPr vert="horz" lIns="91440" tIns="45720" rIns="91440" bIns="45720" rtlCol="0" anchor="t">
            <a:normAutofit/>
          </a:bodyPr>
          <a:lstStyle/>
          <a:p>
            <a:pPr marL="0" indent="0" algn="just">
              <a:lnSpc>
                <a:spcPct val="150000"/>
              </a:lnSpc>
              <a:buNone/>
            </a:pPr>
            <a:r>
              <a:rPr lang="en-US" sz="1600" dirty="0">
                <a:solidFill>
                  <a:srgbClr val="49653B"/>
                </a:solidFill>
                <a:latin typeface="Arial"/>
                <a:cs typeface="Arial"/>
              </a:rPr>
              <a:t>In terms of </a:t>
            </a:r>
            <a:r>
              <a:rPr lang="en-US" sz="1600" b="1" dirty="0">
                <a:solidFill>
                  <a:srgbClr val="49653B"/>
                </a:solidFill>
                <a:latin typeface="Arial"/>
                <a:cs typeface="Arial"/>
              </a:rPr>
              <a:t>Section 115 of the Constitution</a:t>
            </a:r>
            <a:r>
              <a:rPr lang="en-US" sz="1600" dirty="0">
                <a:solidFill>
                  <a:srgbClr val="49653B"/>
                </a:solidFill>
                <a:latin typeface="Arial"/>
                <a:cs typeface="Arial"/>
              </a:rPr>
              <a:t> of the Republic of South Africa, 1996, Legislatures have powers to: </a:t>
            </a:r>
          </a:p>
          <a:p>
            <a:pPr marL="0" indent="0" algn="just">
              <a:lnSpc>
                <a:spcPct val="150000"/>
              </a:lnSpc>
              <a:buNone/>
            </a:pPr>
            <a:endParaRPr lang="en-US" sz="800" dirty="0">
              <a:solidFill>
                <a:srgbClr val="49653B"/>
              </a:solidFill>
            </a:endParaRPr>
          </a:p>
          <a:p>
            <a:pPr algn="just">
              <a:lnSpc>
                <a:spcPct val="150000"/>
              </a:lnSpc>
            </a:pPr>
            <a:r>
              <a:rPr lang="en-US" sz="1600" b="1" dirty="0">
                <a:latin typeface="Arial"/>
                <a:cs typeface="Arial"/>
              </a:rPr>
              <a:t>Summon of any person</a:t>
            </a:r>
            <a:r>
              <a:rPr lang="en-US" sz="1600" dirty="0">
                <a:latin typeface="Arial"/>
                <a:cs typeface="Arial"/>
              </a:rPr>
              <a:t> to appear before it; </a:t>
            </a:r>
          </a:p>
          <a:p>
            <a:pPr algn="just">
              <a:lnSpc>
                <a:spcPct val="150000"/>
              </a:lnSpc>
            </a:pPr>
            <a:r>
              <a:rPr lang="en-US" sz="1600" dirty="0">
                <a:solidFill>
                  <a:schemeClr val="accent2">
                    <a:lumMod val="50000"/>
                  </a:schemeClr>
                </a:solidFill>
                <a:latin typeface="Arial"/>
                <a:cs typeface="Arial"/>
              </a:rPr>
              <a:t>To </a:t>
            </a:r>
            <a:r>
              <a:rPr lang="en-US" sz="1600" b="1" dirty="0">
                <a:solidFill>
                  <a:schemeClr val="accent2">
                    <a:lumMod val="50000"/>
                  </a:schemeClr>
                </a:solidFill>
                <a:latin typeface="Arial"/>
                <a:cs typeface="Arial"/>
              </a:rPr>
              <a:t>give evidence on oath or affirmation</a:t>
            </a:r>
            <a:r>
              <a:rPr lang="en-US" sz="1600" dirty="0">
                <a:solidFill>
                  <a:schemeClr val="accent2">
                    <a:lumMod val="50000"/>
                  </a:schemeClr>
                </a:solidFill>
                <a:latin typeface="Arial"/>
                <a:cs typeface="Arial"/>
              </a:rPr>
              <a:t>, or to produce documents; </a:t>
            </a:r>
            <a:endParaRPr lang="en-US" sz="1600" dirty="0">
              <a:solidFill>
                <a:schemeClr val="accent2">
                  <a:lumMod val="50000"/>
                </a:schemeClr>
              </a:solidFill>
            </a:endParaRPr>
          </a:p>
          <a:p>
            <a:pPr algn="just">
              <a:lnSpc>
                <a:spcPct val="150000"/>
              </a:lnSpc>
            </a:pPr>
            <a:r>
              <a:rPr lang="en-US" sz="1600" dirty="0"/>
              <a:t>Require any person or provincial institution to report to it; </a:t>
            </a:r>
          </a:p>
          <a:p>
            <a:pPr algn="just">
              <a:lnSpc>
                <a:spcPct val="150000"/>
              </a:lnSpc>
            </a:pPr>
            <a:r>
              <a:rPr lang="en-US" sz="1600" dirty="0">
                <a:solidFill>
                  <a:schemeClr val="accent2">
                    <a:lumMod val="50000"/>
                  </a:schemeClr>
                </a:solidFill>
                <a:latin typeface="Arial"/>
                <a:cs typeface="Arial"/>
              </a:rPr>
              <a:t>Compel, in terms of provincial legislation or the rules and orders, any person or institution to comply with a summons or requirement as contemplated in </a:t>
            </a:r>
            <a:r>
              <a:rPr lang="en-US" sz="1600" b="1" dirty="0">
                <a:solidFill>
                  <a:schemeClr val="accent2">
                    <a:lumMod val="50000"/>
                  </a:schemeClr>
                </a:solidFill>
                <a:latin typeface="Arial"/>
                <a:cs typeface="Arial"/>
              </a:rPr>
              <a:t>section 115(a) or (b)</a:t>
            </a:r>
            <a:r>
              <a:rPr lang="en-US" sz="1600" dirty="0">
                <a:solidFill>
                  <a:schemeClr val="accent2">
                    <a:lumMod val="50000"/>
                  </a:schemeClr>
                </a:solidFill>
                <a:latin typeface="Arial"/>
                <a:cs typeface="Arial"/>
              </a:rPr>
              <a:t>; and </a:t>
            </a:r>
            <a:endParaRPr lang="en-US" sz="1600" dirty="0">
              <a:solidFill>
                <a:schemeClr val="accent2">
                  <a:lumMod val="50000"/>
                </a:schemeClr>
              </a:solidFill>
            </a:endParaRPr>
          </a:p>
          <a:p>
            <a:pPr algn="just">
              <a:lnSpc>
                <a:spcPct val="150000"/>
              </a:lnSpc>
            </a:pPr>
            <a:r>
              <a:rPr lang="en-US" sz="1600" dirty="0"/>
              <a:t>To ensure the provincial legislature’s constitutional mandate on oversight is further entrenched.</a:t>
            </a:r>
            <a:endParaRPr lang="en-ZA" sz="1600" dirty="0"/>
          </a:p>
          <a:p>
            <a:pPr>
              <a:buFont typeface="Wingdings" panose="020B0604020202020204" pitchFamily="34" charset="0"/>
              <a:buChar char="§"/>
            </a:pPr>
            <a:endParaRPr lang="en-ZA" sz="1600" dirty="0"/>
          </a:p>
        </p:txBody>
      </p:sp>
      <p:sp>
        <p:nvSpPr>
          <p:cNvPr id="4" name="Slide Number Placeholder 3">
            <a:extLst>
              <a:ext uri="{FF2B5EF4-FFF2-40B4-BE49-F238E27FC236}">
                <a16:creationId xmlns:a16="http://schemas.microsoft.com/office/drawing/2014/main" id="{4564F0B1-9F39-4F15-A577-F3F25ACE334F}"/>
              </a:ext>
            </a:extLst>
          </p:cNvPr>
          <p:cNvSpPr>
            <a:spLocks noGrp="1"/>
          </p:cNvSpPr>
          <p:nvPr>
            <p:ph type="sldNum" sz="quarter" idx="11"/>
          </p:nvPr>
        </p:nvSpPr>
        <p:spPr/>
        <p:txBody>
          <a:bodyPr/>
          <a:lstStyle/>
          <a:p>
            <a:pPr>
              <a:defRPr/>
            </a:pPr>
            <a:fld id="{A0A64A42-7C2D-4EA2-AADB-69663BC6F28E}" type="slidenum">
              <a:rPr lang="en-US" smtClean="0"/>
              <a:pPr>
                <a:defRPr/>
              </a:pPr>
              <a:t>21</a:t>
            </a:fld>
            <a:endParaRPr lang="en-US" dirty="0"/>
          </a:p>
        </p:txBody>
      </p:sp>
    </p:spTree>
    <p:extLst>
      <p:ext uri="{BB962C8B-B14F-4D97-AF65-F5344CB8AC3E}">
        <p14:creationId xmlns:p14="http://schemas.microsoft.com/office/powerpoint/2010/main" val="65965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4C47-253F-414F-AD6E-305DE446125C}"/>
              </a:ext>
            </a:extLst>
          </p:cNvPr>
          <p:cNvSpPr>
            <a:spLocks noGrp="1"/>
          </p:cNvSpPr>
          <p:nvPr>
            <p:ph type="title"/>
          </p:nvPr>
        </p:nvSpPr>
        <p:spPr>
          <a:xfrm>
            <a:off x="696502" y="-1407"/>
            <a:ext cx="9644351" cy="1710464"/>
          </a:xfrm>
        </p:spPr>
        <p:txBody>
          <a:bodyPr>
            <a:normAutofit/>
          </a:bodyPr>
          <a:lstStyle/>
          <a:p>
            <a:r>
              <a:rPr lang="en-ZA" sz="4000" dirty="0"/>
              <a:t>Committee Inquiries </a:t>
            </a:r>
            <a:r>
              <a:rPr lang="en-ZA" sz="4000" i="1" dirty="0">
                <a:solidFill>
                  <a:srgbClr val="A16036"/>
                </a:solidFill>
              </a:rPr>
              <a:t>cont.</a:t>
            </a:r>
            <a:endParaRPr lang="en-ZA" sz="4000" b="1" i="1" dirty="0">
              <a:solidFill>
                <a:srgbClr val="A16036"/>
              </a:solidFill>
            </a:endParaRPr>
          </a:p>
        </p:txBody>
      </p:sp>
      <p:sp>
        <p:nvSpPr>
          <p:cNvPr id="3" name="Content Placeholder 2">
            <a:extLst>
              <a:ext uri="{FF2B5EF4-FFF2-40B4-BE49-F238E27FC236}">
                <a16:creationId xmlns:a16="http://schemas.microsoft.com/office/drawing/2014/main" id="{D2E04721-3BDC-4323-AC80-2DB3719CDBA6}"/>
              </a:ext>
            </a:extLst>
          </p:cNvPr>
          <p:cNvSpPr>
            <a:spLocks noGrp="1"/>
          </p:cNvSpPr>
          <p:nvPr>
            <p:ph idx="1"/>
          </p:nvPr>
        </p:nvSpPr>
        <p:spPr>
          <a:xfrm>
            <a:off x="696356" y="2166256"/>
            <a:ext cx="10886044" cy="3816841"/>
          </a:xfrm>
        </p:spPr>
        <p:txBody>
          <a:bodyPr vert="horz" lIns="91440" tIns="45720" rIns="91440" bIns="45720" rtlCol="0" anchor="t">
            <a:normAutofit/>
          </a:bodyPr>
          <a:lstStyle/>
          <a:p>
            <a:pPr marL="0" indent="0" algn="just">
              <a:lnSpc>
                <a:spcPct val="150000"/>
              </a:lnSpc>
              <a:buNone/>
            </a:pPr>
            <a:r>
              <a:rPr lang="en-US" sz="1600" dirty="0">
                <a:solidFill>
                  <a:srgbClr val="49653B"/>
                </a:solidFill>
                <a:latin typeface="Arial"/>
                <a:cs typeface="Arial"/>
              </a:rPr>
              <a:t>The </a:t>
            </a:r>
            <a:r>
              <a:rPr lang="en-US" sz="1600" b="1" dirty="0">
                <a:solidFill>
                  <a:srgbClr val="49653B"/>
                </a:solidFill>
                <a:latin typeface="Arial"/>
                <a:cs typeface="Arial"/>
              </a:rPr>
              <a:t>Committee Inquiries Act, No.8 of 2009</a:t>
            </a:r>
            <a:r>
              <a:rPr lang="en-US" sz="1600" dirty="0">
                <a:solidFill>
                  <a:srgbClr val="49653B"/>
                </a:solidFill>
                <a:latin typeface="Arial"/>
                <a:cs typeface="Arial"/>
              </a:rPr>
              <a:t> seeks to implement the Committee Inquiries by: </a:t>
            </a:r>
          </a:p>
          <a:p>
            <a:pPr marL="0" indent="0" algn="just">
              <a:lnSpc>
                <a:spcPct val="150000"/>
              </a:lnSpc>
              <a:buNone/>
            </a:pPr>
            <a:endParaRPr lang="en-ZA" sz="800" dirty="0">
              <a:solidFill>
                <a:srgbClr val="49653B"/>
              </a:solidFill>
            </a:endParaRPr>
          </a:p>
          <a:p>
            <a:pPr algn="just">
              <a:lnSpc>
                <a:spcPct val="150000"/>
              </a:lnSpc>
            </a:pPr>
            <a:r>
              <a:rPr lang="en-US" sz="1600" b="1" dirty="0">
                <a:solidFill>
                  <a:schemeClr val="accent2">
                    <a:lumMod val="50000"/>
                  </a:schemeClr>
                </a:solidFill>
                <a:latin typeface="Arial"/>
                <a:cs typeface="Arial"/>
              </a:rPr>
              <a:t>Facilitating oversight</a:t>
            </a:r>
            <a:r>
              <a:rPr lang="en-US" sz="1600" dirty="0">
                <a:solidFill>
                  <a:schemeClr val="accent2">
                    <a:lumMod val="50000"/>
                  </a:schemeClr>
                </a:solidFill>
                <a:latin typeface="Arial"/>
                <a:cs typeface="Arial"/>
              </a:rPr>
              <a:t> of the provincial legislature over provincial departments and other provincial organs of state;</a:t>
            </a:r>
            <a:endParaRPr lang="en-ZA" sz="1600" dirty="0">
              <a:solidFill>
                <a:schemeClr val="accent2">
                  <a:lumMod val="50000"/>
                </a:schemeClr>
              </a:solidFill>
              <a:latin typeface="Arial"/>
              <a:cs typeface="Arial"/>
            </a:endParaRPr>
          </a:p>
          <a:p>
            <a:pPr algn="just">
              <a:lnSpc>
                <a:spcPct val="150000"/>
              </a:lnSpc>
            </a:pPr>
            <a:r>
              <a:rPr lang="en-US" sz="1600" dirty="0">
                <a:solidFill>
                  <a:srgbClr val="000000"/>
                </a:solidFill>
                <a:latin typeface="Arial"/>
                <a:cs typeface="Arial"/>
              </a:rPr>
              <a:t>Establishing </a:t>
            </a:r>
            <a:r>
              <a:rPr lang="en-US" sz="1600" b="1" dirty="0">
                <a:solidFill>
                  <a:srgbClr val="000000"/>
                </a:solidFill>
                <a:latin typeface="Arial"/>
                <a:cs typeface="Arial"/>
              </a:rPr>
              <a:t>procedures for committee inquiries</a:t>
            </a:r>
            <a:r>
              <a:rPr lang="en-US" sz="1600" dirty="0">
                <a:solidFill>
                  <a:srgbClr val="000000"/>
                </a:solidFill>
                <a:latin typeface="Arial"/>
                <a:cs typeface="Arial"/>
              </a:rPr>
              <a:t>;</a:t>
            </a:r>
            <a:endParaRPr lang="en-ZA" sz="1600" dirty="0">
              <a:solidFill>
                <a:srgbClr val="000000"/>
              </a:solidFill>
              <a:latin typeface="Arial"/>
              <a:cs typeface="Arial"/>
            </a:endParaRPr>
          </a:p>
          <a:p>
            <a:pPr algn="just">
              <a:lnSpc>
                <a:spcPct val="150000"/>
              </a:lnSpc>
            </a:pPr>
            <a:r>
              <a:rPr lang="en-US" sz="1600" dirty="0">
                <a:solidFill>
                  <a:schemeClr val="accent2">
                    <a:lumMod val="50000"/>
                  </a:schemeClr>
                </a:solidFill>
                <a:latin typeface="Arial"/>
                <a:cs typeface="Arial"/>
              </a:rPr>
              <a:t>Ensuring the </a:t>
            </a:r>
            <a:r>
              <a:rPr lang="en-US" sz="1600" b="1" dirty="0">
                <a:solidFill>
                  <a:schemeClr val="accent2">
                    <a:lumMod val="50000"/>
                  </a:schemeClr>
                </a:solidFill>
                <a:latin typeface="Arial"/>
                <a:cs typeface="Arial"/>
              </a:rPr>
              <a:t>privilege of witnesses</a:t>
            </a:r>
            <a:r>
              <a:rPr lang="en-US" sz="1600" dirty="0">
                <a:solidFill>
                  <a:schemeClr val="accent2">
                    <a:lumMod val="50000"/>
                  </a:schemeClr>
                </a:solidFill>
                <a:latin typeface="Arial"/>
                <a:cs typeface="Arial"/>
              </a:rPr>
              <a:t>, officials and other persons from legal proceedings;</a:t>
            </a:r>
            <a:endParaRPr lang="en-ZA" sz="1600" dirty="0">
              <a:solidFill>
                <a:schemeClr val="accent2">
                  <a:lumMod val="50000"/>
                </a:schemeClr>
              </a:solidFill>
              <a:latin typeface="Arial"/>
              <a:cs typeface="Arial"/>
            </a:endParaRPr>
          </a:p>
          <a:p>
            <a:pPr algn="just">
              <a:lnSpc>
                <a:spcPct val="150000"/>
              </a:lnSpc>
            </a:pPr>
            <a:r>
              <a:rPr lang="en-US" sz="1600" dirty="0">
                <a:latin typeface="Arial"/>
                <a:cs typeface="Arial"/>
              </a:rPr>
              <a:t>Ensuring the </a:t>
            </a:r>
            <a:r>
              <a:rPr lang="en-US" sz="1600" b="1" dirty="0">
                <a:latin typeface="Arial"/>
                <a:cs typeface="Arial"/>
              </a:rPr>
              <a:t>protection of information</a:t>
            </a:r>
            <a:r>
              <a:rPr lang="en-US" sz="1600" dirty="0">
                <a:latin typeface="Arial"/>
                <a:cs typeface="Arial"/>
              </a:rPr>
              <a:t>; and</a:t>
            </a:r>
            <a:endParaRPr lang="en-ZA" sz="1600" dirty="0">
              <a:latin typeface="Arial"/>
              <a:cs typeface="Arial"/>
            </a:endParaRPr>
          </a:p>
          <a:p>
            <a:pPr algn="just">
              <a:lnSpc>
                <a:spcPct val="150000"/>
              </a:lnSpc>
            </a:pPr>
            <a:r>
              <a:rPr lang="en-ZA" sz="1600" b="1" dirty="0">
                <a:solidFill>
                  <a:schemeClr val="accent2">
                    <a:lumMod val="50000"/>
                  </a:schemeClr>
                </a:solidFill>
                <a:latin typeface="Arial"/>
                <a:cs typeface="Arial"/>
              </a:rPr>
              <a:t>Empowering committees to conduct inquiries</a:t>
            </a:r>
            <a:r>
              <a:rPr lang="en-ZA" sz="1600" dirty="0">
                <a:solidFill>
                  <a:schemeClr val="accent2">
                    <a:lumMod val="50000"/>
                  </a:schemeClr>
                </a:solidFill>
                <a:latin typeface="Arial"/>
                <a:cs typeface="Arial"/>
              </a:rPr>
              <a:t> on any area of competence of a provincial department or provincial organ of state.</a:t>
            </a:r>
          </a:p>
        </p:txBody>
      </p:sp>
      <p:sp>
        <p:nvSpPr>
          <p:cNvPr id="4" name="Slide Number Placeholder 3">
            <a:extLst>
              <a:ext uri="{FF2B5EF4-FFF2-40B4-BE49-F238E27FC236}">
                <a16:creationId xmlns:a16="http://schemas.microsoft.com/office/drawing/2014/main" id="{4564F0B1-9F39-4F15-A577-F3F25ACE334F}"/>
              </a:ext>
            </a:extLst>
          </p:cNvPr>
          <p:cNvSpPr>
            <a:spLocks noGrp="1"/>
          </p:cNvSpPr>
          <p:nvPr>
            <p:ph type="sldNum" sz="quarter" idx="11"/>
          </p:nvPr>
        </p:nvSpPr>
        <p:spPr/>
        <p:txBody>
          <a:bodyPr/>
          <a:lstStyle/>
          <a:p>
            <a:pPr>
              <a:defRPr/>
            </a:pPr>
            <a:fld id="{A0A64A42-7C2D-4EA2-AADB-69663BC6F28E}" type="slidenum">
              <a:rPr lang="en-US" smtClean="0"/>
              <a:pPr>
                <a:defRPr/>
              </a:pPr>
              <a:t>22</a:t>
            </a:fld>
            <a:endParaRPr lang="en-US" dirty="0"/>
          </a:p>
        </p:txBody>
      </p:sp>
    </p:spTree>
    <p:extLst>
      <p:ext uri="{BB962C8B-B14F-4D97-AF65-F5344CB8AC3E}">
        <p14:creationId xmlns:p14="http://schemas.microsoft.com/office/powerpoint/2010/main" val="3310399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4C47-253F-414F-AD6E-305DE446125C}"/>
              </a:ext>
            </a:extLst>
          </p:cNvPr>
          <p:cNvSpPr>
            <a:spLocks noGrp="1"/>
          </p:cNvSpPr>
          <p:nvPr>
            <p:ph type="title"/>
          </p:nvPr>
        </p:nvSpPr>
        <p:spPr>
          <a:xfrm>
            <a:off x="642258" y="-1408"/>
            <a:ext cx="9737178" cy="1677807"/>
          </a:xfrm>
        </p:spPr>
        <p:txBody>
          <a:bodyPr>
            <a:normAutofit/>
          </a:bodyPr>
          <a:lstStyle/>
          <a:p>
            <a:r>
              <a:rPr lang="en-ZA" sz="4000" dirty="0"/>
              <a:t>Committee Inquiries </a:t>
            </a:r>
            <a:r>
              <a:rPr lang="en-ZA" sz="4000" i="1" dirty="0">
                <a:solidFill>
                  <a:srgbClr val="A16036"/>
                </a:solidFill>
              </a:rPr>
              <a:t>cont.</a:t>
            </a:r>
          </a:p>
        </p:txBody>
      </p:sp>
      <p:sp>
        <p:nvSpPr>
          <p:cNvPr id="3" name="Content Placeholder 2">
            <a:extLst>
              <a:ext uri="{FF2B5EF4-FFF2-40B4-BE49-F238E27FC236}">
                <a16:creationId xmlns:a16="http://schemas.microsoft.com/office/drawing/2014/main" id="{D2E04721-3BDC-4323-AC80-2DB3719CDBA6}"/>
              </a:ext>
            </a:extLst>
          </p:cNvPr>
          <p:cNvSpPr>
            <a:spLocks noGrp="1"/>
          </p:cNvSpPr>
          <p:nvPr>
            <p:ph idx="1"/>
          </p:nvPr>
        </p:nvSpPr>
        <p:spPr>
          <a:xfrm>
            <a:off x="642258" y="1872343"/>
            <a:ext cx="10896600" cy="4232211"/>
          </a:xfrm>
        </p:spPr>
        <p:txBody>
          <a:bodyPr vert="horz" lIns="91440" tIns="45720" rIns="91440" bIns="45720" rtlCol="0" anchor="t">
            <a:normAutofit fontScale="70000" lnSpcReduction="20000"/>
          </a:bodyPr>
          <a:lstStyle/>
          <a:p>
            <a:pPr marL="0" indent="0" algn="just">
              <a:lnSpc>
                <a:spcPct val="160000"/>
              </a:lnSpc>
              <a:buNone/>
            </a:pPr>
            <a:r>
              <a:rPr lang="en-ZA" sz="2300" b="1" dirty="0">
                <a:solidFill>
                  <a:srgbClr val="49653B"/>
                </a:solidFill>
                <a:latin typeface="Arial"/>
                <a:cs typeface="Arial"/>
              </a:rPr>
              <a:t>Committee Inquiries enables legislatures to investigate and gain deeper understanding of government work, especially when faced with more intricate areas of government work that would require inquiry. </a:t>
            </a:r>
          </a:p>
          <a:p>
            <a:pPr algn="just">
              <a:lnSpc>
                <a:spcPct val="160000"/>
              </a:lnSpc>
            </a:pPr>
            <a:endParaRPr lang="en-ZA" sz="1800" dirty="0"/>
          </a:p>
          <a:p>
            <a:pPr algn="just">
              <a:lnSpc>
                <a:spcPct val="160000"/>
              </a:lnSpc>
            </a:pPr>
            <a:r>
              <a:rPr lang="en-ZA" sz="2200" dirty="0">
                <a:solidFill>
                  <a:schemeClr val="accent2">
                    <a:lumMod val="50000"/>
                  </a:schemeClr>
                </a:solidFill>
                <a:latin typeface="Arial"/>
                <a:cs typeface="Arial"/>
              </a:rPr>
              <a:t>Committee inquiries provide a unique opportunity to Committees of the House to further solicit information as part of oversight work through summoning of witnesses. </a:t>
            </a:r>
            <a:endParaRPr lang="en-ZA" sz="2200" dirty="0">
              <a:solidFill>
                <a:schemeClr val="accent2">
                  <a:lumMod val="50000"/>
                </a:schemeClr>
              </a:solidFill>
            </a:endParaRPr>
          </a:p>
          <a:p>
            <a:pPr algn="just">
              <a:lnSpc>
                <a:spcPct val="160000"/>
              </a:lnSpc>
            </a:pPr>
            <a:r>
              <a:rPr lang="en-ZA" sz="2200" dirty="0"/>
              <a:t>This initiative is envisaged to enhance the other oversight methodologies applied by Committees of the House. </a:t>
            </a:r>
          </a:p>
          <a:p>
            <a:pPr algn="just">
              <a:lnSpc>
                <a:spcPct val="160000"/>
              </a:lnSpc>
            </a:pPr>
            <a:r>
              <a:rPr lang="en-ZA" sz="2200" dirty="0">
                <a:solidFill>
                  <a:schemeClr val="accent2">
                    <a:lumMod val="50000"/>
                  </a:schemeClr>
                </a:solidFill>
                <a:latin typeface="Arial"/>
                <a:cs typeface="Arial"/>
              </a:rPr>
              <a:t>The expectation is that Committees of the House should conduct in-depth investigations/interrogation of the financial and non-financial performance of their respective departments which will be within their oversight purview.</a:t>
            </a:r>
            <a:r>
              <a:rPr lang="en-ZA" sz="2200" dirty="0">
                <a:latin typeface="Arial"/>
                <a:cs typeface="Arial"/>
              </a:rPr>
              <a:t> </a:t>
            </a:r>
            <a:endParaRPr lang="en-ZA" sz="2200" dirty="0"/>
          </a:p>
          <a:p>
            <a:pPr algn="just">
              <a:lnSpc>
                <a:spcPct val="160000"/>
              </a:lnSpc>
            </a:pPr>
            <a:r>
              <a:rPr lang="en-ZA" sz="2200" dirty="0"/>
              <a:t>This should then lead Committees to institute an inquiry where witnesses may be called to provide evidence to the matter in question. </a:t>
            </a:r>
          </a:p>
        </p:txBody>
      </p:sp>
    </p:spTree>
    <p:extLst>
      <p:ext uri="{BB962C8B-B14F-4D97-AF65-F5344CB8AC3E}">
        <p14:creationId xmlns:p14="http://schemas.microsoft.com/office/powerpoint/2010/main" val="1844061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grey and white background&#10;&#10;Description automatically generated">
            <a:extLst>
              <a:ext uri="{FF2B5EF4-FFF2-40B4-BE49-F238E27FC236}">
                <a16:creationId xmlns:a16="http://schemas.microsoft.com/office/drawing/2014/main" id="{F665E365-ECDB-E9BE-26A2-104A67FCF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5450"/>
            <a:ext cx="11539000" cy="4252546"/>
          </a:xfrm>
          <a:prstGeom prst="rect">
            <a:avLst/>
          </a:prstGeom>
        </p:spPr>
      </p:pic>
      <p:sp>
        <p:nvSpPr>
          <p:cNvPr id="4" name="Slide Number Placeholder 3">
            <a:extLst>
              <a:ext uri="{FF2B5EF4-FFF2-40B4-BE49-F238E27FC236}">
                <a16:creationId xmlns:a16="http://schemas.microsoft.com/office/drawing/2014/main" id="{65C82EB6-3BE6-288D-CBB4-81AB342F9E80}"/>
              </a:ext>
            </a:extLst>
          </p:cNvPr>
          <p:cNvSpPr>
            <a:spLocks noGrp="1"/>
          </p:cNvSpPr>
          <p:nvPr>
            <p:ph type="sldNum" sz="quarter" idx="12"/>
          </p:nvPr>
        </p:nvSpPr>
        <p:spPr/>
        <p:txBody>
          <a:bodyPr/>
          <a:lstStyle/>
          <a:p>
            <a:fld id="{3BC93099-F7AB-074E-8CC3-8B9B36D0B21C}" type="slidenum">
              <a:rPr lang="en-US" smtClean="0"/>
              <a:t>24</a:t>
            </a:fld>
            <a:endParaRPr lang="en-US"/>
          </a:p>
        </p:txBody>
      </p:sp>
      <p:sp>
        <p:nvSpPr>
          <p:cNvPr id="6" name="Content Placeholder 2">
            <a:extLst>
              <a:ext uri="{FF2B5EF4-FFF2-40B4-BE49-F238E27FC236}">
                <a16:creationId xmlns:a16="http://schemas.microsoft.com/office/drawing/2014/main" id="{93B21554-141A-98EC-1104-F36068A1D5BB}"/>
              </a:ext>
            </a:extLst>
          </p:cNvPr>
          <p:cNvSpPr txBox="1">
            <a:spLocks/>
          </p:cNvSpPr>
          <p:nvPr/>
        </p:nvSpPr>
        <p:spPr>
          <a:xfrm>
            <a:off x="766508" y="2718368"/>
            <a:ext cx="5091260" cy="22098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solidFill>
                  <a:schemeClr val="bg1"/>
                </a:solidFill>
              </a:rPr>
              <a:t>QUESTIONS TO THE EXECUTIVE</a:t>
            </a:r>
          </a:p>
        </p:txBody>
      </p:sp>
    </p:spTree>
    <p:extLst>
      <p:ext uri="{BB962C8B-B14F-4D97-AF65-F5344CB8AC3E}">
        <p14:creationId xmlns:p14="http://schemas.microsoft.com/office/powerpoint/2010/main" val="4184778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4E45-5AB1-4584-A795-14B5FBE7A3F4}"/>
              </a:ext>
            </a:extLst>
          </p:cNvPr>
          <p:cNvSpPr>
            <a:spLocks noGrp="1"/>
          </p:cNvSpPr>
          <p:nvPr>
            <p:ph type="title"/>
          </p:nvPr>
        </p:nvSpPr>
        <p:spPr>
          <a:xfrm>
            <a:off x="638629" y="-1408"/>
            <a:ext cx="9644351" cy="1688693"/>
          </a:xfrm>
        </p:spPr>
        <p:txBody>
          <a:bodyPr/>
          <a:lstStyle/>
          <a:p>
            <a:r>
              <a:rPr lang="en-ZA" dirty="0"/>
              <a:t>Questions to the Executive</a:t>
            </a:r>
          </a:p>
        </p:txBody>
      </p:sp>
      <p:sp>
        <p:nvSpPr>
          <p:cNvPr id="3" name="Content Placeholder 2">
            <a:extLst>
              <a:ext uri="{FF2B5EF4-FFF2-40B4-BE49-F238E27FC236}">
                <a16:creationId xmlns:a16="http://schemas.microsoft.com/office/drawing/2014/main" id="{3C3B5B8D-2E58-4EC6-AA56-2CF2AEF32CB3}"/>
              </a:ext>
            </a:extLst>
          </p:cNvPr>
          <p:cNvSpPr>
            <a:spLocks noGrp="1"/>
          </p:cNvSpPr>
          <p:nvPr>
            <p:ph idx="1"/>
          </p:nvPr>
        </p:nvSpPr>
        <p:spPr>
          <a:xfrm>
            <a:off x="638629" y="2155371"/>
            <a:ext cx="10914742" cy="3703348"/>
          </a:xfrm>
        </p:spPr>
        <p:txBody>
          <a:bodyPr vert="horz" lIns="91440" tIns="45720" rIns="91440" bIns="45720" rtlCol="0" anchor="t">
            <a:normAutofit fontScale="92500"/>
          </a:bodyPr>
          <a:lstStyle/>
          <a:p>
            <a:pPr algn="just">
              <a:lnSpc>
                <a:spcPct val="170000"/>
              </a:lnSpc>
            </a:pPr>
            <a:r>
              <a:rPr lang="en-US" sz="1600" dirty="0">
                <a:latin typeface="Arial"/>
                <a:cs typeface="Arial"/>
              </a:rPr>
              <a:t>Questions is an </a:t>
            </a:r>
            <a:r>
              <a:rPr lang="en-US" sz="1600" b="1" dirty="0">
                <a:latin typeface="Arial"/>
                <a:cs typeface="Arial"/>
              </a:rPr>
              <a:t>oversight mechanism by which information is solicited from the Executive</a:t>
            </a:r>
            <a:r>
              <a:rPr lang="en-US" sz="1600" dirty="0">
                <a:latin typeface="Arial"/>
                <a:cs typeface="Arial"/>
              </a:rPr>
              <a:t> by the Legislature through its Members. Chapter 9 of the Standing Rules regulates in detail this oversight mechanism including the form, content and admissibility of questions. </a:t>
            </a:r>
          </a:p>
          <a:p>
            <a:pPr algn="just">
              <a:lnSpc>
                <a:spcPct val="170000"/>
              </a:lnSpc>
              <a:buFont typeface="Wingdings" panose="020B0604020202020204" pitchFamily="34" charset="0"/>
              <a:buChar char="q"/>
            </a:pPr>
            <a:endParaRPr lang="en-US" sz="900" dirty="0"/>
          </a:p>
          <a:p>
            <a:pPr algn="just">
              <a:lnSpc>
                <a:spcPct val="170000"/>
              </a:lnSpc>
            </a:pPr>
            <a:r>
              <a:rPr lang="en-US" sz="1600" dirty="0">
                <a:solidFill>
                  <a:schemeClr val="accent2">
                    <a:lumMod val="50000"/>
                  </a:schemeClr>
                </a:solidFill>
                <a:latin typeface="Arial"/>
                <a:cs typeface="Arial"/>
              </a:rPr>
              <a:t>There are </a:t>
            </a:r>
            <a:r>
              <a:rPr lang="en-US" sz="1600" b="1" dirty="0">
                <a:solidFill>
                  <a:schemeClr val="accent2">
                    <a:lumMod val="50000"/>
                  </a:schemeClr>
                </a:solidFill>
                <a:latin typeface="Arial"/>
                <a:cs typeface="Arial"/>
              </a:rPr>
              <a:t>two types of questions</a:t>
            </a:r>
            <a:r>
              <a:rPr lang="en-US" sz="1600" dirty="0">
                <a:solidFill>
                  <a:schemeClr val="accent2">
                    <a:lumMod val="50000"/>
                  </a:schemeClr>
                </a:solidFill>
                <a:latin typeface="Arial"/>
                <a:cs typeface="Arial"/>
              </a:rPr>
              <a:t>: </a:t>
            </a:r>
            <a:endParaRPr lang="en-US" sz="1600" dirty="0">
              <a:solidFill>
                <a:schemeClr val="accent2">
                  <a:lumMod val="50000"/>
                </a:schemeClr>
              </a:solidFill>
            </a:endParaRPr>
          </a:p>
          <a:p>
            <a:pPr marL="1143000" lvl="1" indent="-685800" algn="just">
              <a:lnSpc>
                <a:spcPct val="170000"/>
              </a:lnSpc>
              <a:buFont typeface="Wingdings" panose="020B0604020202020204" pitchFamily="34" charset="0"/>
              <a:buChar char="§"/>
            </a:pPr>
            <a:r>
              <a:rPr lang="en-US" sz="1600" b="1" u="sng" dirty="0">
                <a:solidFill>
                  <a:schemeClr val="accent2">
                    <a:lumMod val="50000"/>
                  </a:schemeClr>
                </a:solidFill>
                <a:latin typeface="Arial"/>
                <a:cs typeface="Arial"/>
              </a:rPr>
              <a:t>Questions for Oral Reply</a:t>
            </a:r>
            <a:r>
              <a:rPr lang="en-US" sz="1600" dirty="0">
                <a:solidFill>
                  <a:schemeClr val="accent2">
                    <a:lumMod val="50000"/>
                  </a:schemeClr>
                </a:solidFill>
                <a:latin typeface="Arial"/>
                <a:cs typeface="Arial"/>
              </a:rPr>
              <a:t>, which are scheduled for reply every Tuesday, when there is a House Sitting; and </a:t>
            </a:r>
            <a:endParaRPr lang="en-US" sz="1600" dirty="0">
              <a:solidFill>
                <a:schemeClr val="accent2">
                  <a:lumMod val="50000"/>
                </a:schemeClr>
              </a:solidFill>
            </a:endParaRPr>
          </a:p>
          <a:p>
            <a:pPr marL="1143000" lvl="1" indent="-685800" algn="just">
              <a:lnSpc>
                <a:spcPct val="170000"/>
              </a:lnSpc>
              <a:buFont typeface="Wingdings" panose="020B0604020202020204" pitchFamily="34" charset="0"/>
              <a:buChar char="§"/>
            </a:pPr>
            <a:r>
              <a:rPr lang="en-US" sz="1600" b="1" u="sng" dirty="0">
                <a:solidFill>
                  <a:schemeClr val="accent2">
                    <a:lumMod val="50000"/>
                  </a:schemeClr>
                </a:solidFill>
                <a:latin typeface="Arial"/>
                <a:cs typeface="Arial"/>
              </a:rPr>
              <a:t>Questions for Written reply</a:t>
            </a:r>
            <a:r>
              <a:rPr lang="en-US" sz="1600" dirty="0">
                <a:solidFill>
                  <a:schemeClr val="accent2">
                    <a:lumMod val="50000"/>
                  </a:schemeClr>
                </a:solidFill>
                <a:latin typeface="Arial"/>
                <a:cs typeface="Arial"/>
              </a:rPr>
              <a:t>, which are sent to Departments and published in the Question Paper every Tuesday of the week and should be responded to within (10)ten working days after publication of the question paper. </a:t>
            </a:r>
            <a:endParaRPr lang="en-US" sz="1600" dirty="0">
              <a:solidFill>
                <a:schemeClr val="accent2">
                  <a:lumMod val="50000"/>
                </a:schemeClr>
              </a:solidFill>
            </a:endParaRPr>
          </a:p>
          <a:p>
            <a:pPr>
              <a:buFont typeface="Wingdings" panose="020B0604020202020204" pitchFamily="34" charset="0"/>
              <a:buChar char="q"/>
            </a:pPr>
            <a:endParaRPr lang="en-ZA" sz="1600" dirty="0">
              <a:solidFill>
                <a:schemeClr val="accent2">
                  <a:lumMod val="50000"/>
                </a:schemeClr>
              </a:solidFill>
            </a:endParaRPr>
          </a:p>
        </p:txBody>
      </p:sp>
    </p:spTree>
    <p:extLst>
      <p:ext uri="{BB962C8B-B14F-4D97-AF65-F5344CB8AC3E}">
        <p14:creationId xmlns:p14="http://schemas.microsoft.com/office/powerpoint/2010/main" val="2394678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2D72-9589-499F-9C41-AE696129AF9C}"/>
              </a:ext>
            </a:extLst>
          </p:cNvPr>
          <p:cNvSpPr>
            <a:spLocks noGrp="1"/>
          </p:cNvSpPr>
          <p:nvPr>
            <p:ph type="title"/>
          </p:nvPr>
        </p:nvSpPr>
        <p:spPr>
          <a:xfrm>
            <a:off x="638629" y="-1408"/>
            <a:ext cx="9644351" cy="1688693"/>
          </a:xfrm>
        </p:spPr>
        <p:txBody>
          <a:bodyPr/>
          <a:lstStyle/>
          <a:p>
            <a:r>
              <a:rPr lang="en-ZA" dirty="0"/>
              <a:t>Questions to the Executive </a:t>
            </a:r>
            <a:r>
              <a:rPr lang="en-ZA" i="1" dirty="0">
                <a:solidFill>
                  <a:srgbClr val="A16036"/>
                </a:solidFill>
              </a:rPr>
              <a:t>cont.</a:t>
            </a:r>
          </a:p>
        </p:txBody>
      </p:sp>
      <p:sp>
        <p:nvSpPr>
          <p:cNvPr id="3" name="Content Placeholder 2">
            <a:extLst>
              <a:ext uri="{FF2B5EF4-FFF2-40B4-BE49-F238E27FC236}">
                <a16:creationId xmlns:a16="http://schemas.microsoft.com/office/drawing/2014/main" id="{66F7ACA7-D19E-4667-96A6-22118B1EF529}"/>
              </a:ext>
            </a:extLst>
          </p:cNvPr>
          <p:cNvSpPr>
            <a:spLocks noGrp="1"/>
          </p:cNvSpPr>
          <p:nvPr>
            <p:ph idx="1"/>
          </p:nvPr>
        </p:nvSpPr>
        <p:spPr>
          <a:xfrm>
            <a:off x="657503" y="2155371"/>
            <a:ext cx="10837811" cy="3597247"/>
          </a:xfrm>
        </p:spPr>
        <p:txBody>
          <a:bodyPr vert="horz" lIns="91440" tIns="45720" rIns="91440" bIns="45720" rtlCol="0" anchor="t">
            <a:normAutofit lnSpcReduction="10000"/>
          </a:bodyPr>
          <a:lstStyle/>
          <a:p>
            <a:pPr algn="just">
              <a:lnSpc>
                <a:spcPct val="170000"/>
              </a:lnSpc>
            </a:pPr>
            <a:r>
              <a:rPr lang="en-US" sz="1600" b="1" u="sng" dirty="0">
                <a:latin typeface="Arial"/>
                <a:cs typeface="Arial"/>
              </a:rPr>
              <a:t>Questions for Oral reply</a:t>
            </a:r>
            <a:r>
              <a:rPr lang="en-US" sz="1600" dirty="0">
                <a:latin typeface="Arial"/>
                <a:cs typeface="Arial"/>
              </a:rPr>
              <a:t> may contain up to </a:t>
            </a:r>
            <a:r>
              <a:rPr lang="en-US" sz="1600" b="1" dirty="0">
                <a:latin typeface="Arial"/>
                <a:cs typeface="Arial"/>
              </a:rPr>
              <a:t>five subdivisions</a:t>
            </a:r>
            <a:r>
              <a:rPr lang="en-US" sz="1600" dirty="0">
                <a:latin typeface="Arial"/>
                <a:cs typeface="Arial"/>
              </a:rPr>
              <a:t> and a </a:t>
            </a:r>
            <a:r>
              <a:rPr lang="en-US" sz="1600" b="1" dirty="0">
                <a:latin typeface="Arial"/>
                <a:cs typeface="Arial"/>
              </a:rPr>
              <a:t>maximum of (4) four questions may be put to a Department per Question time</a:t>
            </a:r>
            <a:r>
              <a:rPr lang="en-US" sz="1600" dirty="0">
                <a:latin typeface="Arial"/>
                <a:cs typeface="Arial"/>
              </a:rPr>
              <a:t>. </a:t>
            </a:r>
            <a:r>
              <a:rPr lang="en-US" sz="1600" b="1" dirty="0">
                <a:latin typeface="Arial"/>
                <a:cs typeface="Arial"/>
              </a:rPr>
              <a:t>Only (2)two questions for Oral Reply are allowed per Member on a question day</a:t>
            </a:r>
            <a:r>
              <a:rPr lang="en-US" sz="1600" dirty="0">
                <a:latin typeface="Arial"/>
                <a:cs typeface="Arial"/>
              </a:rPr>
              <a:t>. The reply and supporting documents must be submitted to the Legislature for publication. </a:t>
            </a:r>
            <a:endParaRPr lang="en-US" sz="1600" dirty="0"/>
          </a:p>
          <a:p>
            <a:pPr algn="just">
              <a:lnSpc>
                <a:spcPct val="170000"/>
              </a:lnSpc>
            </a:pPr>
            <a:r>
              <a:rPr lang="en-US" sz="1600" b="1" u="sng" dirty="0">
                <a:solidFill>
                  <a:schemeClr val="accent2">
                    <a:lumMod val="50000"/>
                  </a:schemeClr>
                </a:solidFill>
                <a:latin typeface="Arial"/>
                <a:cs typeface="Arial"/>
              </a:rPr>
              <a:t>Questions for Written Reply</a:t>
            </a:r>
            <a:r>
              <a:rPr lang="en-US" sz="1600" dirty="0">
                <a:solidFill>
                  <a:schemeClr val="accent2">
                    <a:lumMod val="50000"/>
                  </a:schemeClr>
                </a:solidFill>
                <a:latin typeface="Arial"/>
                <a:cs typeface="Arial"/>
              </a:rPr>
              <a:t> may contain up to </a:t>
            </a:r>
            <a:r>
              <a:rPr lang="en-US" sz="1600" b="1" dirty="0">
                <a:solidFill>
                  <a:schemeClr val="accent2">
                    <a:lumMod val="50000"/>
                  </a:schemeClr>
                </a:solidFill>
                <a:latin typeface="Arial"/>
                <a:cs typeface="Arial"/>
              </a:rPr>
              <a:t>ten subdivisions</a:t>
            </a:r>
            <a:r>
              <a:rPr lang="en-US" sz="1600" dirty="0">
                <a:solidFill>
                  <a:schemeClr val="accent2">
                    <a:lumMod val="50000"/>
                  </a:schemeClr>
                </a:solidFill>
                <a:latin typeface="Arial"/>
                <a:cs typeface="Arial"/>
              </a:rPr>
              <a:t>. A member is permitted to ask </a:t>
            </a:r>
            <a:r>
              <a:rPr lang="en-US" sz="1600" b="1" dirty="0">
                <a:solidFill>
                  <a:schemeClr val="accent2">
                    <a:lumMod val="50000"/>
                  </a:schemeClr>
                </a:solidFill>
                <a:latin typeface="Arial"/>
                <a:cs typeface="Arial"/>
              </a:rPr>
              <a:t>(3) three questions per week</a:t>
            </a:r>
            <a:r>
              <a:rPr lang="en-US" sz="1600" dirty="0">
                <a:solidFill>
                  <a:schemeClr val="accent2">
                    <a:lumMod val="50000"/>
                  </a:schemeClr>
                </a:solidFill>
                <a:latin typeface="Arial"/>
                <a:cs typeface="Arial"/>
              </a:rPr>
              <a:t> and </a:t>
            </a:r>
            <a:r>
              <a:rPr lang="en-US" sz="1600" b="1" dirty="0">
                <a:solidFill>
                  <a:schemeClr val="accent2">
                    <a:lumMod val="50000"/>
                  </a:schemeClr>
                </a:solidFill>
                <a:latin typeface="Arial"/>
                <a:cs typeface="Arial"/>
              </a:rPr>
              <a:t>NCOP Permanent delegates may ask only (1) one question per week</a:t>
            </a:r>
            <a:r>
              <a:rPr lang="en-US" sz="1600" dirty="0">
                <a:solidFill>
                  <a:schemeClr val="accent2">
                    <a:lumMod val="50000"/>
                  </a:schemeClr>
                </a:solidFill>
                <a:latin typeface="Arial"/>
                <a:cs typeface="Arial"/>
              </a:rPr>
              <a:t>.</a:t>
            </a:r>
            <a:r>
              <a:rPr lang="en-US" sz="1600" dirty="0">
                <a:latin typeface="Arial"/>
                <a:cs typeface="Arial"/>
              </a:rPr>
              <a:t> </a:t>
            </a:r>
            <a:endParaRPr lang="en-US" sz="1600" dirty="0"/>
          </a:p>
          <a:p>
            <a:pPr algn="just">
              <a:lnSpc>
                <a:spcPct val="170000"/>
              </a:lnSpc>
            </a:pPr>
            <a:r>
              <a:rPr lang="en-US" sz="1600" b="1" u="sng" dirty="0">
                <a:latin typeface="Arial"/>
                <a:cs typeface="Arial"/>
              </a:rPr>
              <a:t>Urgent Questions</a:t>
            </a:r>
            <a:r>
              <a:rPr lang="en-US" sz="1600" dirty="0">
                <a:latin typeface="Arial"/>
                <a:cs typeface="Arial"/>
              </a:rPr>
              <a:t> is another form of Questions for Oral Reply, it </a:t>
            </a:r>
            <a:r>
              <a:rPr lang="en-US" sz="1600" b="1" dirty="0">
                <a:latin typeface="Arial"/>
                <a:cs typeface="Arial"/>
              </a:rPr>
              <a:t>must be submitted to the Speaker at least two hours before a Sitting</a:t>
            </a:r>
            <a:r>
              <a:rPr lang="en-US" sz="1600" dirty="0">
                <a:latin typeface="Arial"/>
                <a:cs typeface="Arial"/>
              </a:rPr>
              <a:t>. It must require urgent response from the Executive Council and may not concern a matter of privilege. </a:t>
            </a:r>
            <a:endParaRPr lang="en-US" sz="1600" dirty="0"/>
          </a:p>
        </p:txBody>
      </p:sp>
    </p:spTree>
    <p:extLst>
      <p:ext uri="{BB962C8B-B14F-4D97-AF65-F5344CB8AC3E}">
        <p14:creationId xmlns:p14="http://schemas.microsoft.com/office/powerpoint/2010/main" val="3332765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0D4B-7E64-85AA-0AB6-19B6050742C3}"/>
              </a:ext>
            </a:extLst>
          </p:cNvPr>
          <p:cNvSpPr>
            <a:spLocks noGrp="1"/>
          </p:cNvSpPr>
          <p:nvPr>
            <p:ph type="title"/>
          </p:nvPr>
        </p:nvSpPr>
        <p:spPr/>
        <p:txBody>
          <a:bodyPr/>
          <a:lstStyle/>
          <a:p>
            <a:r>
              <a:rPr lang="en-ZA" dirty="0"/>
              <a:t>Questions to the Executive </a:t>
            </a:r>
            <a:r>
              <a:rPr lang="en-ZA" i="1" dirty="0">
                <a:solidFill>
                  <a:srgbClr val="A16036"/>
                </a:solidFill>
              </a:rPr>
              <a:t>cont.</a:t>
            </a:r>
            <a:endParaRPr lang="en-US" dirty="0"/>
          </a:p>
        </p:txBody>
      </p:sp>
      <p:sp>
        <p:nvSpPr>
          <p:cNvPr id="3" name="Content Placeholder 2">
            <a:extLst>
              <a:ext uri="{FF2B5EF4-FFF2-40B4-BE49-F238E27FC236}">
                <a16:creationId xmlns:a16="http://schemas.microsoft.com/office/drawing/2014/main" id="{227DC6D3-C9D3-F5E1-5508-9B72B85845D5}"/>
              </a:ext>
            </a:extLst>
          </p:cNvPr>
          <p:cNvSpPr>
            <a:spLocks noGrp="1"/>
          </p:cNvSpPr>
          <p:nvPr>
            <p:ph idx="1"/>
          </p:nvPr>
        </p:nvSpPr>
        <p:spPr>
          <a:xfrm>
            <a:off x="638629" y="2174240"/>
            <a:ext cx="10900371" cy="3578378"/>
          </a:xfrm>
        </p:spPr>
        <p:txBody>
          <a:bodyPr>
            <a:normAutofit fontScale="92500"/>
          </a:bodyPr>
          <a:lstStyle/>
          <a:p>
            <a:pPr algn="just">
              <a:lnSpc>
                <a:spcPct val="150000"/>
              </a:lnSpc>
            </a:pPr>
            <a:r>
              <a:rPr lang="en-US" sz="1600" b="1" dirty="0">
                <a:solidFill>
                  <a:srgbClr val="A16036"/>
                </a:solidFill>
                <a:latin typeface="Arial" panose="020B0604020202020204" pitchFamily="34" charset="0"/>
                <a:cs typeface="Arial" panose="020B0604020202020204" pitchFamily="34" charset="0"/>
              </a:rPr>
              <a:t>Questions is an oversight mechanism by which information</a:t>
            </a:r>
            <a:r>
              <a:rPr lang="en-US" sz="1600" dirty="0">
                <a:solidFill>
                  <a:srgbClr val="A16036"/>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is solicited from the Executive by the Legislature through its Members. Chapter 9 of the Standing Rules regulates in detail this oversight mechanism including the form, content and admissibility of questions. </a:t>
            </a:r>
          </a:p>
          <a:p>
            <a:pPr lvl="0" algn="just" rtl="0">
              <a:lnSpc>
                <a:spcPct val="150000"/>
              </a:lnSpc>
            </a:pPr>
            <a:r>
              <a:rPr lang="en-US" sz="1600" b="1" dirty="0">
                <a:solidFill>
                  <a:srgbClr val="A16036"/>
                </a:solidFill>
                <a:latin typeface="Arial" panose="020B0604020202020204" pitchFamily="34" charset="0"/>
                <a:cs typeface="Arial" panose="020B0604020202020204" pitchFamily="34" charset="0"/>
              </a:rPr>
              <a:t>There are two types of questions</a:t>
            </a:r>
            <a:r>
              <a:rPr lang="en-US" sz="1600" dirty="0">
                <a:solidFill>
                  <a:srgbClr val="A16036"/>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Questions for Oral Reply, which are scheduled for reply every Tuesday, when there is a House Sitting and Questions for Written reply which are sent to Departments and published in the Question Paper every Tuesday of the week and should be responded to within (10) ten working days after publication of the question paper. </a:t>
            </a:r>
            <a:endParaRPr lang="en-ZA" sz="1600" dirty="0">
              <a:latin typeface="Arial" panose="020B0604020202020204" pitchFamily="34" charset="0"/>
              <a:cs typeface="Arial" panose="020B0604020202020204" pitchFamily="34" charset="0"/>
            </a:endParaRPr>
          </a:p>
          <a:p>
            <a:pPr lvl="0" rtl="0">
              <a:lnSpc>
                <a:spcPct val="150000"/>
              </a:lnSpc>
            </a:pPr>
            <a:r>
              <a:rPr lang="en-ZA" sz="1600" b="1" dirty="0">
                <a:solidFill>
                  <a:srgbClr val="A16036"/>
                </a:solidFill>
                <a:latin typeface="Arial" panose="020B0604020202020204" pitchFamily="34" charset="0"/>
                <a:cs typeface="Arial" panose="020B0604020202020204" pitchFamily="34" charset="0"/>
              </a:rPr>
              <a:t>Questions for Oral reply may </a:t>
            </a:r>
            <a:r>
              <a:rPr lang="en-ZA" sz="1600" dirty="0">
                <a:latin typeface="Arial" panose="020B0604020202020204" pitchFamily="34" charset="0"/>
                <a:cs typeface="Arial" panose="020B0604020202020204" pitchFamily="34" charset="0"/>
              </a:rPr>
              <a:t>contain up to five subdivisions and a maximum of (4) four questions may be put to a Department per Question time. Only (2) two questions for Oral Reply are allowed per Member on a question day. The reply and supporting documents must be submitted to the Legislature for publication. </a:t>
            </a:r>
          </a:p>
        </p:txBody>
      </p:sp>
      <p:sp>
        <p:nvSpPr>
          <p:cNvPr id="4" name="Slide Number Placeholder 3">
            <a:extLst>
              <a:ext uri="{FF2B5EF4-FFF2-40B4-BE49-F238E27FC236}">
                <a16:creationId xmlns:a16="http://schemas.microsoft.com/office/drawing/2014/main" id="{57F58113-D0BF-6692-2732-F5565CC424E3}"/>
              </a:ext>
            </a:extLst>
          </p:cNvPr>
          <p:cNvSpPr>
            <a:spLocks noGrp="1"/>
          </p:cNvSpPr>
          <p:nvPr>
            <p:ph type="sldNum" sz="quarter" idx="12"/>
          </p:nvPr>
        </p:nvSpPr>
        <p:spPr/>
        <p:txBody>
          <a:bodyPr/>
          <a:lstStyle/>
          <a:p>
            <a:fld id="{3BC93099-F7AB-074E-8CC3-8B9B36D0B21C}" type="slidenum">
              <a:rPr lang="en-US" smtClean="0"/>
              <a:t>27</a:t>
            </a:fld>
            <a:endParaRPr lang="en-US"/>
          </a:p>
        </p:txBody>
      </p:sp>
    </p:spTree>
    <p:extLst>
      <p:ext uri="{BB962C8B-B14F-4D97-AF65-F5344CB8AC3E}">
        <p14:creationId xmlns:p14="http://schemas.microsoft.com/office/powerpoint/2010/main" val="154844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0D4B-7E64-85AA-0AB6-19B6050742C3}"/>
              </a:ext>
            </a:extLst>
          </p:cNvPr>
          <p:cNvSpPr>
            <a:spLocks noGrp="1"/>
          </p:cNvSpPr>
          <p:nvPr>
            <p:ph type="title"/>
          </p:nvPr>
        </p:nvSpPr>
        <p:spPr/>
        <p:txBody>
          <a:bodyPr/>
          <a:lstStyle/>
          <a:p>
            <a:r>
              <a:rPr lang="en-ZA" dirty="0"/>
              <a:t>Questions to the Executive </a:t>
            </a:r>
            <a:r>
              <a:rPr lang="en-ZA" i="1" dirty="0">
                <a:solidFill>
                  <a:srgbClr val="A16036"/>
                </a:solidFill>
              </a:rPr>
              <a:t>cont.</a:t>
            </a:r>
            <a:endParaRPr lang="en-US" dirty="0"/>
          </a:p>
        </p:txBody>
      </p:sp>
      <p:sp>
        <p:nvSpPr>
          <p:cNvPr id="3" name="Content Placeholder 2">
            <a:extLst>
              <a:ext uri="{FF2B5EF4-FFF2-40B4-BE49-F238E27FC236}">
                <a16:creationId xmlns:a16="http://schemas.microsoft.com/office/drawing/2014/main" id="{227DC6D3-C9D3-F5E1-5508-9B72B85845D5}"/>
              </a:ext>
            </a:extLst>
          </p:cNvPr>
          <p:cNvSpPr>
            <a:spLocks noGrp="1"/>
          </p:cNvSpPr>
          <p:nvPr>
            <p:ph idx="1"/>
          </p:nvPr>
        </p:nvSpPr>
        <p:spPr>
          <a:xfrm>
            <a:off x="638629" y="2174240"/>
            <a:ext cx="10900371" cy="3578378"/>
          </a:xfrm>
        </p:spPr>
        <p:txBody>
          <a:bodyPr>
            <a:normAutofit/>
          </a:bodyPr>
          <a:lstStyle/>
          <a:p>
            <a:pPr lvl="0" rtl="0">
              <a:lnSpc>
                <a:spcPct val="150000"/>
              </a:lnSpc>
            </a:pPr>
            <a:r>
              <a:rPr lang="en-US" sz="1600" b="1" dirty="0">
                <a:solidFill>
                  <a:srgbClr val="A16036"/>
                </a:solidFill>
                <a:latin typeface="Arial" panose="020B0604020202020204" pitchFamily="34" charset="0"/>
                <a:cs typeface="Arial" panose="020B0604020202020204" pitchFamily="34" charset="0"/>
              </a:rPr>
              <a:t>Questions for Written Reply </a:t>
            </a:r>
            <a:r>
              <a:rPr lang="en-US" sz="1600" dirty="0">
                <a:latin typeface="Arial" panose="020B0604020202020204" pitchFamily="34" charset="0"/>
                <a:cs typeface="Arial" panose="020B0604020202020204" pitchFamily="34" charset="0"/>
              </a:rPr>
              <a:t>may contain up to ten subdivisions. A member is permitted to ask (3) three questions per week and NCOP Permanent delegates may ask only (1) one question per week.   </a:t>
            </a:r>
          </a:p>
          <a:p>
            <a:pPr lvl="0" rtl="0">
              <a:lnSpc>
                <a:spcPct val="150000"/>
              </a:lnSpc>
            </a:pPr>
            <a:endParaRPr lang="en-US" sz="800" dirty="0">
              <a:latin typeface="Arial" panose="020B0604020202020204" pitchFamily="34" charset="0"/>
              <a:cs typeface="Arial" panose="020B0604020202020204" pitchFamily="34" charset="0"/>
            </a:endParaRPr>
          </a:p>
          <a:p>
            <a:pPr lvl="0" rtl="0">
              <a:lnSpc>
                <a:spcPct val="150000"/>
              </a:lnSpc>
            </a:pPr>
            <a:r>
              <a:rPr lang="en-US" sz="1600" b="1" dirty="0">
                <a:latin typeface="Arial" panose="020B0604020202020204" pitchFamily="34" charset="0"/>
                <a:cs typeface="Arial" panose="020B0604020202020204" pitchFamily="34" charset="0"/>
              </a:rPr>
              <a:t>Urgent Questions </a:t>
            </a:r>
            <a:r>
              <a:rPr lang="en-US" sz="1600" dirty="0">
                <a:latin typeface="Arial" panose="020B0604020202020204" pitchFamily="34" charset="0"/>
                <a:cs typeface="Arial" panose="020B0604020202020204" pitchFamily="34" charset="0"/>
              </a:rPr>
              <a:t>is another form of Questions for Oral Reply, it must be submitted to the Speaker at least two hours before a Sitting. It must require urgent response from the Executive Council and may not concern a matter of privilege. </a:t>
            </a:r>
          </a:p>
        </p:txBody>
      </p:sp>
      <p:sp>
        <p:nvSpPr>
          <p:cNvPr id="4" name="Slide Number Placeholder 3">
            <a:extLst>
              <a:ext uri="{FF2B5EF4-FFF2-40B4-BE49-F238E27FC236}">
                <a16:creationId xmlns:a16="http://schemas.microsoft.com/office/drawing/2014/main" id="{57F58113-D0BF-6692-2732-F5565CC424E3}"/>
              </a:ext>
            </a:extLst>
          </p:cNvPr>
          <p:cNvSpPr>
            <a:spLocks noGrp="1"/>
          </p:cNvSpPr>
          <p:nvPr>
            <p:ph type="sldNum" sz="quarter" idx="12"/>
          </p:nvPr>
        </p:nvSpPr>
        <p:spPr/>
        <p:txBody>
          <a:bodyPr/>
          <a:lstStyle/>
          <a:p>
            <a:fld id="{3BC93099-F7AB-074E-8CC3-8B9B36D0B21C}" type="slidenum">
              <a:rPr lang="en-US" smtClean="0"/>
              <a:t>28</a:t>
            </a:fld>
            <a:endParaRPr lang="en-US"/>
          </a:p>
        </p:txBody>
      </p:sp>
    </p:spTree>
    <p:extLst>
      <p:ext uri="{BB962C8B-B14F-4D97-AF65-F5344CB8AC3E}">
        <p14:creationId xmlns:p14="http://schemas.microsoft.com/office/powerpoint/2010/main" val="3766038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omputer&#10;&#10;Description automatically generated">
            <a:extLst>
              <a:ext uri="{FF2B5EF4-FFF2-40B4-BE49-F238E27FC236}">
                <a16:creationId xmlns:a16="http://schemas.microsoft.com/office/drawing/2014/main" id="{D3CC3524-9FAB-62B6-05C5-9173ED6E9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5450"/>
            <a:ext cx="11539000" cy="4252546"/>
          </a:xfrm>
          <a:prstGeom prst="rect">
            <a:avLst/>
          </a:prstGeom>
        </p:spPr>
      </p:pic>
      <p:sp>
        <p:nvSpPr>
          <p:cNvPr id="4" name="Slide Number Placeholder 3">
            <a:extLst>
              <a:ext uri="{FF2B5EF4-FFF2-40B4-BE49-F238E27FC236}">
                <a16:creationId xmlns:a16="http://schemas.microsoft.com/office/drawing/2014/main" id="{2F4D1679-7ED9-0279-A64A-DCCEF65429C2}"/>
              </a:ext>
            </a:extLst>
          </p:cNvPr>
          <p:cNvSpPr>
            <a:spLocks noGrp="1"/>
          </p:cNvSpPr>
          <p:nvPr>
            <p:ph type="sldNum" sz="quarter" idx="12"/>
          </p:nvPr>
        </p:nvSpPr>
        <p:spPr/>
        <p:txBody>
          <a:bodyPr/>
          <a:lstStyle/>
          <a:p>
            <a:fld id="{3BC93099-F7AB-074E-8CC3-8B9B36D0B21C}" type="slidenum">
              <a:rPr lang="en-US" smtClean="0"/>
              <a:t>29</a:t>
            </a:fld>
            <a:endParaRPr lang="en-US"/>
          </a:p>
        </p:txBody>
      </p:sp>
      <p:sp>
        <p:nvSpPr>
          <p:cNvPr id="6" name="Content Placeholder 2">
            <a:extLst>
              <a:ext uri="{FF2B5EF4-FFF2-40B4-BE49-F238E27FC236}">
                <a16:creationId xmlns:a16="http://schemas.microsoft.com/office/drawing/2014/main" id="{1BC37444-0D39-40A1-A638-9DBD6789F575}"/>
              </a:ext>
            </a:extLst>
          </p:cNvPr>
          <p:cNvSpPr txBox="1">
            <a:spLocks/>
          </p:cNvSpPr>
          <p:nvPr/>
        </p:nvSpPr>
        <p:spPr>
          <a:xfrm>
            <a:off x="766508" y="2718368"/>
            <a:ext cx="5091260" cy="2209800"/>
          </a:xfrm>
          <a:prstGeom prst="rect">
            <a:avLst/>
          </a:prstGeom>
        </p:spPr>
        <p:txBody>
          <a:bodyPr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b="1" dirty="0">
                <a:solidFill>
                  <a:schemeClr val="bg1"/>
                </a:solidFill>
              </a:rPr>
              <a:t>RESOLUTIONS OF THE HOUSE</a:t>
            </a:r>
          </a:p>
          <a:p>
            <a:pPr>
              <a:lnSpc>
                <a:spcPct val="150000"/>
              </a:lnSpc>
            </a:pPr>
            <a:r>
              <a:rPr lang="en-US" b="1" dirty="0">
                <a:solidFill>
                  <a:schemeClr val="bg1"/>
                </a:solidFill>
              </a:rPr>
              <a:t>MOTIONS</a:t>
            </a:r>
          </a:p>
          <a:p>
            <a:pPr>
              <a:lnSpc>
                <a:spcPct val="150000"/>
              </a:lnSpc>
            </a:pPr>
            <a:r>
              <a:rPr lang="en-US" b="1" dirty="0">
                <a:solidFill>
                  <a:schemeClr val="bg1"/>
                </a:solidFill>
              </a:rPr>
              <a:t>SCRUTINY OF REPORTS</a:t>
            </a:r>
          </a:p>
        </p:txBody>
      </p:sp>
    </p:spTree>
    <p:extLst>
      <p:ext uri="{BB962C8B-B14F-4D97-AF65-F5344CB8AC3E}">
        <p14:creationId xmlns:p14="http://schemas.microsoft.com/office/powerpoint/2010/main" val="66730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F3C8F6-5960-BE3D-8BD1-8ECF4259754D}"/>
              </a:ext>
            </a:extLst>
          </p:cNvPr>
          <p:cNvSpPr>
            <a:spLocks noGrp="1"/>
          </p:cNvSpPr>
          <p:nvPr>
            <p:ph idx="1"/>
          </p:nvPr>
        </p:nvSpPr>
        <p:spPr>
          <a:xfrm>
            <a:off x="653000" y="2166257"/>
            <a:ext cx="10886000" cy="4078023"/>
          </a:xfrm>
        </p:spPr>
        <p:txBody>
          <a:bodyPr vert="horz" lIns="91440" tIns="45720" rIns="91440" bIns="45720" rtlCol="0" anchor="t">
            <a:noAutofit/>
          </a:bodyPr>
          <a:lstStyle/>
          <a:p>
            <a:pPr algn="just">
              <a:lnSpc>
                <a:spcPct val="150000"/>
              </a:lnSpc>
            </a:pPr>
            <a:r>
              <a:rPr lang="en-US" sz="1400" b="0" i="0" dirty="0">
                <a:solidFill>
                  <a:srgbClr val="000000"/>
                </a:solidFill>
                <a:effectLst/>
                <a:latin typeface="Arial"/>
                <a:cs typeface="Arial"/>
              </a:rPr>
              <a:t>Within the context of </a:t>
            </a:r>
            <a:r>
              <a:rPr lang="en-US" sz="1400" b="1" i="0" dirty="0">
                <a:solidFill>
                  <a:srgbClr val="000000"/>
                </a:solidFill>
                <a:effectLst/>
                <a:latin typeface="Arial"/>
                <a:cs typeface="Arial"/>
              </a:rPr>
              <a:t>Separation of Powers</a:t>
            </a:r>
            <a:r>
              <a:rPr lang="en-US" sz="1400" b="0" i="0" dirty="0">
                <a:solidFill>
                  <a:srgbClr val="000000"/>
                </a:solidFill>
                <a:effectLst/>
                <a:latin typeface="Arial"/>
                <a:cs typeface="Arial"/>
              </a:rPr>
              <a:t>, the role of the </a:t>
            </a:r>
            <a:r>
              <a:rPr lang="en-US" sz="1400" dirty="0">
                <a:solidFill>
                  <a:srgbClr val="000000"/>
                </a:solidFill>
                <a:latin typeface="Arial"/>
                <a:cs typeface="Arial"/>
              </a:rPr>
              <a:t>Legislature</a:t>
            </a:r>
            <a:r>
              <a:rPr lang="en-US" sz="1400" b="0" i="0" dirty="0">
                <a:solidFill>
                  <a:srgbClr val="000000"/>
                </a:solidFill>
                <a:effectLst/>
                <a:latin typeface="Arial"/>
                <a:cs typeface="Arial"/>
              </a:rPr>
              <a:t> as overseer of executive action makes it an influential player in the overall governance mechanism.</a:t>
            </a:r>
            <a:endParaRPr lang="en-US" sz="1400" dirty="0"/>
          </a:p>
          <a:p>
            <a:pPr algn="just">
              <a:lnSpc>
                <a:spcPct val="150000"/>
              </a:lnSpc>
            </a:pPr>
            <a:r>
              <a:rPr lang="en-US" sz="1400" dirty="0">
                <a:solidFill>
                  <a:schemeClr val="accent2">
                    <a:lumMod val="50000"/>
                  </a:schemeClr>
                </a:solidFill>
                <a:latin typeface="Arial"/>
                <a:cs typeface="Arial"/>
              </a:rPr>
              <a:t>Legislatures develop </a:t>
            </a:r>
            <a:r>
              <a:rPr lang="en-US" sz="1400" b="1" dirty="0">
                <a:solidFill>
                  <a:schemeClr val="accent2">
                    <a:lumMod val="50000"/>
                  </a:schemeClr>
                </a:solidFill>
                <a:latin typeface="Arial"/>
                <a:cs typeface="Arial"/>
              </a:rPr>
              <a:t>internal mechanisms</a:t>
            </a:r>
            <a:r>
              <a:rPr lang="en-US" sz="1400" dirty="0">
                <a:solidFill>
                  <a:schemeClr val="accent2">
                    <a:lumMod val="50000"/>
                  </a:schemeClr>
                </a:solidFill>
                <a:latin typeface="Arial"/>
                <a:cs typeface="Arial"/>
              </a:rPr>
              <a:t> to enable oversight, incl. tools such as </a:t>
            </a:r>
            <a:r>
              <a:rPr lang="en-US" sz="1400" b="1" dirty="0">
                <a:solidFill>
                  <a:schemeClr val="accent2">
                    <a:lumMod val="50000"/>
                  </a:schemeClr>
                </a:solidFill>
                <a:latin typeface="Arial"/>
                <a:cs typeface="Arial"/>
              </a:rPr>
              <a:t>SOM</a:t>
            </a:r>
            <a:r>
              <a:rPr lang="en-US" sz="1400" dirty="0">
                <a:solidFill>
                  <a:schemeClr val="accent2">
                    <a:lumMod val="50000"/>
                  </a:schemeClr>
                </a:solidFill>
                <a:latin typeface="Arial"/>
                <a:cs typeface="Arial"/>
              </a:rPr>
              <a:t>, </a:t>
            </a:r>
            <a:r>
              <a:rPr lang="en-US" sz="1400" b="1" dirty="0">
                <a:solidFill>
                  <a:schemeClr val="accent2">
                    <a:lumMod val="50000"/>
                  </a:schemeClr>
                </a:solidFill>
                <a:latin typeface="Arial"/>
                <a:cs typeface="Arial"/>
              </a:rPr>
              <a:t>Inquires</a:t>
            </a:r>
            <a:r>
              <a:rPr lang="en-US" sz="1400" dirty="0">
                <a:solidFill>
                  <a:schemeClr val="accent2">
                    <a:lumMod val="50000"/>
                  </a:schemeClr>
                </a:solidFill>
                <a:latin typeface="Arial"/>
                <a:cs typeface="Arial"/>
              </a:rPr>
              <a:t>,  </a:t>
            </a:r>
            <a:r>
              <a:rPr lang="en-US" sz="1400" b="1" dirty="0">
                <a:solidFill>
                  <a:schemeClr val="accent2">
                    <a:lumMod val="50000"/>
                  </a:schemeClr>
                </a:solidFill>
                <a:latin typeface="Arial"/>
                <a:cs typeface="Arial"/>
              </a:rPr>
              <a:t>Questions</a:t>
            </a:r>
            <a:r>
              <a:rPr lang="en-US" sz="1400" dirty="0">
                <a:solidFill>
                  <a:schemeClr val="accent2">
                    <a:lumMod val="50000"/>
                  </a:schemeClr>
                </a:solidFill>
                <a:latin typeface="Arial"/>
                <a:cs typeface="Arial"/>
              </a:rPr>
              <a:t>, </a:t>
            </a:r>
            <a:r>
              <a:rPr lang="en-US" sz="1400" b="1" dirty="0">
                <a:solidFill>
                  <a:schemeClr val="accent2">
                    <a:lumMod val="50000"/>
                  </a:schemeClr>
                </a:solidFill>
                <a:latin typeface="Arial"/>
                <a:cs typeface="Arial"/>
              </a:rPr>
              <a:t>Motions</a:t>
            </a:r>
            <a:r>
              <a:rPr lang="en-US" sz="1400" dirty="0">
                <a:solidFill>
                  <a:schemeClr val="accent2">
                    <a:lumMod val="50000"/>
                  </a:schemeClr>
                </a:solidFill>
                <a:latin typeface="Arial"/>
                <a:cs typeface="Arial"/>
              </a:rPr>
              <a:t> and </a:t>
            </a:r>
            <a:r>
              <a:rPr lang="en-US" sz="1400" b="1" dirty="0">
                <a:solidFill>
                  <a:schemeClr val="accent2">
                    <a:lumMod val="50000"/>
                  </a:schemeClr>
                </a:solidFill>
                <a:latin typeface="Arial"/>
                <a:cs typeface="Arial"/>
              </a:rPr>
              <a:t>Resolutions</a:t>
            </a:r>
            <a:r>
              <a:rPr lang="en-US" sz="1400" dirty="0">
                <a:solidFill>
                  <a:schemeClr val="accent2">
                    <a:lumMod val="50000"/>
                  </a:schemeClr>
                </a:solidFill>
                <a:latin typeface="Arial"/>
                <a:cs typeface="Arial"/>
              </a:rPr>
              <a:t>.</a:t>
            </a:r>
          </a:p>
          <a:p>
            <a:pPr algn="just">
              <a:lnSpc>
                <a:spcPct val="150000"/>
              </a:lnSpc>
            </a:pPr>
            <a:r>
              <a:rPr lang="en-US" sz="1400" dirty="0">
                <a:solidFill>
                  <a:srgbClr val="000000"/>
                </a:solidFill>
                <a:latin typeface="Arial"/>
                <a:cs typeface="Arial"/>
              </a:rPr>
              <a:t>The effective and complementary use of all </a:t>
            </a:r>
            <a:r>
              <a:rPr lang="en-US" sz="1400" b="1" dirty="0">
                <a:solidFill>
                  <a:srgbClr val="000000"/>
                </a:solidFill>
                <a:latin typeface="Arial"/>
                <a:cs typeface="Arial"/>
              </a:rPr>
              <a:t>oversight tools is crucial for the success of oversight</a:t>
            </a:r>
            <a:r>
              <a:rPr lang="en-US" sz="1400" dirty="0">
                <a:solidFill>
                  <a:srgbClr val="000000"/>
                </a:solidFill>
                <a:latin typeface="Arial"/>
                <a:cs typeface="Arial"/>
              </a:rPr>
              <a:t> and thereby </a:t>
            </a:r>
            <a:r>
              <a:rPr lang="en-US" sz="1400" b="1" dirty="0">
                <a:solidFill>
                  <a:srgbClr val="000000"/>
                </a:solidFill>
                <a:latin typeface="Arial"/>
                <a:cs typeface="Arial"/>
              </a:rPr>
              <a:t>effective accountability by the executive</a:t>
            </a:r>
            <a:r>
              <a:rPr lang="en-US" sz="1400" dirty="0">
                <a:solidFill>
                  <a:srgbClr val="000000"/>
                </a:solidFill>
                <a:latin typeface="Arial"/>
                <a:cs typeface="Arial"/>
              </a:rPr>
              <a:t>.</a:t>
            </a:r>
          </a:p>
          <a:p>
            <a:pPr algn="just">
              <a:lnSpc>
                <a:spcPct val="150000"/>
              </a:lnSpc>
            </a:pPr>
            <a:r>
              <a:rPr lang="en-US" sz="1400" dirty="0">
                <a:solidFill>
                  <a:schemeClr val="accent2">
                    <a:lumMod val="50000"/>
                  </a:schemeClr>
                </a:solidFill>
                <a:latin typeface="Arial"/>
                <a:cs typeface="Arial"/>
              </a:rPr>
              <a:t>The SOM evolved from the PEBA, and later adopted and implemented across the Legislative </a:t>
            </a:r>
            <a:r>
              <a:rPr lang="en-US" sz="1400" b="1" dirty="0">
                <a:solidFill>
                  <a:schemeClr val="accent2">
                    <a:lumMod val="50000"/>
                  </a:schemeClr>
                </a:solidFill>
                <a:latin typeface="Arial"/>
                <a:cs typeface="Arial"/>
              </a:rPr>
              <a:t>Sector as the Sector Oversight Model (SOM)</a:t>
            </a:r>
            <a:r>
              <a:rPr lang="en-US" sz="1400" dirty="0">
                <a:solidFill>
                  <a:schemeClr val="accent2">
                    <a:lumMod val="50000"/>
                  </a:schemeClr>
                </a:solidFill>
                <a:latin typeface="Arial"/>
                <a:cs typeface="Arial"/>
              </a:rPr>
              <a:t> – with GPL playing a key role in this process.</a:t>
            </a:r>
          </a:p>
          <a:p>
            <a:pPr algn="just">
              <a:lnSpc>
                <a:spcPct val="150000"/>
              </a:lnSpc>
            </a:pPr>
            <a:r>
              <a:rPr lang="en-US" sz="1400" dirty="0">
                <a:solidFill>
                  <a:srgbClr val="000000"/>
                </a:solidFill>
                <a:latin typeface="Arial"/>
                <a:cs typeface="Arial"/>
              </a:rPr>
              <a:t>Thirty (30) Years since the dawn of democracy, a lot of lessons have been derived from the </a:t>
            </a:r>
            <a:r>
              <a:rPr lang="en-US" sz="1400" b="1" dirty="0">
                <a:solidFill>
                  <a:srgbClr val="000000"/>
                </a:solidFill>
                <a:latin typeface="Arial"/>
                <a:cs typeface="Arial"/>
              </a:rPr>
              <a:t>implementation of the model</a:t>
            </a:r>
            <a:r>
              <a:rPr lang="en-US" sz="1400" dirty="0">
                <a:solidFill>
                  <a:srgbClr val="000000"/>
                </a:solidFill>
                <a:latin typeface="Arial"/>
                <a:cs typeface="Arial"/>
              </a:rPr>
              <a:t>, the use of legislature Questions, Motions, Resolutions and Committee Inquiries - with successes and challenges.</a:t>
            </a:r>
          </a:p>
        </p:txBody>
      </p:sp>
      <p:sp>
        <p:nvSpPr>
          <p:cNvPr id="4" name="Slide Number Placeholder 3">
            <a:extLst>
              <a:ext uri="{FF2B5EF4-FFF2-40B4-BE49-F238E27FC236}">
                <a16:creationId xmlns:a16="http://schemas.microsoft.com/office/drawing/2014/main" id="{49684984-234B-C73E-ACF7-EE39A3F244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A0B253C8-F7D9-C03C-E22F-C6E422143413}"/>
              </a:ext>
            </a:extLst>
          </p:cNvPr>
          <p:cNvSpPr>
            <a:spLocks noGrp="1"/>
          </p:cNvSpPr>
          <p:nvPr>
            <p:ph type="title"/>
          </p:nvPr>
        </p:nvSpPr>
        <p:spPr>
          <a:xfrm>
            <a:off x="638629" y="1"/>
            <a:ext cx="9644351" cy="1690688"/>
          </a:xfrm>
        </p:spPr>
        <p:txBody>
          <a:bodyPr/>
          <a:lstStyle/>
          <a:p>
            <a:r>
              <a:rPr lang="en-US" dirty="0"/>
              <a:t>Introduction</a:t>
            </a:r>
          </a:p>
        </p:txBody>
      </p:sp>
    </p:spTree>
    <p:extLst>
      <p:ext uri="{BB962C8B-B14F-4D97-AF65-F5344CB8AC3E}">
        <p14:creationId xmlns:p14="http://schemas.microsoft.com/office/powerpoint/2010/main" val="423329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2D72-9589-499F-9C41-AE696129AF9C}"/>
              </a:ext>
            </a:extLst>
          </p:cNvPr>
          <p:cNvSpPr>
            <a:spLocks noGrp="1"/>
          </p:cNvSpPr>
          <p:nvPr>
            <p:ph type="title"/>
          </p:nvPr>
        </p:nvSpPr>
        <p:spPr>
          <a:xfrm>
            <a:off x="638629" y="-1407"/>
            <a:ext cx="9644351" cy="1707544"/>
          </a:xfrm>
        </p:spPr>
        <p:txBody>
          <a:bodyPr/>
          <a:lstStyle/>
          <a:p>
            <a:r>
              <a:rPr kumimoji="0" lang="en-ZA" sz="3600" i="0" u="none" strike="noStrike" kern="1200" cap="none" spc="0" normalizeH="0" baseline="0" noProof="0" dirty="0">
                <a:ln>
                  <a:noFill/>
                </a:ln>
                <a:solidFill>
                  <a:srgbClr val="5C7556"/>
                </a:solidFill>
                <a:effectLst/>
                <a:uLnTx/>
                <a:uFillTx/>
                <a:latin typeface="Arial" panose="020B0604020202020204" pitchFamily="34" charset="0"/>
                <a:ea typeface="+mj-ea"/>
                <a:cs typeface="Arial" panose="020B0604020202020204" pitchFamily="34" charset="0"/>
              </a:rPr>
              <a:t>Resolutions of the House</a:t>
            </a:r>
            <a:endParaRPr lang="en-ZA" dirty="0"/>
          </a:p>
        </p:txBody>
      </p:sp>
      <p:sp>
        <p:nvSpPr>
          <p:cNvPr id="3" name="Content Placeholder 2">
            <a:extLst>
              <a:ext uri="{FF2B5EF4-FFF2-40B4-BE49-F238E27FC236}">
                <a16:creationId xmlns:a16="http://schemas.microsoft.com/office/drawing/2014/main" id="{66F7ACA7-D19E-4667-96A6-22118B1EF529}"/>
              </a:ext>
            </a:extLst>
          </p:cNvPr>
          <p:cNvSpPr>
            <a:spLocks noGrp="1"/>
          </p:cNvSpPr>
          <p:nvPr>
            <p:ph idx="1"/>
          </p:nvPr>
        </p:nvSpPr>
        <p:spPr>
          <a:xfrm>
            <a:off x="638629" y="1973766"/>
            <a:ext cx="10914742" cy="3904244"/>
          </a:xfrm>
        </p:spPr>
        <p:txBody>
          <a:bodyPr vert="horz" lIns="91440" tIns="45720" rIns="91440" bIns="45720" rtlCol="0" anchor="t">
            <a:normAutofit fontScale="92500" lnSpcReduction="20000"/>
          </a:bodyPr>
          <a:lstStyle/>
          <a:p>
            <a:pPr algn="just">
              <a:lnSpc>
                <a:spcPct val="170000"/>
              </a:lnSpc>
            </a:pPr>
            <a:r>
              <a:rPr lang="en-US" sz="1600" dirty="0">
                <a:latin typeface="Arial"/>
                <a:cs typeface="Arial"/>
              </a:rPr>
              <a:t>Resolutions are </a:t>
            </a:r>
            <a:r>
              <a:rPr lang="en-US" sz="1600" b="1" dirty="0">
                <a:latin typeface="Arial"/>
                <a:cs typeface="Arial"/>
              </a:rPr>
              <a:t>decisions of the House</a:t>
            </a:r>
            <a:r>
              <a:rPr lang="en-US" sz="1600" dirty="0">
                <a:latin typeface="Arial"/>
                <a:cs typeface="Arial"/>
              </a:rPr>
              <a:t>. They can emanate from a Committee report with recommendations, a Debate on a Motion or during any House Sitting.  </a:t>
            </a:r>
            <a:endParaRPr lang="en-US" sz="1600" dirty="0"/>
          </a:p>
          <a:p>
            <a:pPr algn="just">
              <a:lnSpc>
                <a:spcPct val="170000"/>
              </a:lnSpc>
            </a:pPr>
            <a:r>
              <a:rPr lang="en-US" sz="1600" b="1" dirty="0">
                <a:solidFill>
                  <a:schemeClr val="accent2">
                    <a:lumMod val="50000"/>
                  </a:schemeClr>
                </a:solidFill>
                <a:latin typeface="Arial"/>
                <a:cs typeface="Arial"/>
              </a:rPr>
              <a:t>Depending on the matter tabled</a:t>
            </a:r>
            <a:r>
              <a:rPr lang="en-US" sz="1600" dirty="0">
                <a:solidFill>
                  <a:schemeClr val="accent2">
                    <a:lumMod val="50000"/>
                  </a:schemeClr>
                </a:solidFill>
                <a:latin typeface="Arial"/>
                <a:cs typeface="Arial"/>
              </a:rPr>
              <a:t> for a resolution before the House, the Executive may be required to act on them and submit a response to the Legislature within the stipulated time period.</a:t>
            </a:r>
          </a:p>
          <a:p>
            <a:pPr algn="just">
              <a:lnSpc>
                <a:spcPct val="170000"/>
              </a:lnSpc>
            </a:pPr>
            <a:r>
              <a:rPr lang="en-US" sz="1600" dirty="0">
                <a:latin typeface="Arial"/>
                <a:cs typeface="Arial"/>
              </a:rPr>
              <a:t>Responses received are </a:t>
            </a:r>
            <a:r>
              <a:rPr lang="en-US" sz="1600" b="1" dirty="0">
                <a:latin typeface="Arial"/>
                <a:cs typeface="Arial"/>
              </a:rPr>
              <a:t>analyzed by the House Committees to verify adherence</a:t>
            </a:r>
            <a:r>
              <a:rPr lang="en-US" sz="1600" dirty="0">
                <a:latin typeface="Arial"/>
                <a:cs typeface="Arial"/>
              </a:rPr>
              <a:t> to the House resolutions as intended. </a:t>
            </a:r>
            <a:endParaRPr lang="en-US" sz="1600" dirty="0"/>
          </a:p>
          <a:p>
            <a:pPr algn="just">
              <a:lnSpc>
                <a:spcPct val="170000"/>
              </a:lnSpc>
            </a:pPr>
            <a:r>
              <a:rPr lang="en-US" sz="1600" dirty="0">
                <a:solidFill>
                  <a:schemeClr val="accent2">
                    <a:lumMod val="50000"/>
                  </a:schemeClr>
                </a:solidFill>
                <a:latin typeface="Arial"/>
                <a:cs typeface="Arial"/>
              </a:rPr>
              <a:t>Where </a:t>
            </a:r>
            <a:r>
              <a:rPr lang="en-US" sz="1600" b="1" dirty="0">
                <a:solidFill>
                  <a:schemeClr val="accent2">
                    <a:lumMod val="50000"/>
                  </a:schemeClr>
                </a:solidFill>
                <a:latin typeface="Arial"/>
                <a:cs typeface="Arial"/>
              </a:rPr>
              <a:t>non-satisfactory responses</a:t>
            </a:r>
            <a:r>
              <a:rPr lang="en-US" sz="1600" dirty="0">
                <a:solidFill>
                  <a:schemeClr val="accent2">
                    <a:lumMod val="50000"/>
                  </a:schemeClr>
                </a:solidFill>
                <a:latin typeface="Arial"/>
                <a:cs typeface="Arial"/>
              </a:rPr>
              <a:t> are received, </a:t>
            </a:r>
            <a:r>
              <a:rPr lang="en-US" sz="1600" b="1" dirty="0">
                <a:solidFill>
                  <a:schemeClr val="accent2">
                    <a:lumMod val="50000"/>
                  </a:schemeClr>
                </a:solidFill>
                <a:latin typeface="Arial"/>
                <a:cs typeface="Arial"/>
              </a:rPr>
              <a:t>follow-ups</a:t>
            </a:r>
            <a:r>
              <a:rPr lang="en-US" sz="1600" dirty="0">
                <a:solidFill>
                  <a:schemeClr val="accent2">
                    <a:lumMod val="50000"/>
                  </a:schemeClr>
                </a:solidFill>
                <a:latin typeface="Arial"/>
                <a:cs typeface="Arial"/>
              </a:rPr>
              <a:t> with the relevant authority are made.</a:t>
            </a:r>
          </a:p>
          <a:p>
            <a:pPr algn="just">
              <a:lnSpc>
                <a:spcPct val="170000"/>
              </a:lnSpc>
            </a:pPr>
            <a:r>
              <a:rPr lang="en-ZA" sz="1600" dirty="0">
                <a:latin typeface="Arial"/>
                <a:cs typeface="Arial"/>
              </a:rPr>
              <a:t>A Member of the Executive Council who has not responded/implemented a resolution must provide </a:t>
            </a:r>
            <a:r>
              <a:rPr lang="en-ZA" sz="1600" b="1" dirty="0">
                <a:latin typeface="Arial"/>
                <a:cs typeface="Arial"/>
              </a:rPr>
              <a:t>reasons, corrective measures and plans to implement the resolution</a:t>
            </a:r>
            <a:r>
              <a:rPr lang="en-ZA" sz="1600" dirty="0">
                <a:latin typeface="Arial"/>
                <a:cs typeface="Arial"/>
              </a:rPr>
              <a:t> – In accordance with the standing rules.</a:t>
            </a:r>
          </a:p>
          <a:p>
            <a:pPr algn="just">
              <a:lnSpc>
                <a:spcPct val="170000"/>
              </a:lnSpc>
            </a:pPr>
            <a:r>
              <a:rPr lang="en-US" sz="1600" dirty="0">
                <a:solidFill>
                  <a:schemeClr val="accent2">
                    <a:lumMod val="50000"/>
                  </a:schemeClr>
                </a:solidFill>
                <a:latin typeface="Arial"/>
                <a:cs typeface="Arial"/>
              </a:rPr>
              <a:t>Resolution tracking thus </a:t>
            </a:r>
            <a:r>
              <a:rPr lang="en-US" sz="1600" b="1" dirty="0">
                <a:solidFill>
                  <a:schemeClr val="accent2">
                    <a:lumMod val="50000"/>
                  </a:schemeClr>
                </a:solidFill>
                <a:latin typeface="Arial"/>
                <a:cs typeface="Arial"/>
              </a:rPr>
              <a:t>forms part of the legislature’s continuous oversight over the executive</a:t>
            </a:r>
            <a:r>
              <a:rPr lang="en-US" sz="1600" dirty="0">
                <a:latin typeface="Arial"/>
                <a:cs typeface="Arial"/>
              </a:rPr>
              <a:t>.</a:t>
            </a:r>
          </a:p>
        </p:txBody>
      </p:sp>
    </p:spTree>
    <p:extLst>
      <p:ext uri="{BB962C8B-B14F-4D97-AF65-F5344CB8AC3E}">
        <p14:creationId xmlns:p14="http://schemas.microsoft.com/office/powerpoint/2010/main" val="1913811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2D72-9589-499F-9C41-AE696129AF9C}"/>
              </a:ext>
            </a:extLst>
          </p:cNvPr>
          <p:cNvSpPr>
            <a:spLocks noGrp="1"/>
          </p:cNvSpPr>
          <p:nvPr>
            <p:ph type="title"/>
          </p:nvPr>
        </p:nvSpPr>
        <p:spPr>
          <a:xfrm>
            <a:off x="638629" y="0"/>
            <a:ext cx="9644351" cy="1672683"/>
          </a:xfrm>
        </p:spPr>
        <p:txBody>
          <a:bodyPr/>
          <a:lstStyle/>
          <a:p>
            <a:r>
              <a:rPr lang="en-ZA" sz="3600" dirty="0"/>
              <a:t>Motions</a:t>
            </a:r>
            <a:endParaRPr lang="en-ZA" dirty="0"/>
          </a:p>
        </p:txBody>
      </p:sp>
      <p:sp>
        <p:nvSpPr>
          <p:cNvPr id="3" name="Content Placeholder 2">
            <a:extLst>
              <a:ext uri="{FF2B5EF4-FFF2-40B4-BE49-F238E27FC236}">
                <a16:creationId xmlns:a16="http://schemas.microsoft.com/office/drawing/2014/main" id="{66F7ACA7-D19E-4667-96A6-22118B1EF529}"/>
              </a:ext>
            </a:extLst>
          </p:cNvPr>
          <p:cNvSpPr>
            <a:spLocks noGrp="1"/>
          </p:cNvSpPr>
          <p:nvPr>
            <p:ph idx="1"/>
          </p:nvPr>
        </p:nvSpPr>
        <p:spPr>
          <a:xfrm>
            <a:off x="638628" y="1973766"/>
            <a:ext cx="10914743" cy="3778852"/>
          </a:xfrm>
        </p:spPr>
        <p:txBody>
          <a:bodyPr vert="horz" lIns="91440" tIns="45720" rIns="91440" bIns="45720" rtlCol="0" anchor="t">
            <a:normAutofit fontScale="62500" lnSpcReduction="20000"/>
          </a:bodyPr>
          <a:lstStyle/>
          <a:p>
            <a:pPr>
              <a:lnSpc>
                <a:spcPct val="150000"/>
              </a:lnSpc>
            </a:pPr>
            <a:r>
              <a:rPr lang="en-US" sz="2400" dirty="0"/>
              <a:t>Motions can be introduced by members for the House to adopt a resolution with or without debate.</a:t>
            </a:r>
          </a:p>
          <a:p>
            <a:pPr>
              <a:lnSpc>
                <a:spcPct val="150000"/>
              </a:lnSpc>
            </a:pPr>
            <a:endParaRPr lang="en-US" sz="1500" dirty="0"/>
          </a:p>
          <a:p>
            <a:pPr>
              <a:lnSpc>
                <a:spcPct val="150000"/>
              </a:lnSpc>
            </a:pPr>
            <a:r>
              <a:rPr lang="en-US" sz="2400" dirty="0"/>
              <a:t>A motion may, amongst other things, propose that the House resolves to:</a:t>
            </a:r>
          </a:p>
          <a:p>
            <a:pPr lvl="1">
              <a:lnSpc>
                <a:spcPct val="150000"/>
              </a:lnSpc>
              <a:buFont typeface="Wingdings" panose="020B0604020202020204" pitchFamily="34" charset="0"/>
              <a:buChar char="§"/>
            </a:pPr>
            <a:r>
              <a:rPr lang="en-US" dirty="0">
                <a:latin typeface="Arial"/>
                <a:cs typeface="Arial"/>
              </a:rPr>
              <a:t>Pass</a:t>
            </a:r>
            <a:r>
              <a:rPr lang="en-US" sz="2400" dirty="0">
                <a:latin typeface="Arial"/>
                <a:cs typeface="Arial"/>
              </a:rPr>
              <a:t> a Bill;</a:t>
            </a:r>
            <a:endParaRPr lang="en-ZA" sz="2400" dirty="0">
              <a:latin typeface="Arial"/>
              <a:cs typeface="Arial"/>
            </a:endParaRPr>
          </a:p>
          <a:p>
            <a:pPr lvl="1">
              <a:lnSpc>
                <a:spcPct val="150000"/>
              </a:lnSpc>
              <a:buFont typeface="Wingdings" panose="020B0604020202020204" pitchFamily="34" charset="0"/>
              <a:buChar char="§"/>
            </a:pPr>
            <a:r>
              <a:rPr lang="en-US" dirty="0">
                <a:solidFill>
                  <a:schemeClr val="accent2">
                    <a:lumMod val="50000"/>
                  </a:schemeClr>
                </a:solidFill>
                <a:latin typeface="Arial"/>
                <a:cs typeface="Arial"/>
              </a:rPr>
              <a:t>Censure</a:t>
            </a:r>
            <a:r>
              <a:rPr lang="en-US" sz="2400" dirty="0">
                <a:solidFill>
                  <a:schemeClr val="accent2">
                    <a:lumMod val="50000"/>
                  </a:schemeClr>
                </a:solidFill>
                <a:latin typeface="Arial"/>
                <a:cs typeface="Arial"/>
              </a:rPr>
              <a:t> a person or a body;</a:t>
            </a:r>
            <a:endParaRPr lang="en-ZA" sz="2400" dirty="0">
              <a:solidFill>
                <a:schemeClr val="accent2">
                  <a:lumMod val="50000"/>
                </a:schemeClr>
              </a:solidFill>
              <a:latin typeface="Arial"/>
              <a:cs typeface="Arial"/>
            </a:endParaRPr>
          </a:p>
          <a:p>
            <a:pPr lvl="1">
              <a:lnSpc>
                <a:spcPct val="150000"/>
              </a:lnSpc>
              <a:buFont typeface="Wingdings" panose="020B0604020202020204" pitchFamily="34" charset="0"/>
              <a:buChar char="§"/>
            </a:pPr>
            <a:r>
              <a:rPr lang="en-US" dirty="0">
                <a:latin typeface="Arial"/>
                <a:cs typeface="Arial"/>
              </a:rPr>
              <a:t>Adopt</a:t>
            </a:r>
            <a:r>
              <a:rPr lang="en-US" sz="2400" dirty="0">
                <a:latin typeface="Arial"/>
                <a:cs typeface="Arial"/>
              </a:rPr>
              <a:t> a report;</a:t>
            </a:r>
            <a:endParaRPr lang="en-ZA" sz="2400" dirty="0">
              <a:latin typeface="Arial"/>
              <a:cs typeface="Arial"/>
            </a:endParaRPr>
          </a:p>
          <a:p>
            <a:pPr lvl="1">
              <a:lnSpc>
                <a:spcPct val="150000"/>
              </a:lnSpc>
              <a:buFont typeface="Wingdings" panose="020B0604020202020204" pitchFamily="34" charset="0"/>
              <a:buChar char="§"/>
            </a:pPr>
            <a:r>
              <a:rPr lang="en-US" dirty="0">
                <a:solidFill>
                  <a:schemeClr val="accent2">
                    <a:lumMod val="50000"/>
                  </a:schemeClr>
                </a:solidFill>
                <a:latin typeface="Arial"/>
                <a:cs typeface="Arial"/>
              </a:rPr>
              <a:t>Make</a:t>
            </a:r>
            <a:r>
              <a:rPr lang="en-US" sz="2400" dirty="0">
                <a:solidFill>
                  <a:schemeClr val="accent2">
                    <a:lumMod val="50000"/>
                  </a:schemeClr>
                </a:solidFill>
                <a:latin typeface="Arial"/>
                <a:cs typeface="Arial"/>
              </a:rPr>
              <a:t> a recommendation[s] to the Executive;</a:t>
            </a:r>
            <a:endParaRPr lang="en-ZA" sz="2400" dirty="0">
              <a:solidFill>
                <a:schemeClr val="accent2">
                  <a:lumMod val="50000"/>
                </a:schemeClr>
              </a:solidFill>
              <a:latin typeface="Arial"/>
              <a:cs typeface="Arial"/>
            </a:endParaRPr>
          </a:p>
          <a:p>
            <a:pPr lvl="1">
              <a:lnSpc>
                <a:spcPct val="150000"/>
              </a:lnSpc>
              <a:buFont typeface="Wingdings" panose="020B0604020202020204" pitchFamily="34" charset="0"/>
              <a:buChar char="§"/>
            </a:pPr>
            <a:r>
              <a:rPr lang="en-US" dirty="0">
                <a:latin typeface="Arial"/>
                <a:cs typeface="Arial"/>
              </a:rPr>
              <a:t>Express</a:t>
            </a:r>
            <a:r>
              <a:rPr lang="en-US" sz="2400" dirty="0">
                <a:latin typeface="Arial"/>
                <a:cs typeface="Arial"/>
              </a:rPr>
              <a:t> an opinion;</a:t>
            </a:r>
            <a:endParaRPr lang="en-ZA" sz="2400" dirty="0">
              <a:latin typeface="Arial"/>
              <a:cs typeface="Arial"/>
            </a:endParaRPr>
          </a:p>
          <a:p>
            <a:pPr lvl="1">
              <a:lnSpc>
                <a:spcPct val="150000"/>
              </a:lnSpc>
              <a:buFont typeface="Wingdings" panose="020B0604020202020204" pitchFamily="34" charset="0"/>
              <a:buChar char="§"/>
            </a:pPr>
            <a:r>
              <a:rPr lang="en-US" dirty="0">
                <a:solidFill>
                  <a:schemeClr val="accent2">
                    <a:lumMod val="50000"/>
                  </a:schemeClr>
                </a:solidFill>
                <a:latin typeface="Arial"/>
                <a:cs typeface="Arial"/>
              </a:rPr>
              <a:t>Amend</a:t>
            </a:r>
            <a:r>
              <a:rPr lang="en-US" sz="2400" dirty="0">
                <a:solidFill>
                  <a:schemeClr val="accent2">
                    <a:lumMod val="50000"/>
                  </a:schemeClr>
                </a:solidFill>
                <a:latin typeface="Arial"/>
                <a:cs typeface="Arial"/>
              </a:rPr>
              <a:t> a motion before the House; and</a:t>
            </a:r>
            <a:endParaRPr lang="en-ZA" sz="2400" dirty="0">
              <a:solidFill>
                <a:schemeClr val="accent2">
                  <a:lumMod val="50000"/>
                </a:schemeClr>
              </a:solidFill>
              <a:latin typeface="Arial"/>
              <a:cs typeface="Arial"/>
            </a:endParaRPr>
          </a:p>
          <a:p>
            <a:pPr lvl="1">
              <a:lnSpc>
                <a:spcPct val="150000"/>
              </a:lnSpc>
              <a:buFont typeface="Wingdings" panose="020B0604020202020204" pitchFamily="34" charset="0"/>
              <a:buChar char="§"/>
            </a:pPr>
            <a:r>
              <a:rPr lang="en-US" dirty="0">
                <a:latin typeface="Arial"/>
                <a:cs typeface="Arial"/>
              </a:rPr>
              <a:t>Pass</a:t>
            </a:r>
            <a:r>
              <a:rPr lang="en-US" sz="2400" dirty="0">
                <a:latin typeface="Arial"/>
                <a:cs typeface="Arial"/>
              </a:rPr>
              <a:t> a motion pursuant to any specific section of the Constitution.</a:t>
            </a:r>
            <a:endParaRPr lang="en-ZA" sz="2400" dirty="0">
              <a:latin typeface="Arial"/>
              <a:cs typeface="Arial"/>
            </a:endParaRPr>
          </a:p>
          <a:p>
            <a:pPr>
              <a:buFont typeface="Wingdings" panose="020B0604020202020204" pitchFamily="34" charset="0"/>
              <a:buChar char="q"/>
            </a:pPr>
            <a:endParaRPr lang="en-ZA" dirty="0"/>
          </a:p>
        </p:txBody>
      </p:sp>
    </p:spTree>
    <p:extLst>
      <p:ext uri="{BB962C8B-B14F-4D97-AF65-F5344CB8AC3E}">
        <p14:creationId xmlns:p14="http://schemas.microsoft.com/office/powerpoint/2010/main" val="1312340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A7A8-2551-7640-41AA-1699F56BC906}"/>
              </a:ext>
            </a:extLst>
          </p:cNvPr>
          <p:cNvSpPr>
            <a:spLocks noGrp="1"/>
          </p:cNvSpPr>
          <p:nvPr>
            <p:ph type="title"/>
          </p:nvPr>
        </p:nvSpPr>
        <p:spPr/>
        <p:txBody>
          <a:bodyPr/>
          <a:lstStyle/>
          <a:p>
            <a:r>
              <a:rPr lang="en-ZA" sz="3600" dirty="0"/>
              <a:t>Scrutiny of Reports</a:t>
            </a:r>
            <a:endParaRPr lang="en-US" dirty="0"/>
          </a:p>
        </p:txBody>
      </p:sp>
      <p:sp>
        <p:nvSpPr>
          <p:cNvPr id="3" name="Content Placeholder 2">
            <a:extLst>
              <a:ext uri="{FF2B5EF4-FFF2-40B4-BE49-F238E27FC236}">
                <a16:creationId xmlns:a16="http://schemas.microsoft.com/office/drawing/2014/main" id="{0BAF6787-86F7-E34E-B956-8356C702D8BA}"/>
              </a:ext>
            </a:extLst>
          </p:cNvPr>
          <p:cNvSpPr>
            <a:spLocks noGrp="1"/>
          </p:cNvSpPr>
          <p:nvPr>
            <p:ph idx="1"/>
          </p:nvPr>
        </p:nvSpPr>
        <p:spPr>
          <a:xfrm>
            <a:off x="638629" y="2174240"/>
            <a:ext cx="10900371" cy="3578378"/>
          </a:xfrm>
        </p:spPr>
        <p:txBody>
          <a:bodyPr>
            <a:normAutofit fontScale="85000" lnSpcReduction="10000"/>
          </a:bodyPr>
          <a:lstStyle/>
          <a:p>
            <a:pPr algn="just">
              <a:lnSpc>
                <a:spcPct val="150000"/>
              </a:lnSpc>
            </a:pPr>
            <a:r>
              <a:rPr lang="en-US" sz="1600" b="1" dirty="0"/>
              <a:t>In line with the Constitution</a:t>
            </a:r>
            <a:r>
              <a:rPr lang="en-US" sz="1600" dirty="0"/>
              <a:t> of the Republic of South Africa, 1996, Public Finance Management Act, 1 of 1999, Departments are required to table: Annual Reports including audited financial statements not later than six month after the end of each Financial Year.</a:t>
            </a:r>
          </a:p>
          <a:p>
            <a:pPr lvl="0" algn="just">
              <a:lnSpc>
                <a:spcPct val="150000"/>
              </a:lnSpc>
            </a:pPr>
            <a:endParaRPr lang="en-US" sz="900" dirty="0"/>
          </a:p>
          <a:p>
            <a:pPr lvl="0" algn="just">
              <a:lnSpc>
                <a:spcPct val="150000"/>
              </a:lnSpc>
            </a:pPr>
            <a:r>
              <a:rPr lang="en-US" sz="1600" dirty="0"/>
              <a:t>Quarterly Reports must be submitted within one month after the end of each quarter (July Q1, October Q2, January Q3 and April Q4). It is important that reports are signed off by the MECs and submitted on time.  </a:t>
            </a:r>
          </a:p>
          <a:p>
            <a:pPr lvl="0" rtl="0">
              <a:lnSpc>
                <a:spcPct val="150000"/>
              </a:lnSpc>
            </a:pPr>
            <a:endParaRPr lang="en-ZA" sz="900" b="1" dirty="0"/>
          </a:p>
          <a:p>
            <a:pPr lvl="0" rtl="0">
              <a:lnSpc>
                <a:spcPct val="150000"/>
              </a:lnSpc>
            </a:pPr>
            <a:r>
              <a:rPr lang="en-ZA" sz="1600" b="1" dirty="0"/>
              <a:t>The Reports performance information</a:t>
            </a:r>
            <a:r>
              <a:rPr lang="en-ZA" sz="1600" dirty="0"/>
              <a:t> as prescribed by the GPL, Financial Statements on the format prescribed by Treasury and the Annual Report by the Auditor General. The reports, must contain both performance and financial information for the period under review as well as give an account of the implementation of all legislations in the area of responsibility. </a:t>
            </a:r>
          </a:p>
          <a:p>
            <a:endParaRPr lang="en-US" sz="2400" dirty="0"/>
          </a:p>
        </p:txBody>
      </p:sp>
      <p:sp>
        <p:nvSpPr>
          <p:cNvPr id="4" name="Slide Number Placeholder 3">
            <a:extLst>
              <a:ext uri="{FF2B5EF4-FFF2-40B4-BE49-F238E27FC236}">
                <a16:creationId xmlns:a16="http://schemas.microsoft.com/office/drawing/2014/main" id="{B7E3EB00-550F-A321-41F3-A27855959149}"/>
              </a:ext>
            </a:extLst>
          </p:cNvPr>
          <p:cNvSpPr>
            <a:spLocks noGrp="1"/>
          </p:cNvSpPr>
          <p:nvPr>
            <p:ph type="sldNum" sz="quarter" idx="12"/>
          </p:nvPr>
        </p:nvSpPr>
        <p:spPr/>
        <p:txBody>
          <a:bodyPr/>
          <a:lstStyle/>
          <a:p>
            <a:fld id="{3BC93099-F7AB-074E-8CC3-8B9B36D0B21C}" type="slidenum">
              <a:rPr lang="en-US" smtClean="0"/>
              <a:t>32</a:t>
            </a:fld>
            <a:endParaRPr lang="en-US"/>
          </a:p>
        </p:txBody>
      </p:sp>
    </p:spTree>
    <p:extLst>
      <p:ext uri="{BB962C8B-B14F-4D97-AF65-F5344CB8AC3E}">
        <p14:creationId xmlns:p14="http://schemas.microsoft.com/office/powerpoint/2010/main" val="604065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A7A8-2551-7640-41AA-1699F56BC906}"/>
              </a:ext>
            </a:extLst>
          </p:cNvPr>
          <p:cNvSpPr>
            <a:spLocks noGrp="1"/>
          </p:cNvSpPr>
          <p:nvPr>
            <p:ph type="title"/>
          </p:nvPr>
        </p:nvSpPr>
        <p:spPr/>
        <p:txBody>
          <a:bodyPr/>
          <a:lstStyle/>
          <a:p>
            <a:r>
              <a:rPr lang="en-ZA" sz="3600" dirty="0"/>
              <a:t>Scrutiny of Reports </a:t>
            </a:r>
            <a:r>
              <a:rPr lang="en-ZA" sz="3600" i="1" dirty="0">
                <a:solidFill>
                  <a:srgbClr val="A16036"/>
                </a:solidFill>
              </a:rPr>
              <a:t>cont.</a:t>
            </a:r>
            <a:endParaRPr lang="en-US" i="1" dirty="0">
              <a:solidFill>
                <a:srgbClr val="A16036"/>
              </a:solidFill>
            </a:endParaRPr>
          </a:p>
        </p:txBody>
      </p:sp>
      <p:sp>
        <p:nvSpPr>
          <p:cNvPr id="3" name="Content Placeholder 2">
            <a:extLst>
              <a:ext uri="{FF2B5EF4-FFF2-40B4-BE49-F238E27FC236}">
                <a16:creationId xmlns:a16="http://schemas.microsoft.com/office/drawing/2014/main" id="{0BAF6787-86F7-E34E-B956-8356C702D8BA}"/>
              </a:ext>
            </a:extLst>
          </p:cNvPr>
          <p:cNvSpPr>
            <a:spLocks noGrp="1"/>
          </p:cNvSpPr>
          <p:nvPr>
            <p:ph idx="1"/>
          </p:nvPr>
        </p:nvSpPr>
        <p:spPr>
          <a:xfrm>
            <a:off x="638629" y="2174240"/>
            <a:ext cx="10900371" cy="3578378"/>
          </a:xfrm>
        </p:spPr>
        <p:txBody>
          <a:bodyPr>
            <a:normAutofit/>
          </a:bodyPr>
          <a:lstStyle/>
          <a:p>
            <a:pPr lvl="0" rtl="0">
              <a:lnSpc>
                <a:spcPct val="150000"/>
              </a:lnSpc>
            </a:pPr>
            <a:r>
              <a:rPr lang="en-US" sz="1600" dirty="0"/>
              <a:t>Both </a:t>
            </a:r>
            <a:r>
              <a:rPr lang="en-US" sz="1600" b="1" dirty="0"/>
              <a:t>Annual and Quarterly reports</a:t>
            </a:r>
            <a:r>
              <a:rPr lang="en-US" sz="1600" dirty="0"/>
              <a:t> should respond to the Five-year strategic plan/Annual Performance Plan of the respective Department. </a:t>
            </a:r>
          </a:p>
          <a:p>
            <a:pPr lvl="0">
              <a:lnSpc>
                <a:spcPct val="150000"/>
              </a:lnSpc>
            </a:pPr>
            <a:endParaRPr lang="en-US" sz="900" dirty="0"/>
          </a:p>
          <a:p>
            <a:pPr lvl="0">
              <a:lnSpc>
                <a:spcPct val="150000"/>
              </a:lnSpc>
            </a:pPr>
            <a:r>
              <a:rPr lang="en-US" sz="1600" dirty="0"/>
              <a:t>Reports are </a:t>
            </a:r>
            <a:r>
              <a:rPr lang="en-US" sz="1600" b="1" dirty="0"/>
              <a:t>referred by the Speaker to Committees for scrutiny and reporting</a:t>
            </a:r>
            <a:r>
              <a:rPr lang="en-US" sz="1600" dirty="0"/>
              <a:t> – Tabling in the House.</a:t>
            </a:r>
          </a:p>
          <a:p>
            <a:pPr lvl="0" rtl="0">
              <a:lnSpc>
                <a:spcPct val="150000"/>
              </a:lnSpc>
            </a:pPr>
            <a:endParaRPr lang="en-US" sz="800" b="1" dirty="0"/>
          </a:p>
          <a:p>
            <a:pPr lvl="0" rtl="0">
              <a:lnSpc>
                <a:spcPct val="150000"/>
              </a:lnSpc>
            </a:pPr>
            <a:r>
              <a:rPr lang="en-US" sz="1600" b="1" dirty="0"/>
              <a:t>Thorough scrutiny on performance and financial information</a:t>
            </a:r>
            <a:r>
              <a:rPr lang="en-US" sz="1600" dirty="0"/>
              <a:t> aims at gauging the departments’ progress in implementing their strategic plans, annual performance plans and utilization of resources. NB! Committees are to monitor departments’ progress in implementing the SDGs, NDP and the implementation of laws within their area of responsibility.     </a:t>
            </a:r>
          </a:p>
          <a:p>
            <a:endParaRPr lang="en-US" dirty="0"/>
          </a:p>
        </p:txBody>
      </p:sp>
      <p:sp>
        <p:nvSpPr>
          <p:cNvPr id="4" name="Slide Number Placeholder 3">
            <a:extLst>
              <a:ext uri="{FF2B5EF4-FFF2-40B4-BE49-F238E27FC236}">
                <a16:creationId xmlns:a16="http://schemas.microsoft.com/office/drawing/2014/main" id="{B7E3EB00-550F-A321-41F3-A27855959149}"/>
              </a:ext>
            </a:extLst>
          </p:cNvPr>
          <p:cNvSpPr>
            <a:spLocks noGrp="1"/>
          </p:cNvSpPr>
          <p:nvPr>
            <p:ph type="sldNum" sz="quarter" idx="12"/>
          </p:nvPr>
        </p:nvSpPr>
        <p:spPr/>
        <p:txBody>
          <a:bodyPr/>
          <a:lstStyle/>
          <a:p>
            <a:fld id="{3BC93099-F7AB-074E-8CC3-8B9B36D0B21C}" type="slidenum">
              <a:rPr lang="en-US" smtClean="0"/>
              <a:t>33</a:t>
            </a:fld>
            <a:endParaRPr lang="en-US"/>
          </a:p>
        </p:txBody>
      </p:sp>
    </p:spTree>
    <p:extLst>
      <p:ext uri="{BB962C8B-B14F-4D97-AF65-F5344CB8AC3E}">
        <p14:creationId xmlns:p14="http://schemas.microsoft.com/office/powerpoint/2010/main" val="1062474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C93099-F7AB-074E-8CC3-8B9B36D0B21C}" type="slidenum">
              <a:rPr lang="en-US" smtClean="0"/>
              <a:t>34</a:t>
            </a:fld>
            <a:endParaRPr lang="en-US"/>
          </a:p>
        </p:txBody>
      </p:sp>
      <p:pic>
        <p:nvPicPr>
          <p:cNvPr id="5" name="Picture 4" descr="A close-up of a website&#10;&#10;Description automatically generated with low confidence"/>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1514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gavel&#10;&#10;Description automatically generated">
            <a:extLst>
              <a:ext uri="{FF2B5EF4-FFF2-40B4-BE49-F238E27FC236}">
                <a16:creationId xmlns:a16="http://schemas.microsoft.com/office/drawing/2014/main" id="{C57D2F1F-FC30-890A-0EA2-9B68A31A3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7981"/>
            <a:ext cx="11538999" cy="4252546"/>
          </a:xfrm>
          <a:prstGeom prst="rect">
            <a:avLst/>
          </a:prstGeom>
        </p:spPr>
      </p:pic>
      <p:sp>
        <p:nvSpPr>
          <p:cNvPr id="4" name="Slide Number Placeholder 3">
            <a:extLst>
              <a:ext uri="{FF2B5EF4-FFF2-40B4-BE49-F238E27FC236}">
                <a16:creationId xmlns:a16="http://schemas.microsoft.com/office/drawing/2014/main" id="{D45A6965-FA89-F9C5-8A11-0C12A1DF6D64}"/>
              </a:ext>
            </a:extLst>
          </p:cNvPr>
          <p:cNvSpPr>
            <a:spLocks noGrp="1"/>
          </p:cNvSpPr>
          <p:nvPr>
            <p:ph type="sldNum" sz="quarter" idx="12"/>
          </p:nvPr>
        </p:nvSpPr>
        <p:spPr/>
        <p:txBody>
          <a:bodyPr/>
          <a:lstStyle/>
          <a:p>
            <a:fld id="{3BC93099-F7AB-074E-8CC3-8B9B36D0B21C}" type="slidenum">
              <a:rPr lang="en-US" smtClean="0"/>
              <a:t>4</a:t>
            </a:fld>
            <a:endParaRPr lang="en-US"/>
          </a:p>
        </p:txBody>
      </p:sp>
      <p:sp>
        <p:nvSpPr>
          <p:cNvPr id="6" name="Content Placeholder 2">
            <a:extLst>
              <a:ext uri="{FF2B5EF4-FFF2-40B4-BE49-F238E27FC236}">
                <a16:creationId xmlns:a16="http://schemas.microsoft.com/office/drawing/2014/main" id="{9CE540C7-A2C8-982A-5845-B0AA15AFF328}"/>
              </a:ext>
            </a:extLst>
          </p:cNvPr>
          <p:cNvSpPr txBox="1">
            <a:spLocks/>
          </p:cNvSpPr>
          <p:nvPr/>
        </p:nvSpPr>
        <p:spPr>
          <a:xfrm>
            <a:off x="766508" y="2718368"/>
            <a:ext cx="5091260" cy="22098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solidFill>
                  <a:schemeClr val="bg1"/>
                </a:solidFill>
              </a:rPr>
              <a:t>OVERSIGHT &amp; ACCOUNTABILITY</a:t>
            </a:r>
          </a:p>
        </p:txBody>
      </p:sp>
    </p:spTree>
    <p:extLst>
      <p:ext uri="{BB962C8B-B14F-4D97-AF65-F5344CB8AC3E}">
        <p14:creationId xmlns:p14="http://schemas.microsoft.com/office/powerpoint/2010/main" val="95194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873675" y="1770"/>
            <a:ext cx="10125498" cy="1685516"/>
          </a:xfrm>
        </p:spPr>
        <p:txBody>
          <a:bodyPr>
            <a:noAutofit/>
          </a:bodyPr>
          <a:lstStyle/>
          <a:p>
            <a:r>
              <a:rPr lang="en-ZA" altLang="en-US" dirty="0">
                <a:latin typeface="Arial" panose="020B0604020202020204" pitchFamily="34" charset="0"/>
                <a:cs typeface="Arial" panose="020B0604020202020204" pitchFamily="34" charset="0"/>
              </a:rPr>
              <a:t>Defining Oversight and Accountability</a:t>
            </a:r>
            <a:endParaRPr lang="en-US" altLang="en-US"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F2F82E3F-A61C-4C8F-A87E-34ED954E40A9}"/>
              </a:ext>
            </a:extLst>
          </p:cNvPr>
          <p:cNvSpPr>
            <a:spLocks noGrp="1"/>
          </p:cNvSpPr>
          <p:nvPr>
            <p:ph idx="1"/>
          </p:nvPr>
        </p:nvSpPr>
        <p:spPr>
          <a:xfrm>
            <a:off x="674914" y="2166257"/>
            <a:ext cx="10863943" cy="3946341"/>
          </a:xfrm>
        </p:spPr>
        <p:txBody>
          <a:bodyPr vert="horz" lIns="91440" tIns="45720" rIns="91440" bIns="45720" rtlCol="0" anchor="t">
            <a:noAutofit/>
          </a:bodyPr>
          <a:lstStyle/>
          <a:p>
            <a:pPr marL="0" indent="0" algn="just">
              <a:lnSpc>
                <a:spcPct val="150000"/>
              </a:lnSpc>
              <a:spcBef>
                <a:spcPct val="0"/>
              </a:spcBef>
              <a:buNone/>
            </a:pPr>
            <a:r>
              <a:rPr lang="en-ZA" altLang="en-US" sz="1400" b="1" dirty="0">
                <a:solidFill>
                  <a:srgbClr val="49653B"/>
                </a:solidFill>
                <a:latin typeface="Arial"/>
                <a:cs typeface="Arial"/>
              </a:rPr>
              <a:t>Oversight:</a:t>
            </a:r>
            <a:endParaRPr lang="en-US" sz="1400" dirty="0">
              <a:solidFill>
                <a:srgbClr val="49653B"/>
              </a:solidFill>
              <a:latin typeface="Arial"/>
              <a:cs typeface="Arial"/>
            </a:endParaRPr>
          </a:p>
          <a:p>
            <a:pPr algn="just">
              <a:lnSpc>
                <a:spcPct val="150000"/>
              </a:lnSpc>
              <a:spcBef>
                <a:spcPct val="0"/>
              </a:spcBef>
            </a:pPr>
            <a:r>
              <a:rPr lang="en-US" sz="1400" dirty="0">
                <a:latin typeface="Arial"/>
                <a:cs typeface="Arial"/>
              </a:rPr>
              <a:t>In this context…Oversight can be viewed in terms of what legislatures and their members do. This involves </a:t>
            </a:r>
            <a:r>
              <a:rPr lang="en-US" sz="1400" b="1" dirty="0">
                <a:latin typeface="Arial"/>
                <a:cs typeface="Arial"/>
              </a:rPr>
              <a:t>reviewing</a:t>
            </a:r>
            <a:r>
              <a:rPr lang="en-US" sz="1400" dirty="0">
                <a:latin typeface="Arial"/>
                <a:cs typeface="Arial"/>
              </a:rPr>
              <a:t>, </a:t>
            </a:r>
            <a:r>
              <a:rPr lang="en-US" sz="1400" b="1" dirty="0">
                <a:latin typeface="Arial"/>
                <a:cs typeface="Arial"/>
              </a:rPr>
              <a:t>monitoring</a:t>
            </a:r>
            <a:r>
              <a:rPr lang="en-US" sz="1400" dirty="0">
                <a:latin typeface="Arial"/>
                <a:cs typeface="Arial"/>
              </a:rPr>
              <a:t> and </a:t>
            </a:r>
            <a:r>
              <a:rPr lang="en-US" sz="1400" b="1" dirty="0">
                <a:latin typeface="Arial"/>
                <a:cs typeface="Arial"/>
              </a:rPr>
              <a:t>supervising</a:t>
            </a:r>
            <a:r>
              <a:rPr lang="en-US" sz="1400" dirty="0">
                <a:latin typeface="Arial"/>
                <a:cs typeface="Arial"/>
              </a:rPr>
              <a:t> the </a:t>
            </a:r>
            <a:r>
              <a:rPr lang="en-US" sz="1400" b="1" dirty="0">
                <a:latin typeface="Arial"/>
                <a:cs typeface="Arial"/>
              </a:rPr>
              <a:t>executive</a:t>
            </a:r>
            <a:r>
              <a:rPr lang="en-US" sz="1400" dirty="0">
                <a:latin typeface="Arial"/>
                <a:cs typeface="Arial"/>
              </a:rPr>
              <a:t> and the </a:t>
            </a:r>
            <a:r>
              <a:rPr lang="en-US" sz="1400" b="1" dirty="0">
                <a:latin typeface="Arial"/>
                <a:cs typeface="Arial"/>
              </a:rPr>
              <a:t>programmes</a:t>
            </a:r>
            <a:r>
              <a:rPr lang="en-US" sz="1400" dirty="0">
                <a:latin typeface="Arial"/>
                <a:cs typeface="Arial"/>
              </a:rPr>
              <a:t>, </a:t>
            </a:r>
            <a:r>
              <a:rPr lang="en-US" sz="1400" b="1" dirty="0">
                <a:latin typeface="Arial"/>
                <a:cs typeface="Arial"/>
              </a:rPr>
              <a:t>activities</a:t>
            </a:r>
            <a:r>
              <a:rPr lang="en-US" sz="1400" dirty="0">
                <a:latin typeface="Arial"/>
                <a:cs typeface="Arial"/>
              </a:rPr>
              <a:t> and </a:t>
            </a:r>
            <a:r>
              <a:rPr lang="en-US" sz="1400" b="1" dirty="0">
                <a:latin typeface="Arial"/>
                <a:cs typeface="Arial"/>
              </a:rPr>
              <a:t>policy implementation</a:t>
            </a:r>
            <a:r>
              <a:rPr lang="en-US" sz="1400" dirty="0">
                <a:latin typeface="Arial"/>
                <a:cs typeface="Arial"/>
              </a:rPr>
              <a:t> of other organs of state. </a:t>
            </a:r>
            <a:endParaRPr lang="en-US" sz="1400" dirty="0">
              <a:latin typeface="Arial" panose="020B0604020202020204" pitchFamily="34" charset="0"/>
              <a:cs typeface="Arial" panose="020B0604020202020204" pitchFamily="34" charset="0"/>
            </a:endParaRPr>
          </a:p>
          <a:p>
            <a:pPr algn="just">
              <a:lnSpc>
                <a:spcPct val="150000"/>
              </a:lnSpc>
              <a:spcBef>
                <a:spcPct val="0"/>
              </a:spcBef>
            </a:pPr>
            <a:r>
              <a:rPr lang="en-US" sz="1400" dirty="0">
                <a:solidFill>
                  <a:srgbClr val="86411E"/>
                </a:solidFill>
                <a:latin typeface="Arial"/>
                <a:cs typeface="Arial"/>
              </a:rPr>
              <a:t>It is defined as </a:t>
            </a:r>
            <a:r>
              <a:rPr lang="en-US" sz="1400" b="1" dirty="0">
                <a:solidFill>
                  <a:srgbClr val="86411E"/>
                </a:solidFill>
                <a:latin typeface="Arial"/>
                <a:cs typeface="Arial"/>
              </a:rPr>
              <a:t>proactive interaction initiated by a legislature</a:t>
            </a:r>
            <a:r>
              <a:rPr lang="en-US" sz="1400" dirty="0">
                <a:solidFill>
                  <a:srgbClr val="86411E"/>
                </a:solidFill>
                <a:latin typeface="Arial"/>
                <a:cs typeface="Arial"/>
              </a:rPr>
              <a:t> with the Executive and administrative organs - that </a:t>
            </a:r>
            <a:r>
              <a:rPr lang="en-US" sz="1400" b="1" dirty="0">
                <a:solidFill>
                  <a:srgbClr val="86411E"/>
                </a:solidFill>
                <a:latin typeface="Arial"/>
                <a:cs typeface="Arial"/>
              </a:rPr>
              <a:t>encourages compliance with constitutional obligations</a:t>
            </a:r>
            <a:r>
              <a:rPr lang="en-US" sz="1400" dirty="0">
                <a:solidFill>
                  <a:srgbClr val="86411E"/>
                </a:solidFill>
                <a:latin typeface="Arial"/>
                <a:cs typeface="Arial"/>
              </a:rPr>
              <a:t> on the Executive and administration to </a:t>
            </a:r>
            <a:r>
              <a:rPr lang="en-US" sz="1400" b="1" dirty="0">
                <a:solidFill>
                  <a:srgbClr val="86411E"/>
                </a:solidFill>
                <a:latin typeface="Arial"/>
                <a:cs typeface="Arial"/>
              </a:rPr>
              <a:t>ensure delivery on agreed-upon objectives for achievement of government priorities (SOM)</a:t>
            </a:r>
          </a:p>
          <a:p>
            <a:pPr marL="0" indent="0" algn="just">
              <a:lnSpc>
                <a:spcPct val="150000"/>
              </a:lnSpc>
              <a:spcBef>
                <a:spcPct val="0"/>
              </a:spcBef>
              <a:buNone/>
            </a:pPr>
            <a:endParaRPr lang="en-ZA" sz="1400" b="1" dirty="0">
              <a:latin typeface="Arial" panose="020B0604020202020204" pitchFamily="34" charset="0"/>
              <a:cs typeface="Arial" panose="020B0604020202020204" pitchFamily="34" charset="0"/>
            </a:endParaRPr>
          </a:p>
          <a:p>
            <a:pPr marL="0" indent="0" algn="just">
              <a:lnSpc>
                <a:spcPct val="150000"/>
              </a:lnSpc>
              <a:spcBef>
                <a:spcPct val="0"/>
              </a:spcBef>
              <a:buNone/>
            </a:pPr>
            <a:r>
              <a:rPr lang="en-ZA" sz="1400" b="1" dirty="0">
                <a:solidFill>
                  <a:srgbClr val="49653B"/>
                </a:solidFill>
                <a:latin typeface="Arial" panose="020B0604020202020204" pitchFamily="34" charset="0"/>
                <a:cs typeface="Arial" panose="020B0604020202020204" pitchFamily="34" charset="0"/>
              </a:rPr>
              <a:t>Accountability:</a:t>
            </a:r>
            <a:endParaRPr lang="en-US" sz="1400" b="1" dirty="0">
              <a:solidFill>
                <a:srgbClr val="49653B"/>
              </a:solidFill>
            </a:endParaRPr>
          </a:p>
          <a:p>
            <a:pPr algn="just">
              <a:lnSpc>
                <a:spcPct val="150000"/>
              </a:lnSpc>
              <a:spcBef>
                <a:spcPct val="0"/>
              </a:spcBef>
            </a:pPr>
            <a:r>
              <a:rPr lang="en-US" sz="1400" dirty="0">
                <a:latin typeface="Arial"/>
                <a:cs typeface="Arial"/>
              </a:rPr>
              <a:t>“Accountability refers to institutionalized practices of </a:t>
            </a:r>
            <a:r>
              <a:rPr lang="en-US" sz="1400" b="1" dirty="0">
                <a:latin typeface="Arial"/>
                <a:cs typeface="Arial"/>
              </a:rPr>
              <a:t>giving an account of how assigned responsibilities are carried out</a:t>
            </a:r>
            <a:r>
              <a:rPr lang="en-US" sz="1400" dirty="0">
                <a:latin typeface="Arial"/>
                <a:cs typeface="Arial"/>
              </a:rPr>
              <a:t>.” Accountability simply means that those in power must be held </a:t>
            </a:r>
            <a:r>
              <a:rPr lang="en-US" sz="1400" b="1" dirty="0">
                <a:latin typeface="Arial"/>
                <a:cs typeface="Arial"/>
              </a:rPr>
              <a:t>accountable for their acts</a:t>
            </a:r>
            <a:r>
              <a:rPr lang="en-US" sz="1400" dirty="0">
                <a:latin typeface="Arial"/>
                <a:cs typeface="Arial"/>
              </a:rPr>
              <a:t>, </a:t>
            </a:r>
            <a:r>
              <a:rPr lang="en-US" sz="1400" b="1" dirty="0">
                <a:latin typeface="Arial"/>
                <a:cs typeface="Arial"/>
              </a:rPr>
              <a:t>omissions</a:t>
            </a:r>
            <a:r>
              <a:rPr lang="en-US" sz="1400" dirty="0">
                <a:latin typeface="Arial"/>
                <a:cs typeface="Arial"/>
              </a:rPr>
              <a:t> and </a:t>
            </a:r>
            <a:r>
              <a:rPr lang="en-US" sz="1400" b="1" dirty="0">
                <a:latin typeface="Arial"/>
                <a:cs typeface="Arial"/>
              </a:rPr>
              <a:t>decisions</a:t>
            </a:r>
            <a:r>
              <a:rPr lang="en-US" sz="1400" dirty="0">
                <a:latin typeface="Arial"/>
                <a:cs typeface="Arial"/>
              </a:rPr>
              <a:t>, including those </a:t>
            </a:r>
            <a:r>
              <a:rPr lang="en-US" sz="1400" b="1" dirty="0">
                <a:latin typeface="Arial"/>
                <a:cs typeface="Arial"/>
              </a:rPr>
              <a:t>affecting expenditures or policies</a:t>
            </a:r>
            <a:r>
              <a:rPr lang="en-US" sz="1400" dirty="0">
                <a:latin typeface="Arial"/>
                <a:cs typeface="Arial"/>
              </a:rPr>
              <a:t>. </a:t>
            </a:r>
            <a:endParaRPr lang="en-ZA" sz="1400" dirty="0"/>
          </a:p>
        </p:txBody>
      </p:sp>
    </p:spTree>
    <p:extLst>
      <p:ext uri="{BB962C8B-B14F-4D97-AF65-F5344CB8AC3E}">
        <p14:creationId xmlns:p14="http://schemas.microsoft.com/office/powerpoint/2010/main" val="5617371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664030" y="0"/>
            <a:ext cx="9921798" cy="1698171"/>
          </a:xfrm>
        </p:spPr>
        <p:txBody>
          <a:bodyPr>
            <a:normAutofit/>
          </a:bodyPr>
          <a:lstStyle/>
          <a:p>
            <a:r>
              <a:rPr lang="en-US" altLang="en-US" sz="3600" dirty="0">
                <a:latin typeface="Arial" panose="020B0604020202020204" pitchFamily="34" charset="0"/>
                <a:cs typeface="Arial" panose="020B0604020202020204" pitchFamily="34" charset="0"/>
              </a:rPr>
              <a:t>Functions of Oversight</a:t>
            </a:r>
          </a:p>
        </p:txBody>
      </p:sp>
      <p:sp>
        <p:nvSpPr>
          <p:cNvPr id="8" name="Content Placeholder 2">
            <a:extLst>
              <a:ext uri="{FF2B5EF4-FFF2-40B4-BE49-F238E27FC236}">
                <a16:creationId xmlns:a16="http://schemas.microsoft.com/office/drawing/2014/main" id="{F2F82E3F-A61C-4C8F-A87E-34ED954E40A9}"/>
              </a:ext>
            </a:extLst>
          </p:cNvPr>
          <p:cNvSpPr>
            <a:spLocks noGrp="1"/>
          </p:cNvSpPr>
          <p:nvPr>
            <p:ph idx="1"/>
          </p:nvPr>
        </p:nvSpPr>
        <p:spPr>
          <a:xfrm>
            <a:off x="664029" y="2166257"/>
            <a:ext cx="10874828" cy="3752206"/>
          </a:xfrm>
        </p:spPr>
        <p:txBody>
          <a:bodyPr vert="horz" lIns="91440" tIns="45720" rIns="91440" bIns="45720" rtlCol="0" anchor="t">
            <a:normAutofit fontScale="92500" lnSpcReduction="20000"/>
          </a:bodyPr>
          <a:lstStyle/>
          <a:p>
            <a:pPr marL="0" indent="0" algn="just">
              <a:lnSpc>
                <a:spcPct val="150000"/>
              </a:lnSpc>
              <a:spcBef>
                <a:spcPct val="0"/>
              </a:spcBef>
              <a:buNone/>
            </a:pPr>
            <a:r>
              <a:rPr lang="en-US" sz="1800" b="1" dirty="0">
                <a:solidFill>
                  <a:srgbClr val="49653B"/>
                </a:solidFill>
              </a:rPr>
              <a:t>The function of oversight within the South African Legislative Sector context entails:</a:t>
            </a:r>
          </a:p>
          <a:p>
            <a:pPr marL="0" indent="0" algn="just">
              <a:lnSpc>
                <a:spcPct val="150000"/>
              </a:lnSpc>
              <a:spcBef>
                <a:spcPct val="0"/>
              </a:spcBef>
              <a:buNone/>
            </a:pPr>
            <a:endParaRPr lang="en-US" sz="1600" dirty="0"/>
          </a:p>
          <a:p>
            <a:pPr algn="just">
              <a:lnSpc>
                <a:spcPct val="150000"/>
              </a:lnSpc>
              <a:spcBef>
                <a:spcPct val="0"/>
              </a:spcBef>
            </a:pPr>
            <a:r>
              <a:rPr lang="en-US" sz="1700" dirty="0">
                <a:latin typeface="Arial"/>
                <a:cs typeface="Arial"/>
              </a:rPr>
              <a:t>To </a:t>
            </a:r>
            <a:r>
              <a:rPr lang="en-US" sz="1700" b="1" dirty="0">
                <a:latin typeface="Arial"/>
                <a:cs typeface="Arial"/>
              </a:rPr>
              <a:t>detect</a:t>
            </a:r>
            <a:r>
              <a:rPr lang="en-US" sz="1700" dirty="0">
                <a:latin typeface="Arial"/>
                <a:cs typeface="Arial"/>
              </a:rPr>
              <a:t> and </a:t>
            </a:r>
            <a:r>
              <a:rPr lang="en-US" sz="1700" b="1" dirty="0">
                <a:latin typeface="Arial"/>
                <a:cs typeface="Arial"/>
              </a:rPr>
              <a:t>prevent abuse</a:t>
            </a:r>
            <a:r>
              <a:rPr lang="en-US" sz="1700" dirty="0">
                <a:latin typeface="Arial"/>
                <a:cs typeface="Arial"/>
              </a:rPr>
              <a:t>, </a:t>
            </a:r>
            <a:r>
              <a:rPr lang="en-US" sz="1700" b="1" dirty="0">
                <a:latin typeface="Arial"/>
                <a:cs typeface="Arial"/>
              </a:rPr>
              <a:t>arbitrary behavior</a:t>
            </a:r>
            <a:r>
              <a:rPr lang="en-US" sz="1700" dirty="0">
                <a:latin typeface="Arial"/>
                <a:cs typeface="Arial"/>
              </a:rPr>
              <a:t>, or </a:t>
            </a:r>
            <a:r>
              <a:rPr lang="en-US" sz="1700" b="1" dirty="0">
                <a:latin typeface="Arial"/>
                <a:cs typeface="Arial"/>
              </a:rPr>
              <a:t>illegal</a:t>
            </a:r>
            <a:r>
              <a:rPr lang="en-US" sz="1700" dirty="0">
                <a:latin typeface="Arial"/>
                <a:cs typeface="Arial"/>
              </a:rPr>
              <a:t> and </a:t>
            </a:r>
            <a:r>
              <a:rPr lang="en-US" sz="1700" b="1" dirty="0">
                <a:latin typeface="Arial"/>
                <a:cs typeface="Arial"/>
              </a:rPr>
              <a:t>unconstitutional conduct</a:t>
            </a:r>
            <a:r>
              <a:rPr lang="en-US" sz="1700" dirty="0">
                <a:latin typeface="Arial"/>
                <a:cs typeface="Arial"/>
              </a:rPr>
              <a:t> on the part of the government and public agencies;</a:t>
            </a:r>
          </a:p>
          <a:p>
            <a:pPr algn="just">
              <a:lnSpc>
                <a:spcPct val="150000"/>
              </a:lnSpc>
              <a:spcBef>
                <a:spcPct val="0"/>
              </a:spcBef>
            </a:pPr>
            <a:endParaRPr lang="en-US" sz="1700" b="1" dirty="0">
              <a:solidFill>
                <a:srgbClr val="86411E"/>
              </a:solidFill>
              <a:latin typeface="Arial"/>
              <a:cs typeface="Arial"/>
            </a:endParaRPr>
          </a:p>
          <a:p>
            <a:pPr algn="just">
              <a:lnSpc>
                <a:spcPct val="150000"/>
              </a:lnSpc>
              <a:spcBef>
                <a:spcPct val="0"/>
              </a:spcBef>
            </a:pPr>
            <a:r>
              <a:rPr lang="en-US" sz="1700" b="1" dirty="0">
                <a:solidFill>
                  <a:srgbClr val="86411E"/>
                </a:solidFill>
                <a:latin typeface="Arial"/>
                <a:cs typeface="Arial"/>
              </a:rPr>
              <a:t>Hold</a:t>
            </a:r>
            <a:r>
              <a:rPr lang="en-US" sz="1700" dirty="0">
                <a:solidFill>
                  <a:srgbClr val="86411E"/>
                </a:solidFill>
                <a:latin typeface="Arial"/>
                <a:cs typeface="Arial"/>
              </a:rPr>
              <a:t> the </a:t>
            </a:r>
            <a:r>
              <a:rPr lang="en-US" sz="1700" b="1" dirty="0">
                <a:solidFill>
                  <a:srgbClr val="86411E"/>
                </a:solidFill>
                <a:latin typeface="Arial"/>
                <a:cs typeface="Arial"/>
              </a:rPr>
              <a:t>government to account</a:t>
            </a:r>
            <a:r>
              <a:rPr lang="en-US" sz="1700" dirty="0">
                <a:solidFill>
                  <a:srgbClr val="86411E"/>
                </a:solidFill>
                <a:latin typeface="Arial"/>
                <a:cs typeface="Arial"/>
              </a:rPr>
              <a:t> in respect of how taxpayers’ money is used; </a:t>
            </a:r>
            <a:endParaRPr lang="en-US" sz="1700" dirty="0">
              <a:solidFill>
                <a:srgbClr val="86411E"/>
              </a:solidFill>
            </a:endParaRPr>
          </a:p>
          <a:p>
            <a:pPr algn="just">
              <a:lnSpc>
                <a:spcPct val="150000"/>
              </a:lnSpc>
              <a:spcBef>
                <a:spcPct val="0"/>
              </a:spcBef>
            </a:pPr>
            <a:endParaRPr lang="en-US" sz="1700" b="1" dirty="0">
              <a:latin typeface="Arial"/>
              <a:cs typeface="Arial"/>
            </a:endParaRPr>
          </a:p>
          <a:p>
            <a:pPr algn="just">
              <a:lnSpc>
                <a:spcPct val="150000"/>
              </a:lnSpc>
              <a:spcBef>
                <a:spcPct val="0"/>
              </a:spcBef>
            </a:pPr>
            <a:r>
              <a:rPr lang="en-US" sz="1700" b="1" dirty="0">
                <a:latin typeface="Arial"/>
                <a:cs typeface="Arial"/>
              </a:rPr>
              <a:t>Ensure that policies</a:t>
            </a:r>
            <a:r>
              <a:rPr lang="en-US" sz="1700" dirty="0">
                <a:latin typeface="Arial"/>
                <a:cs typeface="Arial"/>
              </a:rPr>
              <a:t> announced by the government and authorized by Parliament </a:t>
            </a:r>
            <a:r>
              <a:rPr lang="en-US" sz="1700" b="1" dirty="0">
                <a:latin typeface="Arial"/>
                <a:cs typeface="Arial"/>
              </a:rPr>
              <a:t>are implemented</a:t>
            </a:r>
            <a:r>
              <a:rPr lang="en-US" sz="1700" dirty="0">
                <a:latin typeface="Arial"/>
                <a:cs typeface="Arial"/>
              </a:rPr>
              <a:t>; and</a:t>
            </a:r>
          </a:p>
          <a:p>
            <a:pPr algn="just">
              <a:lnSpc>
                <a:spcPct val="150000"/>
              </a:lnSpc>
              <a:spcBef>
                <a:spcPct val="0"/>
              </a:spcBef>
            </a:pPr>
            <a:endParaRPr lang="en-US" sz="1700" dirty="0">
              <a:solidFill>
                <a:srgbClr val="86411E"/>
              </a:solidFill>
              <a:latin typeface="Arial"/>
              <a:cs typeface="Arial"/>
            </a:endParaRPr>
          </a:p>
          <a:p>
            <a:pPr algn="just">
              <a:lnSpc>
                <a:spcPct val="150000"/>
              </a:lnSpc>
              <a:spcBef>
                <a:spcPct val="0"/>
              </a:spcBef>
            </a:pPr>
            <a:r>
              <a:rPr lang="en-US" sz="1700" dirty="0">
                <a:solidFill>
                  <a:srgbClr val="86411E"/>
                </a:solidFill>
                <a:latin typeface="Arial"/>
                <a:cs typeface="Arial"/>
              </a:rPr>
              <a:t>Improve the </a:t>
            </a:r>
            <a:r>
              <a:rPr lang="en-US" sz="1700" b="1" dirty="0">
                <a:solidFill>
                  <a:srgbClr val="86411E"/>
                </a:solidFill>
                <a:latin typeface="Arial"/>
                <a:cs typeface="Arial"/>
              </a:rPr>
              <a:t>transparency of government operations</a:t>
            </a:r>
            <a:r>
              <a:rPr lang="en-US" sz="1700" dirty="0">
                <a:solidFill>
                  <a:srgbClr val="86411E"/>
                </a:solidFill>
                <a:latin typeface="Arial"/>
                <a:cs typeface="Arial"/>
              </a:rPr>
              <a:t>, thereby </a:t>
            </a:r>
            <a:r>
              <a:rPr lang="en-US" sz="1700" b="1" dirty="0">
                <a:solidFill>
                  <a:srgbClr val="86411E"/>
                </a:solidFill>
                <a:latin typeface="Arial"/>
                <a:cs typeface="Arial"/>
              </a:rPr>
              <a:t>enhancing public trust</a:t>
            </a:r>
            <a:r>
              <a:rPr lang="en-US" sz="1700" dirty="0">
                <a:solidFill>
                  <a:srgbClr val="86411E"/>
                </a:solidFill>
                <a:latin typeface="Arial"/>
                <a:cs typeface="Arial"/>
              </a:rPr>
              <a:t> in government which, in itself, is a prerequisite for effective policy delivery.</a:t>
            </a:r>
          </a:p>
        </p:txBody>
      </p:sp>
    </p:spTree>
    <p:extLst>
      <p:ext uri="{BB962C8B-B14F-4D97-AF65-F5344CB8AC3E}">
        <p14:creationId xmlns:p14="http://schemas.microsoft.com/office/powerpoint/2010/main" val="22937441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099D-9B15-87AA-1A41-006544077064}"/>
              </a:ext>
            </a:extLst>
          </p:cNvPr>
          <p:cNvSpPr>
            <a:spLocks noGrp="1"/>
          </p:cNvSpPr>
          <p:nvPr>
            <p:ph type="title"/>
          </p:nvPr>
        </p:nvSpPr>
        <p:spPr>
          <a:xfrm>
            <a:off x="638629" y="104693"/>
            <a:ext cx="9644351" cy="1593477"/>
          </a:xfrm>
        </p:spPr>
        <p:txBody>
          <a:bodyPr>
            <a:normAutofit/>
          </a:bodyPr>
          <a:lstStyle/>
          <a:p>
            <a:r>
              <a:rPr lang="en-US" dirty="0">
                <a:latin typeface="Arial"/>
                <a:cs typeface="Arial"/>
              </a:rPr>
              <a:t>Why Legislatures Do Oversight</a:t>
            </a:r>
            <a:endParaRPr lang="en-ZA" sz="2800" dirty="0"/>
          </a:p>
        </p:txBody>
      </p:sp>
      <p:sp>
        <p:nvSpPr>
          <p:cNvPr id="3" name="Content Placeholder 2">
            <a:extLst>
              <a:ext uri="{FF2B5EF4-FFF2-40B4-BE49-F238E27FC236}">
                <a16:creationId xmlns:a16="http://schemas.microsoft.com/office/drawing/2014/main" id="{0861E94F-85F8-8DA0-AFD8-86A158CF0814}"/>
              </a:ext>
            </a:extLst>
          </p:cNvPr>
          <p:cNvSpPr>
            <a:spLocks noGrp="1"/>
          </p:cNvSpPr>
          <p:nvPr>
            <p:ph idx="1"/>
          </p:nvPr>
        </p:nvSpPr>
        <p:spPr>
          <a:xfrm>
            <a:off x="638629" y="2155371"/>
            <a:ext cx="10914742" cy="3664766"/>
          </a:xfrm>
        </p:spPr>
        <p:txBody>
          <a:bodyPr vert="horz" lIns="91440" tIns="45720" rIns="91440" bIns="45720" rtlCol="0" anchor="t">
            <a:normAutofit/>
          </a:bodyPr>
          <a:lstStyle/>
          <a:p>
            <a:pPr marL="0" indent="0" algn="just">
              <a:lnSpc>
                <a:spcPct val="150000"/>
              </a:lnSpc>
              <a:buNone/>
            </a:pPr>
            <a:r>
              <a:rPr lang="en-US" sz="1800" b="1" i="0" dirty="0">
                <a:solidFill>
                  <a:srgbClr val="49653B"/>
                </a:solidFill>
                <a:effectLst/>
              </a:rPr>
              <a:t>Amongst others, through oversight, legislatures seek to:</a:t>
            </a:r>
          </a:p>
          <a:p>
            <a:pPr marL="0" indent="0" algn="just">
              <a:lnSpc>
                <a:spcPct val="150000"/>
              </a:lnSpc>
              <a:buNone/>
            </a:pPr>
            <a:endParaRPr lang="en-US" sz="800" b="1" dirty="0">
              <a:solidFill>
                <a:srgbClr val="49653B"/>
              </a:solidFill>
            </a:endParaRPr>
          </a:p>
          <a:p>
            <a:pPr algn="just">
              <a:lnSpc>
                <a:spcPct val="150000"/>
              </a:lnSpc>
            </a:pPr>
            <a:r>
              <a:rPr lang="en-US" sz="1600" b="1" dirty="0">
                <a:solidFill>
                  <a:srgbClr val="000000"/>
                </a:solidFill>
                <a:latin typeface="Arial"/>
                <a:cs typeface="Arial"/>
              </a:rPr>
              <a:t>Oversee</a:t>
            </a:r>
            <a:r>
              <a:rPr lang="en-US" sz="1600" b="0" i="0" dirty="0">
                <a:solidFill>
                  <a:srgbClr val="000000"/>
                </a:solidFill>
                <a:effectLst/>
                <a:latin typeface="Arial"/>
                <a:cs typeface="Arial"/>
              </a:rPr>
              <a:t> and </a:t>
            </a:r>
            <a:r>
              <a:rPr lang="en-US" sz="1600" b="1" i="0" dirty="0">
                <a:solidFill>
                  <a:srgbClr val="000000"/>
                </a:solidFill>
                <a:effectLst/>
                <a:latin typeface="Arial"/>
                <a:cs typeface="Arial"/>
              </a:rPr>
              <a:t>approve</a:t>
            </a:r>
            <a:r>
              <a:rPr lang="en-US" sz="1600" b="0" i="0" dirty="0">
                <a:solidFill>
                  <a:srgbClr val="000000"/>
                </a:solidFill>
                <a:effectLst/>
                <a:latin typeface="Arial"/>
                <a:cs typeface="Arial"/>
              </a:rPr>
              <a:t> the </a:t>
            </a:r>
            <a:r>
              <a:rPr lang="en-US" sz="1600" b="1" i="0" dirty="0">
                <a:solidFill>
                  <a:srgbClr val="000000"/>
                </a:solidFill>
                <a:effectLst/>
                <a:latin typeface="Arial"/>
                <a:cs typeface="Arial"/>
              </a:rPr>
              <a:t>executive's legislative proposals</a:t>
            </a:r>
            <a:r>
              <a:rPr lang="en-US" sz="1600" b="0" i="0" dirty="0">
                <a:solidFill>
                  <a:srgbClr val="000000"/>
                </a:solidFill>
                <a:effectLst/>
                <a:latin typeface="Arial"/>
                <a:cs typeface="Arial"/>
              </a:rPr>
              <a:t>, inclusive of </a:t>
            </a:r>
            <a:r>
              <a:rPr lang="en-US" sz="1600" b="1" i="0" dirty="0">
                <a:solidFill>
                  <a:srgbClr val="000000"/>
                </a:solidFill>
                <a:effectLst/>
                <a:latin typeface="Arial"/>
                <a:cs typeface="Arial"/>
              </a:rPr>
              <a:t>appropriations</a:t>
            </a:r>
            <a:r>
              <a:rPr lang="en-US" sz="1600" b="0" i="0" dirty="0">
                <a:solidFill>
                  <a:srgbClr val="000000"/>
                </a:solidFill>
                <a:effectLst/>
                <a:latin typeface="Arial"/>
                <a:cs typeface="Arial"/>
              </a:rPr>
              <a:t>; </a:t>
            </a:r>
            <a:r>
              <a:rPr lang="en-US" sz="1600" b="1" i="0" dirty="0">
                <a:solidFill>
                  <a:srgbClr val="000000"/>
                </a:solidFill>
                <a:effectLst/>
                <a:latin typeface="Arial"/>
                <a:cs typeface="Arial"/>
              </a:rPr>
              <a:t>policy</a:t>
            </a:r>
            <a:r>
              <a:rPr lang="en-US" sz="1600" b="0" i="0" dirty="0">
                <a:solidFill>
                  <a:srgbClr val="000000"/>
                </a:solidFill>
                <a:effectLst/>
                <a:latin typeface="Arial"/>
                <a:cs typeface="Arial"/>
              </a:rPr>
              <a:t> and </a:t>
            </a:r>
            <a:r>
              <a:rPr lang="en-US" sz="1600" b="1" i="0" dirty="0">
                <a:solidFill>
                  <a:srgbClr val="000000"/>
                </a:solidFill>
                <a:effectLst/>
                <a:latin typeface="Arial"/>
                <a:cs typeface="Arial"/>
              </a:rPr>
              <a:t>legislative proposals</a:t>
            </a:r>
            <a:r>
              <a:rPr lang="en-US" sz="1600" b="0" i="0" dirty="0">
                <a:solidFill>
                  <a:srgbClr val="000000"/>
                </a:solidFill>
                <a:effectLst/>
                <a:latin typeface="Arial"/>
                <a:cs typeface="Arial"/>
              </a:rPr>
              <a:t>…;</a:t>
            </a:r>
          </a:p>
          <a:p>
            <a:pPr algn="just">
              <a:lnSpc>
                <a:spcPct val="150000"/>
              </a:lnSpc>
            </a:pPr>
            <a:r>
              <a:rPr lang="en-US" sz="1600" b="1" dirty="0">
                <a:solidFill>
                  <a:schemeClr val="accent2">
                    <a:lumMod val="50000"/>
                  </a:schemeClr>
                </a:solidFill>
                <a:latin typeface="Arial"/>
                <a:cs typeface="Arial"/>
              </a:rPr>
              <a:t>Scrutinize</a:t>
            </a:r>
            <a:r>
              <a:rPr lang="en-US" sz="1600" b="0" i="0" dirty="0">
                <a:solidFill>
                  <a:schemeClr val="accent2">
                    <a:lumMod val="50000"/>
                  </a:schemeClr>
                </a:solidFill>
                <a:effectLst/>
                <a:latin typeface="Arial"/>
                <a:cs typeface="Arial"/>
              </a:rPr>
              <a:t> what the executive branch of government has done…;</a:t>
            </a:r>
          </a:p>
          <a:p>
            <a:pPr algn="just">
              <a:lnSpc>
                <a:spcPct val="150000"/>
              </a:lnSpc>
            </a:pPr>
            <a:r>
              <a:rPr lang="en-US" sz="1600" b="1" dirty="0">
                <a:solidFill>
                  <a:srgbClr val="000000"/>
                </a:solidFill>
                <a:latin typeface="Arial"/>
                <a:cs typeface="Arial"/>
              </a:rPr>
              <a:t>Supervision</a:t>
            </a:r>
            <a:r>
              <a:rPr lang="en-US" sz="1600" dirty="0">
                <a:solidFill>
                  <a:srgbClr val="000000"/>
                </a:solidFill>
                <a:latin typeface="Arial"/>
                <a:cs typeface="Arial"/>
              </a:rPr>
              <a:t> </a:t>
            </a:r>
            <a:r>
              <a:rPr lang="en-US" sz="1600" b="0" i="0" dirty="0">
                <a:solidFill>
                  <a:srgbClr val="000000"/>
                </a:solidFill>
                <a:effectLst/>
                <a:latin typeface="Arial"/>
                <a:cs typeface="Arial"/>
              </a:rPr>
              <a:t>of the </a:t>
            </a:r>
            <a:r>
              <a:rPr lang="en-US" sz="1600" b="1" i="0" dirty="0">
                <a:solidFill>
                  <a:srgbClr val="000000"/>
                </a:solidFill>
                <a:effectLst/>
                <a:latin typeface="Arial"/>
                <a:cs typeface="Arial"/>
              </a:rPr>
              <a:t>activities</a:t>
            </a:r>
            <a:r>
              <a:rPr lang="en-US" sz="1600" b="0" i="0" dirty="0">
                <a:solidFill>
                  <a:srgbClr val="000000"/>
                </a:solidFill>
                <a:effectLst/>
                <a:latin typeface="Arial"/>
                <a:cs typeface="Arial"/>
              </a:rPr>
              <a:t> of the executive </a:t>
            </a:r>
            <a:r>
              <a:rPr lang="en-US" sz="1600" dirty="0">
                <a:solidFill>
                  <a:srgbClr val="000000"/>
                </a:solidFill>
                <a:latin typeface="Arial"/>
                <a:cs typeface="Arial"/>
              </a:rPr>
              <a:t>branch; </a:t>
            </a:r>
            <a:endParaRPr lang="en-US" sz="1600" dirty="0">
              <a:solidFill>
                <a:srgbClr val="000000"/>
              </a:solidFill>
            </a:endParaRPr>
          </a:p>
          <a:p>
            <a:pPr algn="just">
              <a:lnSpc>
                <a:spcPct val="150000"/>
              </a:lnSpc>
            </a:pPr>
            <a:r>
              <a:rPr lang="en-US" sz="1600" b="1" dirty="0">
                <a:solidFill>
                  <a:schemeClr val="accent2">
                    <a:lumMod val="50000"/>
                  </a:schemeClr>
                </a:solidFill>
                <a:latin typeface="Arial"/>
                <a:cs typeface="Arial"/>
              </a:rPr>
              <a:t>Holding</a:t>
            </a:r>
            <a:r>
              <a:rPr lang="en-US" sz="1600" dirty="0">
                <a:solidFill>
                  <a:schemeClr val="accent2">
                    <a:lumMod val="50000"/>
                  </a:schemeClr>
                </a:solidFill>
                <a:latin typeface="Arial"/>
                <a:cs typeface="Arial"/>
              </a:rPr>
              <a:t> </a:t>
            </a:r>
            <a:r>
              <a:rPr lang="en-US" sz="1600" b="0" i="0" dirty="0">
                <a:solidFill>
                  <a:schemeClr val="accent2">
                    <a:lumMod val="50000"/>
                  </a:schemeClr>
                </a:solidFill>
                <a:effectLst/>
                <a:latin typeface="Arial"/>
                <a:cs typeface="Arial"/>
              </a:rPr>
              <a:t>the </a:t>
            </a:r>
            <a:r>
              <a:rPr lang="en-US" sz="1600" b="1" i="0" dirty="0">
                <a:solidFill>
                  <a:schemeClr val="accent2">
                    <a:lumMod val="50000"/>
                  </a:schemeClr>
                </a:solidFill>
                <a:effectLst/>
                <a:latin typeface="Arial"/>
                <a:cs typeface="Arial"/>
              </a:rPr>
              <a:t>executive accountable</a:t>
            </a:r>
            <a:r>
              <a:rPr lang="en-US" sz="1600" b="0" i="0" dirty="0">
                <a:solidFill>
                  <a:schemeClr val="accent2">
                    <a:lumMod val="50000"/>
                  </a:schemeClr>
                </a:solidFill>
                <a:effectLst/>
                <a:latin typeface="Arial"/>
                <a:cs typeface="Arial"/>
              </a:rPr>
              <a:t> by overseeing its exercise of public power;</a:t>
            </a:r>
            <a:r>
              <a:rPr lang="en-US" sz="1600" dirty="0">
                <a:solidFill>
                  <a:srgbClr val="000000"/>
                </a:solidFill>
                <a:latin typeface="Arial"/>
                <a:cs typeface="Arial"/>
              </a:rPr>
              <a:t> </a:t>
            </a:r>
            <a:endParaRPr lang="en-US" sz="1600" b="0" i="0" dirty="0">
              <a:solidFill>
                <a:srgbClr val="000000"/>
              </a:solidFill>
              <a:effectLst/>
            </a:endParaRPr>
          </a:p>
          <a:p>
            <a:pPr algn="just">
              <a:lnSpc>
                <a:spcPct val="150000"/>
              </a:lnSpc>
            </a:pPr>
            <a:r>
              <a:rPr lang="en-US" sz="1600" dirty="0">
                <a:solidFill>
                  <a:srgbClr val="000000"/>
                </a:solidFill>
                <a:latin typeface="Arial"/>
                <a:cs typeface="Arial"/>
              </a:rPr>
              <a:t>Thorough </a:t>
            </a:r>
            <a:r>
              <a:rPr lang="en-US" sz="1600" b="1" i="0" dirty="0">
                <a:solidFill>
                  <a:srgbClr val="000000"/>
                </a:solidFill>
                <a:effectLst/>
                <a:latin typeface="Arial"/>
                <a:cs typeface="Arial"/>
              </a:rPr>
              <a:t>scrutiny</a:t>
            </a:r>
            <a:r>
              <a:rPr lang="en-US" sz="1600" b="0" i="0" dirty="0">
                <a:solidFill>
                  <a:srgbClr val="000000"/>
                </a:solidFill>
                <a:effectLst/>
                <a:latin typeface="Arial"/>
                <a:cs typeface="Arial"/>
              </a:rPr>
              <a:t> of the </a:t>
            </a:r>
            <a:r>
              <a:rPr lang="en-US" sz="1600" b="1" i="0" dirty="0">
                <a:solidFill>
                  <a:srgbClr val="000000"/>
                </a:solidFill>
                <a:effectLst/>
                <a:latin typeface="Arial"/>
                <a:cs typeface="Arial"/>
              </a:rPr>
              <a:t>executive’s implementation</a:t>
            </a:r>
            <a:r>
              <a:rPr lang="en-US" sz="1600" b="0" i="0" dirty="0">
                <a:solidFill>
                  <a:srgbClr val="000000"/>
                </a:solidFill>
                <a:effectLst/>
                <a:latin typeface="Arial"/>
                <a:cs typeface="Arial"/>
              </a:rPr>
              <a:t> of, and </a:t>
            </a:r>
            <a:r>
              <a:rPr lang="en-US" sz="1600" b="1" i="0" dirty="0">
                <a:solidFill>
                  <a:srgbClr val="000000"/>
                </a:solidFill>
                <a:effectLst/>
                <a:latin typeface="Arial"/>
                <a:cs typeface="Arial"/>
              </a:rPr>
              <a:t>adherence</a:t>
            </a:r>
            <a:r>
              <a:rPr lang="en-US" sz="1600" b="0" i="0" dirty="0">
                <a:solidFill>
                  <a:srgbClr val="000000"/>
                </a:solidFill>
                <a:effectLst/>
                <a:latin typeface="Arial"/>
                <a:cs typeface="Arial"/>
              </a:rPr>
              <a:t> to the law.</a:t>
            </a:r>
          </a:p>
          <a:p>
            <a:pPr algn="just">
              <a:buFont typeface="Wingdings" panose="020B0604020202020204" pitchFamily="34" charset="0"/>
              <a:buChar char="§"/>
            </a:pPr>
            <a:endParaRPr lang="en-ZA" sz="1600" dirty="0"/>
          </a:p>
        </p:txBody>
      </p:sp>
      <p:sp>
        <p:nvSpPr>
          <p:cNvPr id="4" name="Slide Number Placeholder 3">
            <a:extLst>
              <a:ext uri="{FF2B5EF4-FFF2-40B4-BE49-F238E27FC236}">
                <a16:creationId xmlns:a16="http://schemas.microsoft.com/office/drawing/2014/main" id="{00B3CBE4-6EB6-437E-9CC3-B4AB459F9F3B}"/>
              </a:ext>
            </a:extLst>
          </p:cNvPr>
          <p:cNvSpPr>
            <a:spLocks noGrp="1"/>
          </p:cNvSpPr>
          <p:nvPr>
            <p:ph type="sldNum" sz="quarter" idx="12"/>
          </p:nvPr>
        </p:nvSpPr>
        <p:spPr/>
        <p:txBody>
          <a:bodyPr/>
          <a:lstStyle/>
          <a:p>
            <a:fld id="{3BC93099-F7AB-074E-8CC3-8B9B36D0B21C}" type="slidenum">
              <a:rPr lang="en-US" smtClean="0"/>
              <a:t>7</a:t>
            </a:fld>
            <a:endParaRPr lang="en-US" dirty="0"/>
          </a:p>
        </p:txBody>
      </p:sp>
    </p:spTree>
    <p:extLst>
      <p:ext uri="{BB962C8B-B14F-4D97-AF65-F5344CB8AC3E}">
        <p14:creationId xmlns:p14="http://schemas.microsoft.com/office/powerpoint/2010/main" val="214948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587830" y="0"/>
            <a:ext cx="9771520" cy="1665513"/>
          </a:xfrm>
        </p:spPr>
        <p:txBody>
          <a:bodyPr>
            <a:normAutofit/>
          </a:bodyPr>
          <a:lstStyle/>
          <a:p>
            <a:r>
              <a:rPr lang="en-ZA" sz="3200" dirty="0"/>
              <a:t>GPL Oversight And Accountability</a:t>
            </a:r>
            <a:endParaRPr lang="en-US" altLang="en-US" sz="32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F2F82E3F-A61C-4C8F-A87E-34ED954E40A9}"/>
              </a:ext>
            </a:extLst>
          </p:cNvPr>
          <p:cNvSpPr>
            <a:spLocks noGrp="1"/>
          </p:cNvSpPr>
          <p:nvPr>
            <p:ph idx="1"/>
          </p:nvPr>
        </p:nvSpPr>
        <p:spPr>
          <a:xfrm>
            <a:off x="664029" y="2177142"/>
            <a:ext cx="10863942" cy="3784745"/>
          </a:xfrm>
        </p:spPr>
        <p:txBody>
          <a:bodyPr vert="horz" lIns="91440" tIns="45720" rIns="91440" bIns="45720" rtlCol="0" anchor="t">
            <a:noAutofit/>
          </a:bodyPr>
          <a:lstStyle/>
          <a:p>
            <a:pPr algn="just">
              <a:lnSpc>
                <a:spcPct val="100000"/>
              </a:lnSpc>
              <a:spcBef>
                <a:spcPct val="0"/>
              </a:spcBef>
            </a:pPr>
            <a:r>
              <a:rPr lang="en-US" sz="1600" dirty="0">
                <a:latin typeface="Arial"/>
                <a:cs typeface="Arial"/>
              </a:rPr>
              <a:t>The legislature uses several </a:t>
            </a:r>
            <a:r>
              <a:rPr lang="en-US" sz="1600" b="1" dirty="0">
                <a:latin typeface="Arial"/>
                <a:cs typeface="Arial"/>
              </a:rPr>
              <a:t>tools to exercise its oversight mandate</a:t>
            </a:r>
            <a:r>
              <a:rPr lang="en-US" sz="1600" dirty="0">
                <a:latin typeface="Arial"/>
                <a:cs typeface="Arial"/>
              </a:rPr>
              <a:t> and holding the Executive accountable.</a:t>
            </a:r>
            <a:endParaRPr lang="en-US" sz="1600" dirty="0"/>
          </a:p>
          <a:p>
            <a:pPr algn="just">
              <a:lnSpc>
                <a:spcPct val="100000"/>
              </a:lnSpc>
              <a:spcBef>
                <a:spcPct val="0"/>
              </a:spcBef>
            </a:pPr>
            <a:endParaRPr lang="en-US" sz="1600" dirty="0"/>
          </a:p>
          <a:p>
            <a:pPr algn="just">
              <a:lnSpc>
                <a:spcPct val="100000"/>
              </a:lnSpc>
              <a:spcBef>
                <a:spcPct val="0"/>
              </a:spcBef>
            </a:pPr>
            <a:r>
              <a:rPr lang="en-US" sz="1600" dirty="0">
                <a:solidFill>
                  <a:srgbClr val="86411E"/>
                </a:solidFill>
                <a:latin typeface="Arial"/>
                <a:cs typeface="Arial"/>
              </a:rPr>
              <a:t>These include amongst others:</a:t>
            </a:r>
          </a:p>
          <a:p>
            <a:pPr marL="800100" lvl="1" indent="-342900" algn="just">
              <a:lnSpc>
                <a:spcPct val="100000"/>
              </a:lnSpc>
              <a:spcBef>
                <a:spcPct val="0"/>
              </a:spcBef>
              <a:buFont typeface="Wingdings" panose="020B0604020202020204" pitchFamily="34" charset="0"/>
              <a:buChar char="§"/>
            </a:pPr>
            <a:r>
              <a:rPr lang="en-US" sz="1600" dirty="0">
                <a:solidFill>
                  <a:srgbClr val="86411E"/>
                </a:solidFill>
                <a:latin typeface="Arial"/>
                <a:cs typeface="Arial"/>
              </a:rPr>
              <a:t>The Sector Oversight Model (</a:t>
            </a:r>
            <a:r>
              <a:rPr lang="en-US" sz="1600" b="1" dirty="0">
                <a:solidFill>
                  <a:srgbClr val="86411E"/>
                </a:solidFill>
                <a:latin typeface="Arial"/>
                <a:cs typeface="Arial"/>
              </a:rPr>
              <a:t>SOM</a:t>
            </a:r>
            <a:r>
              <a:rPr lang="en-US" sz="1600" dirty="0">
                <a:solidFill>
                  <a:srgbClr val="86411E"/>
                </a:solidFill>
                <a:latin typeface="Arial"/>
                <a:cs typeface="Arial"/>
              </a:rPr>
              <a:t>) which is inclusive of </a:t>
            </a:r>
            <a:r>
              <a:rPr lang="en-US" sz="1600" b="1" dirty="0">
                <a:solidFill>
                  <a:srgbClr val="86411E"/>
                </a:solidFill>
                <a:latin typeface="Arial"/>
                <a:cs typeface="Arial"/>
              </a:rPr>
              <a:t>Committee Inquiries</a:t>
            </a:r>
            <a:r>
              <a:rPr lang="en-US" sz="1600" dirty="0">
                <a:solidFill>
                  <a:srgbClr val="86411E"/>
                </a:solidFill>
                <a:latin typeface="Arial"/>
                <a:cs typeface="Arial"/>
              </a:rPr>
              <a:t>;</a:t>
            </a:r>
            <a:endParaRPr lang="en-US" sz="1600" dirty="0">
              <a:solidFill>
                <a:srgbClr val="86411E"/>
              </a:solidFill>
            </a:endParaRPr>
          </a:p>
          <a:p>
            <a:pPr marL="800100" lvl="1" indent="-342900" algn="just">
              <a:lnSpc>
                <a:spcPct val="100000"/>
              </a:lnSpc>
              <a:spcBef>
                <a:spcPct val="0"/>
              </a:spcBef>
              <a:buFont typeface="Wingdings" panose="020B0604020202020204" pitchFamily="34" charset="0"/>
              <a:buChar char="§"/>
            </a:pPr>
            <a:r>
              <a:rPr lang="en-US" sz="1600" b="1" dirty="0">
                <a:solidFill>
                  <a:srgbClr val="86411E"/>
                </a:solidFill>
                <a:latin typeface="Arial"/>
                <a:cs typeface="Arial"/>
              </a:rPr>
              <a:t>Questions</a:t>
            </a:r>
            <a:r>
              <a:rPr lang="en-US" sz="1600" dirty="0">
                <a:solidFill>
                  <a:srgbClr val="86411E"/>
                </a:solidFill>
                <a:latin typeface="Arial"/>
                <a:cs typeface="Arial"/>
              </a:rPr>
              <a:t> to the Executive, </a:t>
            </a:r>
          </a:p>
          <a:p>
            <a:pPr marL="800100" lvl="1" indent="-342900" algn="just">
              <a:lnSpc>
                <a:spcPct val="100000"/>
              </a:lnSpc>
              <a:spcBef>
                <a:spcPct val="0"/>
              </a:spcBef>
              <a:buFont typeface="Wingdings" panose="020B0604020202020204" pitchFamily="34" charset="0"/>
              <a:buChar char="§"/>
            </a:pPr>
            <a:r>
              <a:rPr lang="en-US" sz="1600" b="1" dirty="0">
                <a:solidFill>
                  <a:srgbClr val="86411E"/>
                </a:solidFill>
                <a:latin typeface="Arial"/>
                <a:cs typeface="Arial"/>
              </a:rPr>
              <a:t>Motions</a:t>
            </a:r>
            <a:r>
              <a:rPr lang="en-US" sz="1600" dirty="0">
                <a:solidFill>
                  <a:srgbClr val="86411E"/>
                </a:solidFill>
                <a:latin typeface="Arial"/>
                <a:cs typeface="Arial"/>
              </a:rPr>
              <a:t>, </a:t>
            </a:r>
            <a:endParaRPr lang="en-US" sz="1600" dirty="0">
              <a:solidFill>
                <a:srgbClr val="86411E"/>
              </a:solidFill>
            </a:endParaRPr>
          </a:p>
          <a:p>
            <a:pPr marL="800100" lvl="1" indent="-342900" algn="just">
              <a:lnSpc>
                <a:spcPct val="100000"/>
              </a:lnSpc>
              <a:spcBef>
                <a:spcPct val="0"/>
              </a:spcBef>
              <a:buFont typeface="Wingdings" panose="020B0604020202020204" pitchFamily="34" charset="0"/>
              <a:buChar char="§"/>
            </a:pPr>
            <a:r>
              <a:rPr lang="en-US" sz="1600" b="1" dirty="0">
                <a:solidFill>
                  <a:srgbClr val="86411E"/>
                </a:solidFill>
                <a:latin typeface="Arial"/>
                <a:cs typeface="Arial"/>
              </a:rPr>
              <a:t>Scrutiny of Reports</a:t>
            </a:r>
            <a:r>
              <a:rPr lang="en-US" sz="1600" dirty="0">
                <a:solidFill>
                  <a:srgbClr val="86411E"/>
                </a:solidFill>
                <a:latin typeface="Arial"/>
                <a:cs typeface="Arial"/>
              </a:rPr>
              <a:t>,</a:t>
            </a:r>
          </a:p>
          <a:p>
            <a:pPr marL="800100" lvl="1" indent="-342900" algn="just">
              <a:lnSpc>
                <a:spcPct val="100000"/>
              </a:lnSpc>
              <a:spcBef>
                <a:spcPct val="0"/>
              </a:spcBef>
              <a:buFont typeface="Wingdings" panose="020B0604020202020204" pitchFamily="34" charset="0"/>
              <a:buChar char="§"/>
            </a:pPr>
            <a:r>
              <a:rPr lang="en-US" sz="1600" dirty="0">
                <a:solidFill>
                  <a:srgbClr val="86411E"/>
                </a:solidFill>
                <a:latin typeface="Arial"/>
                <a:cs typeface="Arial"/>
              </a:rPr>
              <a:t>Monitoring implementation of </a:t>
            </a:r>
            <a:r>
              <a:rPr lang="en-US" sz="1600" b="1" dirty="0">
                <a:solidFill>
                  <a:srgbClr val="86411E"/>
                </a:solidFill>
                <a:latin typeface="Arial"/>
                <a:cs typeface="Arial"/>
              </a:rPr>
              <a:t>Resolutions</a:t>
            </a:r>
            <a:r>
              <a:rPr lang="en-US" sz="1600" dirty="0">
                <a:solidFill>
                  <a:srgbClr val="86411E"/>
                </a:solidFill>
                <a:latin typeface="Arial"/>
                <a:cs typeface="Arial"/>
              </a:rPr>
              <a:t> of the House, etc.</a:t>
            </a:r>
          </a:p>
          <a:p>
            <a:pPr algn="just">
              <a:lnSpc>
                <a:spcPct val="100000"/>
              </a:lnSpc>
              <a:spcBef>
                <a:spcPct val="0"/>
              </a:spcBef>
              <a:buFont typeface="Wingdings" panose="020B0604020202020204" pitchFamily="34" charset="0"/>
              <a:buChar char="q"/>
            </a:pPr>
            <a:endParaRPr lang="en-US" sz="1600" dirty="0"/>
          </a:p>
          <a:p>
            <a:pPr algn="just">
              <a:lnSpc>
                <a:spcPct val="100000"/>
              </a:lnSpc>
              <a:spcBef>
                <a:spcPct val="0"/>
              </a:spcBef>
            </a:pPr>
            <a:r>
              <a:rPr lang="en-US" sz="1600" dirty="0">
                <a:latin typeface="Arial"/>
                <a:cs typeface="Arial"/>
              </a:rPr>
              <a:t>The implementation of the tools is </a:t>
            </a:r>
            <a:r>
              <a:rPr lang="en-US" sz="1600" b="1" dirty="0">
                <a:latin typeface="Arial"/>
                <a:cs typeface="Arial"/>
              </a:rPr>
              <a:t>governed by the rules of the Legislature</a:t>
            </a:r>
            <a:r>
              <a:rPr lang="en-US" sz="1600" dirty="0">
                <a:latin typeface="Arial"/>
                <a:cs typeface="Arial"/>
              </a:rPr>
              <a:t> and </a:t>
            </a:r>
            <a:r>
              <a:rPr lang="en-US" sz="1600" b="1" dirty="0">
                <a:latin typeface="Arial"/>
                <a:cs typeface="Arial"/>
              </a:rPr>
              <a:t>relevant legislations</a:t>
            </a:r>
          </a:p>
          <a:p>
            <a:pPr algn="just">
              <a:lnSpc>
                <a:spcPct val="100000"/>
              </a:lnSpc>
              <a:spcBef>
                <a:spcPct val="0"/>
              </a:spcBef>
            </a:pPr>
            <a:endParaRPr lang="en-US" sz="1600" b="1" dirty="0">
              <a:latin typeface="Arial"/>
              <a:cs typeface="Arial"/>
            </a:endParaRPr>
          </a:p>
          <a:p>
            <a:pPr algn="just">
              <a:lnSpc>
                <a:spcPct val="100000"/>
              </a:lnSpc>
              <a:spcBef>
                <a:spcPct val="0"/>
              </a:spcBef>
            </a:pPr>
            <a:r>
              <a:rPr lang="en-US" sz="1600" dirty="0">
                <a:solidFill>
                  <a:srgbClr val="86411E"/>
                </a:solidFill>
                <a:latin typeface="Arial"/>
                <a:cs typeface="Arial"/>
              </a:rPr>
              <a:t>Central to the Legislature's </a:t>
            </a:r>
            <a:r>
              <a:rPr lang="en-US" sz="1600" b="1" dirty="0">
                <a:solidFill>
                  <a:srgbClr val="86411E"/>
                </a:solidFill>
                <a:latin typeface="Arial"/>
                <a:cs typeface="Arial"/>
              </a:rPr>
              <a:t>execution of the oversight mandate</a:t>
            </a:r>
            <a:r>
              <a:rPr lang="en-US" sz="1600" dirty="0">
                <a:solidFill>
                  <a:srgbClr val="86411E"/>
                </a:solidFill>
                <a:latin typeface="Arial"/>
                <a:cs typeface="Arial"/>
              </a:rPr>
              <a:t> is the Sector Oversight Model (SOM).</a:t>
            </a:r>
          </a:p>
        </p:txBody>
      </p:sp>
    </p:spTree>
    <p:extLst>
      <p:ext uri="{BB962C8B-B14F-4D97-AF65-F5344CB8AC3E}">
        <p14:creationId xmlns:p14="http://schemas.microsoft.com/office/powerpoint/2010/main" val="42365491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gnifying glass on a piece of paper&#10;&#10;Description automatically generated">
            <a:extLst>
              <a:ext uri="{FF2B5EF4-FFF2-40B4-BE49-F238E27FC236}">
                <a16:creationId xmlns:a16="http://schemas.microsoft.com/office/drawing/2014/main" id="{03B778B6-E5E9-28FF-0591-9E8684D70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5450"/>
            <a:ext cx="11544300" cy="4254499"/>
          </a:xfrm>
          <a:prstGeom prst="rect">
            <a:avLst/>
          </a:prstGeom>
        </p:spPr>
      </p:pic>
      <p:sp>
        <p:nvSpPr>
          <p:cNvPr id="3" name="Slide Number Placeholder 2">
            <a:extLst>
              <a:ext uri="{FF2B5EF4-FFF2-40B4-BE49-F238E27FC236}">
                <a16:creationId xmlns:a16="http://schemas.microsoft.com/office/drawing/2014/main" id="{93333A1C-631B-61E8-EFDA-231AE9589D50}"/>
              </a:ext>
            </a:extLst>
          </p:cNvPr>
          <p:cNvSpPr>
            <a:spLocks noGrp="1"/>
          </p:cNvSpPr>
          <p:nvPr>
            <p:ph type="sldNum" sz="quarter" idx="12"/>
          </p:nvPr>
        </p:nvSpPr>
        <p:spPr/>
        <p:txBody>
          <a:bodyPr/>
          <a:lstStyle/>
          <a:p>
            <a:fld id="{D0AE37AA-8584-A54C-BECD-BC59CBA32CED}" type="slidenum">
              <a:rPr lang="en-US" smtClean="0"/>
              <a:t>9</a:t>
            </a:fld>
            <a:endParaRPr lang="en-US" dirty="0"/>
          </a:p>
        </p:txBody>
      </p:sp>
      <p:sp>
        <p:nvSpPr>
          <p:cNvPr id="6" name="Content Placeholder 2">
            <a:extLst>
              <a:ext uri="{FF2B5EF4-FFF2-40B4-BE49-F238E27FC236}">
                <a16:creationId xmlns:a16="http://schemas.microsoft.com/office/drawing/2014/main" id="{5AE5843C-8B48-E83E-40CC-A9618F4E24A6}"/>
              </a:ext>
            </a:extLst>
          </p:cNvPr>
          <p:cNvSpPr txBox="1">
            <a:spLocks/>
          </p:cNvSpPr>
          <p:nvPr/>
        </p:nvSpPr>
        <p:spPr>
          <a:xfrm>
            <a:off x="766508" y="2718368"/>
            <a:ext cx="5091260" cy="22098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solidFill>
                  <a:schemeClr val="bg1"/>
                </a:solidFill>
              </a:rPr>
              <a:t>THE SECTOR OVERSIGHT MODEL (SOM)</a:t>
            </a:r>
          </a:p>
        </p:txBody>
      </p:sp>
    </p:spTree>
    <p:extLst>
      <p:ext uri="{BB962C8B-B14F-4D97-AF65-F5344CB8AC3E}">
        <p14:creationId xmlns:p14="http://schemas.microsoft.com/office/powerpoint/2010/main" val="29027664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250</TotalTime>
  <Words>2894</Words>
  <Application>Microsoft Macintosh PowerPoint</Application>
  <PresentationFormat>Widescreen</PresentationFormat>
  <Paragraphs>232</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Arial Narrow</vt:lpstr>
      <vt:lpstr>Calibri</vt:lpstr>
      <vt:lpstr>Wingdings</vt:lpstr>
      <vt:lpstr>1_Office Theme</vt:lpstr>
      <vt:lpstr>OVERSIGHT AND ACCOUNTABILITY IN THE GPL</vt:lpstr>
      <vt:lpstr>PRESENTATION OUTLINE</vt:lpstr>
      <vt:lpstr>Introduction</vt:lpstr>
      <vt:lpstr>PowerPoint Presentation</vt:lpstr>
      <vt:lpstr>Defining Oversight and Accountability</vt:lpstr>
      <vt:lpstr>Functions of Oversight</vt:lpstr>
      <vt:lpstr>Why Legislatures Do Oversight</vt:lpstr>
      <vt:lpstr>GPL Oversight And Accountability</vt:lpstr>
      <vt:lpstr>PowerPoint Presentation</vt:lpstr>
      <vt:lpstr>The Sector Oversight Model (SOM)</vt:lpstr>
      <vt:lpstr>The Sector Oversight Model (SOM) cont.</vt:lpstr>
      <vt:lpstr>The Sector Oversight Model (SOM) cont.</vt:lpstr>
      <vt:lpstr>PowerPoint Presentation</vt:lpstr>
      <vt:lpstr>Budget Information Matrices</vt:lpstr>
      <vt:lpstr>Budget Cycle Model &amp; Its Mechanisms</vt:lpstr>
      <vt:lpstr>Budget Cycle Model &amp; Its Mechanisms cont.</vt:lpstr>
      <vt:lpstr>Budget Cycle Model &amp; Its Mechanisms cont.</vt:lpstr>
      <vt:lpstr>PowerPoint Presentation</vt:lpstr>
      <vt:lpstr>Typical Committee Process</vt:lpstr>
      <vt:lpstr>Typical Committee Process cont.</vt:lpstr>
      <vt:lpstr>Committee Inquiries</vt:lpstr>
      <vt:lpstr>Committee Inquiries cont.</vt:lpstr>
      <vt:lpstr>Committee Inquiries cont.</vt:lpstr>
      <vt:lpstr>PowerPoint Presentation</vt:lpstr>
      <vt:lpstr>Questions to the Executive</vt:lpstr>
      <vt:lpstr>Questions to the Executive cont.</vt:lpstr>
      <vt:lpstr>Questions to the Executive cont.</vt:lpstr>
      <vt:lpstr>Questions to the Executive cont.</vt:lpstr>
      <vt:lpstr>PowerPoint Presentation</vt:lpstr>
      <vt:lpstr>Resolutions of the House</vt:lpstr>
      <vt:lpstr>Motions</vt:lpstr>
      <vt:lpstr>Scrutiny of Reports</vt:lpstr>
      <vt:lpstr>Scrutiny of Reports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OVERSIGHT AND ACCOUNTABILITY IN THE GPL</dc:title>
  <dc:creator>Tinyiko Makondo; Hlanganani Ngobeni</dc:creator>
  <cp:lastModifiedBy>Leene Mogobe</cp:lastModifiedBy>
  <cp:revision>628</cp:revision>
  <dcterms:created xsi:type="dcterms:W3CDTF">2024-06-21T08:50:30Z</dcterms:created>
  <dcterms:modified xsi:type="dcterms:W3CDTF">2024-06-25T18:55:41Z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a00853-e5cc-480d-8b74-afcdbe2c705a_Enabled">
    <vt:lpwstr>true</vt:lpwstr>
  </property>
  <property fmtid="{D5CDD505-2E9C-101B-9397-08002B2CF9AE}" pid="3" name="MSIP_Label_41a00853-e5cc-480d-8b74-afcdbe2c705a_SetDate">
    <vt:lpwstr>2024-06-21T09:02:07Z</vt:lpwstr>
  </property>
  <property fmtid="{D5CDD505-2E9C-101B-9397-08002B2CF9AE}" pid="4" name="MSIP_Label_41a00853-e5cc-480d-8b74-afcdbe2c705a_Method">
    <vt:lpwstr>Standard</vt:lpwstr>
  </property>
  <property fmtid="{D5CDD505-2E9C-101B-9397-08002B2CF9AE}" pid="5" name="MSIP_Label_41a00853-e5cc-480d-8b74-afcdbe2c705a_Name">
    <vt:lpwstr>defa4170-0d19-0005-0004-bc88714345d2</vt:lpwstr>
  </property>
  <property fmtid="{D5CDD505-2E9C-101B-9397-08002B2CF9AE}" pid="6" name="MSIP_Label_41a00853-e5cc-480d-8b74-afcdbe2c705a_SiteId">
    <vt:lpwstr>4a3d1c5b-66b2-47c2-88d1-7eaa8d27e6cf</vt:lpwstr>
  </property>
  <property fmtid="{D5CDD505-2E9C-101B-9397-08002B2CF9AE}" pid="7" name="MSIP_Label_41a00853-e5cc-480d-8b74-afcdbe2c705a_ActionId">
    <vt:lpwstr>5a4a0a74-cec4-415b-80be-4feec2515fdf</vt:lpwstr>
  </property>
  <property fmtid="{D5CDD505-2E9C-101B-9397-08002B2CF9AE}" pid="8" name="MSIP_Label_41a00853-e5cc-480d-8b74-afcdbe2c705a_ContentBits">
    <vt:lpwstr>0</vt:lpwstr>
  </property>
</Properties>
</file>