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1097" r:id="rId6"/>
    <p:sldId id="1150" r:id="rId7"/>
    <p:sldId id="1151" r:id="rId8"/>
    <p:sldId id="289" r:id="rId9"/>
    <p:sldId id="775" r:id="rId10"/>
    <p:sldId id="1107" r:id="rId11"/>
    <p:sldId id="1197" r:id="rId12"/>
    <p:sldId id="1152" r:id="rId13"/>
    <p:sldId id="1199" r:id="rId14"/>
    <p:sldId id="1200" r:id="rId15"/>
    <p:sldId id="1198" r:id="rId16"/>
    <p:sldId id="1149" r:id="rId17"/>
    <p:sldId id="781" r:id="rId18"/>
    <p:sldId id="1204" r:id="rId19"/>
    <p:sldId id="274" r:id="rId20"/>
    <p:sldId id="271" r:id="rId21"/>
    <p:sldId id="275" r:id="rId22"/>
    <p:sldId id="1153" r:id="rId23"/>
    <p:sldId id="782" r:id="rId24"/>
    <p:sldId id="1154" r:id="rId25"/>
    <p:sldId id="1155" r:id="rId26"/>
    <p:sldId id="783" r:id="rId27"/>
    <p:sldId id="288" r:id="rId28"/>
    <p:sldId id="1203" r:id="rId29"/>
    <p:sldId id="262" r:id="rId30"/>
    <p:sldId id="272" r:id="rId31"/>
    <p:sldId id="285" r:id="rId32"/>
    <p:sldId id="266" r:id="rId33"/>
    <p:sldId id="772" r:id="rId34"/>
    <p:sldId id="1206"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4619"/>
    <a:srgbClr val="154B24"/>
    <a:srgbClr val="5C7556"/>
    <a:srgbClr val="86411E"/>
    <a:srgbClr val="E3E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5" autoAdjust="0"/>
    <p:restoredTop sz="94663"/>
  </p:normalViewPr>
  <p:slideViewPr>
    <p:cSldViewPr snapToGrid="0">
      <p:cViewPr varScale="1">
        <p:scale>
          <a:sx n="126" d="100"/>
          <a:sy n="126" d="100"/>
        </p:scale>
        <p:origin x="8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B647F-B2AF-4C09-A316-9D333F25C0D9}" type="doc">
      <dgm:prSet loTypeId="urn:microsoft.com/office/officeart/2005/8/layout/process5" loCatId="process" qsTypeId="urn:microsoft.com/office/officeart/2005/8/quickstyle/simple4" qsCatId="simple" csTypeId="urn:microsoft.com/office/officeart/2005/8/colors/accent3_2" csCatId="accent3" phldr="1"/>
      <dgm:spPr/>
      <dgm:t>
        <a:bodyPr/>
        <a:lstStyle/>
        <a:p>
          <a:endParaRPr lang="en-US"/>
        </a:p>
      </dgm:t>
    </dgm:pt>
    <dgm:pt modelId="{2521CABD-A145-4058-9442-40B2B454693C}">
      <dgm:prSet phldrT="[Text]" custT="1"/>
      <dgm:spPr>
        <a:xfrm>
          <a:off x="2720" y="353785"/>
          <a:ext cx="1189578" cy="713747"/>
        </a:xfrm>
        <a:solidFill>
          <a:srgbClr val="5C7556"/>
        </a:solidFill>
      </dgm:spPr>
      <dgm:t>
        <a:bodyPr/>
        <a:lstStyle/>
        <a:p>
          <a:r>
            <a:rPr lang="en-US" sz="1100" b="1">
              <a:latin typeface="Arial" pitchFamily="34" charset="0"/>
              <a:ea typeface="+mn-ea"/>
              <a:cs typeface="Arial" pitchFamily="34" charset="0"/>
            </a:rPr>
            <a:t>The Bill is drafted and presented to the Executive</a:t>
          </a:r>
          <a:endParaRPr lang="en-US" sz="1100" b="1" dirty="0">
            <a:latin typeface="Arial" pitchFamily="34" charset="0"/>
            <a:ea typeface="+mn-ea"/>
            <a:cs typeface="Arial" pitchFamily="34" charset="0"/>
          </a:endParaRPr>
        </a:p>
      </dgm:t>
    </dgm:pt>
    <dgm:pt modelId="{7815B6D2-027A-416D-AD95-A3E07CC93A2D}" type="parTrans" cxnId="{B377A406-F7CF-4745-9FB9-6A6ADA53FE56}">
      <dgm:prSet/>
      <dgm:spPr/>
      <dgm:t>
        <a:bodyPr/>
        <a:lstStyle/>
        <a:p>
          <a:endParaRPr lang="en-US" sz="800" b="1">
            <a:solidFill>
              <a:schemeClr val="bg1"/>
            </a:solidFill>
            <a:latin typeface="Arial" pitchFamily="34" charset="0"/>
            <a:cs typeface="Arial" pitchFamily="34" charset="0"/>
          </a:endParaRPr>
        </a:p>
      </dgm:t>
    </dgm:pt>
    <dgm:pt modelId="{9AA8F296-BD9D-4C6E-8D4B-9101EBB64BC2}" type="sibTrans" cxnId="{B377A406-F7CF-4745-9FB9-6A6ADA53FE56}">
      <dgm:prSet custT="1"/>
      <dgm:spPr>
        <a:xfrm>
          <a:off x="1296982" y="563151"/>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BFD30E9E-C3FC-45F1-A2BB-7141C131D9AF}">
      <dgm:prSet phldrT="[Text]" custT="1"/>
      <dgm:spPr>
        <a:xfrm>
          <a:off x="1668130" y="353785"/>
          <a:ext cx="1189578" cy="713747"/>
        </a:xfrm>
        <a:solidFill>
          <a:srgbClr val="5C7556"/>
        </a:solidFill>
      </dgm:spPr>
      <dgm:t>
        <a:bodyPr/>
        <a:lstStyle/>
        <a:p>
          <a:r>
            <a:rPr lang="en-ZA" altLang="en-US" sz="1100" b="1">
              <a:latin typeface="Arial" panose="020B0604020202020204" pitchFamily="34" charset="0"/>
              <a:cs typeface="Arial" panose="020B0604020202020204" pitchFamily="34" charset="0"/>
            </a:rPr>
            <a:t>Submission of draft bill by Leader of Government Business (LOG)</a:t>
          </a:r>
          <a:endParaRPr lang="en-US" sz="1100" b="1" dirty="0">
            <a:latin typeface="Arial" pitchFamily="34" charset="0"/>
            <a:ea typeface="+mn-ea"/>
            <a:cs typeface="Arial" pitchFamily="34" charset="0"/>
          </a:endParaRPr>
        </a:p>
      </dgm:t>
    </dgm:pt>
    <dgm:pt modelId="{D5021A73-A43C-45AD-9CBB-0CC454460607}" type="parTrans" cxnId="{06D4ABA9-B36D-4E0F-B32D-A0574176FA3E}">
      <dgm:prSet/>
      <dgm:spPr/>
      <dgm:t>
        <a:bodyPr/>
        <a:lstStyle/>
        <a:p>
          <a:endParaRPr lang="en-US" sz="800" b="1">
            <a:solidFill>
              <a:schemeClr val="bg1"/>
            </a:solidFill>
            <a:latin typeface="Arial" pitchFamily="34" charset="0"/>
            <a:cs typeface="Arial" pitchFamily="34" charset="0"/>
          </a:endParaRPr>
        </a:p>
      </dgm:t>
    </dgm:pt>
    <dgm:pt modelId="{3B4CE4FE-9016-4647-AD5B-E47C8383DC47}" type="sibTrans" cxnId="{06D4ABA9-B36D-4E0F-B32D-A0574176FA3E}">
      <dgm:prSet custT="1"/>
      <dgm:spPr>
        <a:xfrm>
          <a:off x="2962392" y="563151"/>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1DD83576-04FB-4140-B9CB-BD0717061F2F}">
      <dgm:prSet phldrT="[Text]" custT="1"/>
      <dgm:spPr>
        <a:xfrm>
          <a:off x="3333540" y="353785"/>
          <a:ext cx="1189578" cy="713747"/>
        </a:xfrm>
        <a:solidFill>
          <a:srgbClr val="5C7556"/>
        </a:solidFill>
      </dgm:spPr>
      <dgm:t>
        <a:bodyPr/>
        <a:lstStyle/>
        <a:p>
          <a:r>
            <a:rPr lang="en-US" sz="1100" b="1">
              <a:latin typeface="Arial" pitchFamily="34" charset="0"/>
              <a:ea typeface="+mn-ea"/>
              <a:cs typeface="Arial" pitchFamily="34" charset="0"/>
            </a:rPr>
            <a:t>The Secretary publishes the Bill in the Gazette for public comment</a:t>
          </a:r>
          <a:endParaRPr lang="en-US" sz="1100" b="1" dirty="0">
            <a:latin typeface="Arial" pitchFamily="34" charset="0"/>
            <a:ea typeface="+mn-ea"/>
            <a:cs typeface="Arial" pitchFamily="34" charset="0"/>
          </a:endParaRPr>
        </a:p>
      </dgm:t>
    </dgm:pt>
    <dgm:pt modelId="{99EE118F-DB37-487B-AB4A-E912D4C40357}" type="parTrans" cxnId="{3C12CAD1-1003-4500-B9C4-BF7ACB90E1A2}">
      <dgm:prSet/>
      <dgm:spPr/>
      <dgm:t>
        <a:bodyPr/>
        <a:lstStyle/>
        <a:p>
          <a:endParaRPr lang="en-US" sz="800" b="1">
            <a:solidFill>
              <a:schemeClr val="bg1"/>
            </a:solidFill>
            <a:latin typeface="Arial" pitchFamily="34" charset="0"/>
            <a:cs typeface="Arial" pitchFamily="34" charset="0"/>
          </a:endParaRPr>
        </a:p>
      </dgm:t>
    </dgm:pt>
    <dgm:pt modelId="{DBF234C8-5B1B-4242-9E5C-D7E5809C3AAC}" type="sibTrans" cxnId="{3C12CAD1-1003-4500-B9C4-BF7ACB90E1A2}">
      <dgm:prSet custT="1"/>
      <dgm:spPr>
        <a:xfrm>
          <a:off x="4627802" y="563151"/>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22548330-06C0-4814-B01B-CC7510030FBA}">
      <dgm:prSet phldrT="[Text]" custT="1"/>
      <dgm:spPr>
        <a:xfrm>
          <a:off x="4998950" y="353785"/>
          <a:ext cx="1189578" cy="713747"/>
        </a:xfrm>
        <a:solidFill>
          <a:srgbClr val="5C7556"/>
        </a:solidFill>
      </dgm:spPr>
      <dgm:t>
        <a:bodyPr/>
        <a:lstStyle/>
        <a:p>
          <a:r>
            <a:rPr lang="en-US" sz="1100" b="1">
              <a:latin typeface="Arial" pitchFamily="34" charset="0"/>
              <a:ea typeface="+mn-ea"/>
              <a:cs typeface="Arial" pitchFamily="34" charset="0"/>
            </a:rPr>
            <a:t>The Bill is introduced in the Legislature</a:t>
          </a:r>
          <a:endParaRPr lang="en-US" sz="1100" b="1" dirty="0">
            <a:latin typeface="Arial" pitchFamily="34" charset="0"/>
            <a:ea typeface="+mn-ea"/>
            <a:cs typeface="Arial" pitchFamily="34" charset="0"/>
          </a:endParaRPr>
        </a:p>
      </dgm:t>
    </dgm:pt>
    <dgm:pt modelId="{26270B7B-23A9-4363-A7C5-599194E8CB5E}" type="parTrans" cxnId="{56CBFD73-7C3C-47FB-AF25-68B206AB9EF1}">
      <dgm:prSet/>
      <dgm:spPr/>
      <dgm:t>
        <a:bodyPr/>
        <a:lstStyle/>
        <a:p>
          <a:endParaRPr lang="en-US" sz="800" b="1">
            <a:solidFill>
              <a:schemeClr val="bg1"/>
            </a:solidFill>
            <a:latin typeface="Arial" pitchFamily="34" charset="0"/>
            <a:cs typeface="Arial" pitchFamily="34" charset="0"/>
          </a:endParaRPr>
        </a:p>
      </dgm:t>
    </dgm:pt>
    <dgm:pt modelId="{EE9DAC0D-23CD-4E05-A8C6-0A26C430B2C3}" type="sibTrans" cxnId="{56CBFD73-7C3C-47FB-AF25-68B206AB9EF1}">
      <dgm:prSet custT="1"/>
      <dgm:spPr>
        <a:xfrm rot="5400000">
          <a:off x="5467644" y="1150803"/>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575C9A23-0F48-4B4C-B8BB-D2EF0700B77A}">
      <dgm:prSet phldrT="[Text]" custT="1"/>
      <dgm:spPr>
        <a:xfrm>
          <a:off x="4998950" y="1543363"/>
          <a:ext cx="1189578" cy="713747"/>
        </a:xfrm>
        <a:solidFill>
          <a:srgbClr val="5C7556"/>
        </a:solidFill>
      </dgm:spPr>
      <dgm:t>
        <a:bodyPr/>
        <a:lstStyle/>
        <a:p>
          <a:r>
            <a:rPr lang="en-US" sz="1100" b="1">
              <a:latin typeface="Arial" pitchFamily="34" charset="0"/>
              <a:ea typeface="+mn-ea"/>
              <a:cs typeface="Arial" pitchFamily="34" charset="0"/>
            </a:rPr>
            <a:t>The Bill referred to the relevant Committee</a:t>
          </a:r>
          <a:endParaRPr lang="en-US" sz="1100" b="1" dirty="0">
            <a:latin typeface="Arial" pitchFamily="34" charset="0"/>
            <a:ea typeface="+mn-ea"/>
            <a:cs typeface="Arial" pitchFamily="34" charset="0"/>
          </a:endParaRPr>
        </a:p>
      </dgm:t>
    </dgm:pt>
    <dgm:pt modelId="{BCB3CDE0-AD73-4BC0-BEE7-8923FA5999A6}" type="parTrans" cxnId="{F9D3EE3D-34C6-43A8-B83D-CE12C9E9C0C3}">
      <dgm:prSet/>
      <dgm:spPr/>
      <dgm:t>
        <a:bodyPr/>
        <a:lstStyle/>
        <a:p>
          <a:endParaRPr lang="en-US" sz="800" b="1">
            <a:solidFill>
              <a:schemeClr val="bg1"/>
            </a:solidFill>
            <a:latin typeface="Arial" pitchFamily="34" charset="0"/>
            <a:cs typeface="Arial" pitchFamily="34" charset="0"/>
          </a:endParaRPr>
        </a:p>
      </dgm:t>
    </dgm:pt>
    <dgm:pt modelId="{C175483F-46C5-4207-B76F-B1ABBE295476}" type="sibTrans" cxnId="{F9D3EE3D-34C6-43A8-B83D-CE12C9E9C0C3}">
      <dgm:prSet custT="1"/>
      <dgm:spPr>
        <a:xfrm rot="10800000">
          <a:off x="4642077" y="1752729"/>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9AB7B043-FACF-4B83-ADBE-CE66FB7DEA77}">
      <dgm:prSet phldrT="[Text]" custT="1"/>
      <dgm:spPr>
        <a:xfrm>
          <a:off x="3333540" y="1543363"/>
          <a:ext cx="1189578" cy="713747"/>
        </a:xfrm>
        <a:solidFill>
          <a:srgbClr val="5C7556"/>
        </a:solidFill>
      </dgm:spPr>
      <dgm:t>
        <a:bodyPr/>
        <a:lstStyle/>
        <a:p>
          <a:r>
            <a:rPr lang="en-US" sz="1100" b="1">
              <a:latin typeface="Arial" pitchFamily="34" charset="0"/>
              <a:ea typeface="+mn-ea"/>
              <a:cs typeface="Arial" pitchFamily="34" charset="0"/>
            </a:rPr>
            <a:t>The Committee presents a report to the House</a:t>
          </a:r>
          <a:endParaRPr lang="en-US" sz="1100" b="1" dirty="0">
            <a:latin typeface="Arial" pitchFamily="34" charset="0"/>
            <a:ea typeface="+mn-ea"/>
            <a:cs typeface="Arial" pitchFamily="34" charset="0"/>
          </a:endParaRPr>
        </a:p>
      </dgm:t>
    </dgm:pt>
    <dgm:pt modelId="{6DE11C53-C50D-43E6-89AB-EE2498BD0686}" type="parTrans" cxnId="{AC013B1E-36AD-4850-8BDE-F997401CAB94}">
      <dgm:prSet/>
      <dgm:spPr/>
      <dgm:t>
        <a:bodyPr/>
        <a:lstStyle/>
        <a:p>
          <a:endParaRPr lang="en-US" sz="800" b="1">
            <a:solidFill>
              <a:schemeClr val="bg1"/>
            </a:solidFill>
            <a:latin typeface="Arial" pitchFamily="34" charset="0"/>
            <a:cs typeface="Arial" pitchFamily="34" charset="0"/>
          </a:endParaRPr>
        </a:p>
      </dgm:t>
    </dgm:pt>
    <dgm:pt modelId="{243527F5-173D-49F7-957C-3C07018911DF}" type="sibTrans" cxnId="{AC013B1E-36AD-4850-8BDE-F997401CAB94}">
      <dgm:prSet custT="1"/>
      <dgm:spPr>
        <a:xfrm rot="10800000">
          <a:off x="2976667" y="1752729"/>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87BEB1A8-8B47-441D-935F-8A0C3A8A3327}">
      <dgm:prSet phldrT="[Text]" custT="1"/>
      <dgm:spPr>
        <a:xfrm>
          <a:off x="1668130" y="1543363"/>
          <a:ext cx="1189578" cy="713747"/>
        </a:xfrm>
        <a:solidFill>
          <a:srgbClr val="5C7556"/>
        </a:solidFill>
      </dgm:spPr>
      <dgm:t>
        <a:bodyPr/>
        <a:lstStyle/>
        <a:p>
          <a:r>
            <a:rPr lang="en-US" sz="1100" b="1">
              <a:latin typeface="Arial" pitchFamily="34" charset="0"/>
              <a:ea typeface="+mn-ea"/>
              <a:cs typeface="Arial" pitchFamily="34" charset="0"/>
            </a:rPr>
            <a:t>The Legislature debates the Bill</a:t>
          </a:r>
          <a:endParaRPr lang="en-US" sz="1100" b="1" dirty="0">
            <a:latin typeface="Arial" pitchFamily="34" charset="0"/>
            <a:ea typeface="+mn-ea"/>
            <a:cs typeface="Arial" pitchFamily="34" charset="0"/>
          </a:endParaRPr>
        </a:p>
      </dgm:t>
    </dgm:pt>
    <dgm:pt modelId="{D83EA511-62F4-45D4-BB9F-5200DD5FAA3E}" type="parTrans" cxnId="{63E226F7-E4C9-41F6-BC25-3EF801C442EE}">
      <dgm:prSet/>
      <dgm:spPr/>
      <dgm:t>
        <a:bodyPr/>
        <a:lstStyle/>
        <a:p>
          <a:endParaRPr lang="en-US" sz="800" b="1">
            <a:solidFill>
              <a:schemeClr val="bg1"/>
            </a:solidFill>
            <a:latin typeface="Arial" pitchFamily="34" charset="0"/>
            <a:cs typeface="Arial" pitchFamily="34" charset="0"/>
          </a:endParaRPr>
        </a:p>
      </dgm:t>
    </dgm:pt>
    <dgm:pt modelId="{C753A661-C13F-488E-B27A-D377CF504972}" type="sibTrans" cxnId="{63E226F7-E4C9-41F6-BC25-3EF801C442EE}">
      <dgm:prSet custT="1"/>
      <dgm:spPr>
        <a:xfrm rot="10800000">
          <a:off x="1311257" y="1752729"/>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30C66EDA-82E7-490A-8DB5-58C41A368D67}">
      <dgm:prSet phldrT="[Text]" custT="1"/>
      <dgm:spPr>
        <a:xfrm>
          <a:off x="2720" y="1543363"/>
          <a:ext cx="1189578" cy="713747"/>
        </a:xfrm>
        <a:solidFill>
          <a:srgbClr val="5C7556"/>
        </a:solidFill>
      </dgm:spPr>
      <dgm:t>
        <a:bodyPr/>
        <a:lstStyle/>
        <a:p>
          <a:r>
            <a:rPr lang="en-US" sz="1100" b="1">
              <a:latin typeface="Arial" pitchFamily="34" charset="0"/>
              <a:ea typeface="+mn-ea"/>
              <a:cs typeface="Arial" pitchFamily="34" charset="0"/>
            </a:rPr>
            <a:t>The Legislature adopts the Bill</a:t>
          </a:r>
          <a:endParaRPr lang="en-US" sz="1100" b="1" dirty="0">
            <a:latin typeface="Arial" pitchFamily="34" charset="0"/>
            <a:ea typeface="+mn-ea"/>
            <a:cs typeface="Arial" pitchFamily="34" charset="0"/>
          </a:endParaRPr>
        </a:p>
      </dgm:t>
    </dgm:pt>
    <dgm:pt modelId="{5E011086-05D7-4835-A61D-B26A06425E9D}" type="parTrans" cxnId="{272D9E2B-4954-41A9-8CB8-F9F6986032A1}">
      <dgm:prSet/>
      <dgm:spPr/>
      <dgm:t>
        <a:bodyPr/>
        <a:lstStyle/>
        <a:p>
          <a:endParaRPr lang="en-US" sz="800" b="1">
            <a:solidFill>
              <a:schemeClr val="bg1"/>
            </a:solidFill>
            <a:latin typeface="Arial" pitchFamily="34" charset="0"/>
            <a:cs typeface="Arial" pitchFamily="34" charset="0"/>
          </a:endParaRPr>
        </a:p>
      </dgm:t>
    </dgm:pt>
    <dgm:pt modelId="{1694CABC-69EF-475C-AF38-F5CA1AA06620}" type="sibTrans" cxnId="{272D9E2B-4954-41A9-8CB8-F9F6986032A1}">
      <dgm:prSet custT="1"/>
      <dgm:spPr>
        <a:xfrm rot="5400000">
          <a:off x="471414" y="2340381"/>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ADC6A1D0-0D98-4999-8869-AF2F35265A80}">
      <dgm:prSet phldrT="[Text]" custT="1"/>
      <dgm:spPr>
        <a:xfrm>
          <a:off x="2720" y="2732942"/>
          <a:ext cx="1189578" cy="713747"/>
        </a:xfrm>
        <a:solidFill>
          <a:srgbClr val="5C7556"/>
        </a:solidFill>
      </dgm:spPr>
      <dgm:t>
        <a:bodyPr/>
        <a:lstStyle/>
        <a:p>
          <a:r>
            <a:rPr lang="en-US" sz="1100" b="1">
              <a:latin typeface="Arial" pitchFamily="34" charset="0"/>
              <a:ea typeface="+mn-ea"/>
              <a:cs typeface="Arial" pitchFamily="34" charset="0"/>
            </a:rPr>
            <a:t>The Bill is sent to the Premier for signature</a:t>
          </a:r>
          <a:endParaRPr lang="en-US" sz="1100" b="1" dirty="0">
            <a:latin typeface="Arial" pitchFamily="34" charset="0"/>
            <a:ea typeface="+mn-ea"/>
            <a:cs typeface="Arial" pitchFamily="34" charset="0"/>
          </a:endParaRPr>
        </a:p>
      </dgm:t>
    </dgm:pt>
    <dgm:pt modelId="{CED35600-4506-49A9-BC6F-507A6D9C7161}" type="parTrans" cxnId="{F684CAC0-F989-4275-B6DB-E4DA11730E63}">
      <dgm:prSet/>
      <dgm:spPr/>
      <dgm:t>
        <a:bodyPr/>
        <a:lstStyle/>
        <a:p>
          <a:endParaRPr lang="en-US" sz="800" b="1">
            <a:solidFill>
              <a:schemeClr val="bg1"/>
            </a:solidFill>
            <a:latin typeface="Arial" pitchFamily="34" charset="0"/>
            <a:cs typeface="Arial" pitchFamily="34" charset="0"/>
          </a:endParaRPr>
        </a:p>
      </dgm:t>
    </dgm:pt>
    <dgm:pt modelId="{E319B68D-3DFE-47C9-B5D8-3AD1D497BCCF}" type="sibTrans" cxnId="{F684CAC0-F989-4275-B6DB-E4DA11730E63}">
      <dgm:prSet custT="1"/>
      <dgm:spPr>
        <a:xfrm>
          <a:off x="1296982" y="2942308"/>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1FD24668-0BB2-40DD-A1A4-2A03DBF1A458}">
      <dgm:prSet phldrT="[Text]" custT="1"/>
      <dgm:spPr>
        <a:xfrm>
          <a:off x="1668130" y="2732942"/>
          <a:ext cx="1189578" cy="713747"/>
        </a:xfrm>
        <a:solidFill>
          <a:srgbClr val="5C7556"/>
        </a:solidFill>
      </dgm:spPr>
      <dgm:t>
        <a:bodyPr/>
        <a:lstStyle/>
        <a:p>
          <a:r>
            <a:rPr lang="en-US" sz="1100" b="1">
              <a:latin typeface="Arial" pitchFamily="34" charset="0"/>
              <a:ea typeface="+mn-ea"/>
              <a:cs typeface="Arial" pitchFamily="34" charset="0"/>
            </a:rPr>
            <a:t>The Bill becomes an Act</a:t>
          </a:r>
          <a:endParaRPr lang="en-US" sz="1100" b="1" dirty="0">
            <a:latin typeface="Arial" pitchFamily="34" charset="0"/>
            <a:ea typeface="+mn-ea"/>
            <a:cs typeface="Arial" pitchFamily="34" charset="0"/>
          </a:endParaRPr>
        </a:p>
      </dgm:t>
    </dgm:pt>
    <dgm:pt modelId="{44EEE0D6-7736-43F7-A9F6-228282282EE3}" type="parTrans" cxnId="{1348991C-364D-47E8-A422-0449CBDF1B51}">
      <dgm:prSet/>
      <dgm:spPr/>
      <dgm:t>
        <a:bodyPr/>
        <a:lstStyle/>
        <a:p>
          <a:endParaRPr lang="en-US" sz="800" b="1">
            <a:solidFill>
              <a:schemeClr val="bg1"/>
            </a:solidFill>
            <a:latin typeface="Arial" pitchFamily="34" charset="0"/>
            <a:cs typeface="Arial" pitchFamily="34" charset="0"/>
          </a:endParaRPr>
        </a:p>
      </dgm:t>
    </dgm:pt>
    <dgm:pt modelId="{9B86FE99-6515-4465-8125-97AD95E34C00}" type="sibTrans" cxnId="{1348991C-364D-47E8-A422-0449CBDF1B51}">
      <dgm:prSet custT="1"/>
      <dgm:spPr>
        <a:xfrm>
          <a:off x="2962392" y="2942308"/>
          <a:ext cx="252190" cy="295015"/>
        </a:xfrm>
        <a:solidFill>
          <a:srgbClr val="86411E"/>
        </a:solidFill>
      </dgm:spPr>
      <dgm:t>
        <a:bodyPr/>
        <a:lstStyle/>
        <a:p>
          <a:endParaRPr lang="en-US" sz="800" b="1" dirty="0">
            <a:solidFill>
              <a:sysClr val="window" lastClr="FFFFFF"/>
            </a:solidFill>
            <a:latin typeface="Arial" pitchFamily="34" charset="0"/>
            <a:ea typeface="+mn-ea"/>
            <a:cs typeface="Arial" pitchFamily="34" charset="0"/>
          </a:endParaRPr>
        </a:p>
      </dgm:t>
    </dgm:pt>
    <dgm:pt modelId="{08A39401-E61D-46CB-9A13-C6CC8A2AFCBB}">
      <dgm:prSet phldrT="[Text]" custT="1"/>
      <dgm:spPr>
        <a:xfrm>
          <a:off x="3333540" y="2732942"/>
          <a:ext cx="1189578" cy="713747"/>
        </a:xfrm>
        <a:solidFill>
          <a:srgbClr val="5C7556"/>
        </a:solidFill>
      </dgm:spPr>
      <dgm:t>
        <a:bodyPr/>
        <a:lstStyle/>
        <a:p>
          <a:r>
            <a:rPr lang="en-US" sz="1100" b="1" dirty="0">
              <a:latin typeface="Arial" pitchFamily="34" charset="0"/>
              <a:ea typeface="+mn-ea"/>
              <a:cs typeface="Arial" pitchFamily="34" charset="0"/>
            </a:rPr>
            <a:t>The Act is published to become enforceable and be part of the laws of the Province</a:t>
          </a:r>
        </a:p>
      </dgm:t>
    </dgm:pt>
    <dgm:pt modelId="{97A088F5-217A-4FCC-9173-5444BCB5F5B6}" type="parTrans" cxnId="{0C672DD6-F8B2-4C28-B7C8-8D4DF368FBE0}">
      <dgm:prSet/>
      <dgm:spPr/>
      <dgm:t>
        <a:bodyPr/>
        <a:lstStyle/>
        <a:p>
          <a:endParaRPr lang="en-US" sz="800" b="1">
            <a:solidFill>
              <a:schemeClr val="bg1"/>
            </a:solidFill>
            <a:latin typeface="Arial" pitchFamily="34" charset="0"/>
            <a:cs typeface="Arial" pitchFamily="34" charset="0"/>
          </a:endParaRPr>
        </a:p>
      </dgm:t>
    </dgm:pt>
    <dgm:pt modelId="{C6CC0C47-545E-40FB-BD40-BB0C6D676B7D}" type="sibTrans" cxnId="{0C672DD6-F8B2-4C28-B7C8-8D4DF368FBE0}">
      <dgm:prSet/>
      <dgm:spPr/>
      <dgm:t>
        <a:bodyPr/>
        <a:lstStyle/>
        <a:p>
          <a:endParaRPr lang="en-US" sz="800" b="1">
            <a:solidFill>
              <a:schemeClr val="bg1"/>
            </a:solidFill>
            <a:latin typeface="Arial" pitchFamily="34" charset="0"/>
            <a:cs typeface="Arial" pitchFamily="34" charset="0"/>
          </a:endParaRPr>
        </a:p>
      </dgm:t>
    </dgm:pt>
    <dgm:pt modelId="{51DAC98C-1C88-4D1B-BD1F-4D6839045D61}" type="pres">
      <dgm:prSet presAssocID="{870B647F-B2AF-4C09-A316-9D333F25C0D9}" presName="diagram" presStyleCnt="0">
        <dgm:presLayoutVars>
          <dgm:dir/>
          <dgm:resizeHandles val="exact"/>
        </dgm:presLayoutVars>
      </dgm:prSet>
      <dgm:spPr/>
    </dgm:pt>
    <dgm:pt modelId="{1A05F721-ECF0-42E0-8DB4-212D5F4E0A68}" type="pres">
      <dgm:prSet presAssocID="{2521CABD-A145-4058-9442-40B2B454693C}" presName="node" presStyleLbl="node1" presStyleIdx="0" presStyleCnt="11" custLinFactNeighborY="16454">
        <dgm:presLayoutVars>
          <dgm:bulletEnabled val="1"/>
        </dgm:presLayoutVars>
      </dgm:prSet>
      <dgm:spPr>
        <a:prstGeom prst="roundRect">
          <a:avLst>
            <a:gd name="adj" fmla="val 10000"/>
          </a:avLst>
        </a:prstGeom>
      </dgm:spPr>
    </dgm:pt>
    <dgm:pt modelId="{F4CB56DA-772A-4A0E-9B8C-3407DD35C017}" type="pres">
      <dgm:prSet presAssocID="{9AA8F296-BD9D-4C6E-8D4B-9101EBB64BC2}" presName="sibTrans" presStyleLbl="sibTrans2D1" presStyleIdx="0" presStyleCnt="10" custLinFactNeighborY="24645"/>
      <dgm:spPr>
        <a:prstGeom prst="rightArrow">
          <a:avLst>
            <a:gd name="adj1" fmla="val 60000"/>
            <a:gd name="adj2" fmla="val 50000"/>
          </a:avLst>
        </a:prstGeom>
      </dgm:spPr>
    </dgm:pt>
    <dgm:pt modelId="{FBA34B40-D56F-49A3-9135-5CD85794B0CD}" type="pres">
      <dgm:prSet presAssocID="{9AA8F296-BD9D-4C6E-8D4B-9101EBB64BC2}" presName="connectorText" presStyleLbl="sibTrans2D1" presStyleIdx="0" presStyleCnt="10"/>
      <dgm:spPr/>
    </dgm:pt>
    <dgm:pt modelId="{50D1861E-00FB-4985-A924-1A7A5D848269}" type="pres">
      <dgm:prSet presAssocID="{BFD30E9E-C3FC-45F1-A2BB-7141C131D9AF}" presName="node" presStyleLbl="node1" presStyleIdx="1" presStyleCnt="11" custLinFactNeighborY="16454">
        <dgm:presLayoutVars>
          <dgm:bulletEnabled val="1"/>
        </dgm:presLayoutVars>
      </dgm:prSet>
      <dgm:spPr>
        <a:prstGeom prst="roundRect">
          <a:avLst>
            <a:gd name="adj" fmla="val 10000"/>
          </a:avLst>
        </a:prstGeom>
      </dgm:spPr>
    </dgm:pt>
    <dgm:pt modelId="{7FCFF31C-2173-48FF-9418-41BC6CBB89DB}" type="pres">
      <dgm:prSet presAssocID="{3B4CE4FE-9016-4647-AD5B-E47C8383DC47}" presName="sibTrans" presStyleLbl="sibTrans2D1" presStyleIdx="1" presStyleCnt="10" custLinFactNeighborX="3604" custLinFactNeighborY="21565"/>
      <dgm:spPr>
        <a:prstGeom prst="rightArrow">
          <a:avLst>
            <a:gd name="adj1" fmla="val 60000"/>
            <a:gd name="adj2" fmla="val 50000"/>
          </a:avLst>
        </a:prstGeom>
      </dgm:spPr>
    </dgm:pt>
    <dgm:pt modelId="{433BB335-CCA4-4EDA-8BFD-5B4D5BC7BA2A}" type="pres">
      <dgm:prSet presAssocID="{3B4CE4FE-9016-4647-AD5B-E47C8383DC47}" presName="connectorText" presStyleLbl="sibTrans2D1" presStyleIdx="1" presStyleCnt="10"/>
      <dgm:spPr/>
    </dgm:pt>
    <dgm:pt modelId="{76A050FB-D7FD-437C-930F-8D3F3D58F229}" type="pres">
      <dgm:prSet presAssocID="{1DD83576-04FB-4140-B9CB-BD0717061F2F}" presName="node" presStyleLbl="node1" presStyleIdx="2" presStyleCnt="11" custLinFactNeighborY="16454">
        <dgm:presLayoutVars>
          <dgm:bulletEnabled val="1"/>
        </dgm:presLayoutVars>
      </dgm:prSet>
      <dgm:spPr>
        <a:prstGeom prst="roundRect">
          <a:avLst>
            <a:gd name="adj" fmla="val 10000"/>
          </a:avLst>
        </a:prstGeom>
      </dgm:spPr>
    </dgm:pt>
    <dgm:pt modelId="{066D751D-E403-4258-BC8F-EC19EA7EEAA7}" type="pres">
      <dgm:prSet presAssocID="{DBF234C8-5B1B-4242-9E5C-D7E5809C3AAC}" presName="sibTrans" presStyleLbl="sibTrans2D1" presStyleIdx="2" presStyleCnt="10" custLinFactNeighborX="3604" custLinFactNeighborY="33887"/>
      <dgm:spPr>
        <a:prstGeom prst="rightArrow">
          <a:avLst>
            <a:gd name="adj1" fmla="val 60000"/>
            <a:gd name="adj2" fmla="val 50000"/>
          </a:avLst>
        </a:prstGeom>
      </dgm:spPr>
    </dgm:pt>
    <dgm:pt modelId="{A29BF2D6-7DE4-4F56-9AF9-C0A02535A7FE}" type="pres">
      <dgm:prSet presAssocID="{DBF234C8-5B1B-4242-9E5C-D7E5809C3AAC}" presName="connectorText" presStyleLbl="sibTrans2D1" presStyleIdx="2" presStyleCnt="10"/>
      <dgm:spPr/>
    </dgm:pt>
    <dgm:pt modelId="{8E8C4221-8BCA-40E4-ADC9-9D37906A9B4A}" type="pres">
      <dgm:prSet presAssocID="{22548330-06C0-4814-B01B-CC7510030FBA}" presName="node" presStyleLbl="node1" presStyleIdx="3" presStyleCnt="11" custLinFactNeighborY="16454">
        <dgm:presLayoutVars>
          <dgm:bulletEnabled val="1"/>
        </dgm:presLayoutVars>
      </dgm:prSet>
      <dgm:spPr>
        <a:prstGeom prst="roundRect">
          <a:avLst>
            <a:gd name="adj" fmla="val 10000"/>
          </a:avLst>
        </a:prstGeom>
      </dgm:spPr>
    </dgm:pt>
    <dgm:pt modelId="{CAEA0108-A8CB-4E62-BC6C-181FD758600F}" type="pres">
      <dgm:prSet presAssocID="{EE9DAC0D-23CD-4E05-A8C6-0A26C430B2C3}" presName="sibTrans" presStyleLbl="sibTrans2D1" presStyleIdx="3" presStyleCnt="10" custAng="21561018" custLinFactNeighborY="21567"/>
      <dgm:spPr>
        <a:prstGeom prst="rightArrow">
          <a:avLst>
            <a:gd name="adj1" fmla="val 60000"/>
            <a:gd name="adj2" fmla="val 50000"/>
          </a:avLst>
        </a:prstGeom>
      </dgm:spPr>
    </dgm:pt>
    <dgm:pt modelId="{2D134C0E-907C-4EF8-84C1-B10F542ED63B}" type="pres">
      <dgm:prSet presAssocID="{EE9DAC0D-23CD-4E05-A8C6-0A26C430B2C3}" presName="connectorText" presStyleLbl="sibTrans2D1" presStyleIdx="3" presStyleCnt="10"/>
      <dgm:spPr/>
    </dgm:pt>
    <dgm:pt modelId="{F00F655F-7502-4127-90BA-CA1E7577D91B}" type="pres">
      <dgm:prSet presAssocID="{575C9A23-0F48-4B4C-B8BB-D2EF0700B77A}" presName="node" presStyleLbl="node1" presStyleIdx="4" presStyleCnt="11" custLinFactNeighborY="19100">
        <dgm:presLayoutVars>
          <dgm:bulletEnabled val="1"/>
        </dgm:presLayoutVars>
      </dgm:prSet>
      <dgm:spPr>
        <a:prstGeom prst="roundRect">
          <a:avLst>
            <a:gd name="adj" fmla="val 10000"/>
          </a:avLst>
        </a:prstGeom>
      </dgm:spPr>
    </dgm:pt>
    <dgm:pt modelId="{F24B10AE-07C5-4463-AA47-3C69ED1B88A5}" type="pres">
      <dgm:prSet presAssocID="{C175483F-46C5-4207-B76F-B1ABBE295476}" presName="sibTrans" presStyleLbl="sibTrans2D1" presStyleIdx="4" presStyleCnt="10"/>
      <dgm:spPr>
        <a:prstGeom prst="rightArrow">
          <a:avLst>
            <a:gd name="adj1" fmla="val 60000"/>
            <a:gd name="adj2" fmla="val 50000"/>
          </a:avLst>
        </a:prstGeom>
      </dgm:spPr>
    </dgm:pt>
    <dgm:pt modelId="{AC705B83-3CF3-4983-B3F4-A56B3258E213}" type="pres">
      <dgm:prSet presAssocID="{C175483F-46C5-4207-B76F-B1ABBE295476}" presName="connectorText" presStyleLbl="sibTrans2D1" presStyleIdx="4" presStyleCnt="10"/>
      <dgm:spPr/>
    </dgm:pt>
    <dgm:pt modelId="{049EA091-085F-4912-BD41-85E2182481BD}" type="pres">
      <dgm:prSet presAssocID="{9AB7B043-FACF-4B83-ADBE-CE66FB7DEA77}" presName="node" presStyleLbl="node1" presStyleIdx="5" presStyleCnt="11">
        <dgm:presLayoutVars>
          <dgm:bulletEnabled val="1"/>
        </dgm:presLayoutVars>
      </dgm:prSet>
      <dgm:spPr>
        <a:prstGeom prst="roundRect">
          <a:avLst>
            <a:gd name="adj" fmla="val 10000"/>
          </a:avLst>
        </a:prstGeom>
      </dgm:spPr>
    </dgm:pt>
    <dgm:pt modelId="{8CF65B88-1D8D-4AA2-9667-3B81D32870DD}" type="pres">
      <dgm:prSet presAssocID="{243527F5-173D-49F7-957C-3C07018911DF}" presName="sibTrans" presStyleLbl="sibTrans2D1" presStyleIdx="5" presStyleCnt="10"/>
      <dgm:spPr>
        <a:prstGeom prst="rightArrow">
          <a:avLst>
            <a:gd name="adj1" fmla="val 60000"/>
            <a:gd name="adj2" fmla="val 50000"/>
          </a:avLst>
        </a:prstGeom>
      </dgm:spPr>
    </dgm:pt>
    <dgm:pt modelId="{A92A3BA2-0A61-43E9-A007-21A9136A0042}" type="pres">
      <dgm:prSet presAssocID="{243527F5-173D-49F7-957C-3C07018911DF}" presName="connectorText" presStyleLbl="sibTrans2D1" presStyleIdx="5" presStyleCnt="10"/>
      <dgm:spPr/>
    </dgm:pt>
    <dgm:pt modelId="{673FFF34-14B8-4D3E-A0B5-6C2601EB3979}" type="pres">
      <dgm:prSet presAssocID="{87BEB1A8-8B47-441D-935F-8A0C3A8A3327}" presName="node" presStyleLbl="node1" presStyleIdx="6" presStyleCnt="11">
        <dgm:presLayoutVars>
          <dgm:bulletEnabled val="1"/>
        </dgm:presLayoutVars>
      </dgm:prSet>
      <dgm:spPr>
        <a:prstGeom prst="roundRect">
          <a:avLst>
            <a:gd name="adj" fmla="val 10000"/>
          </a:avLst>
        </a:prstGeom>
      </dgm:spPr>
    </dgm:pt>
    <dgm:pt modelId="{F7CCC3A5-9067-4FD2-84EB-D8CA38236D92}" type="pres">
      <dgm:prSet presAssocID="{C753A661-C13F-488E-B27A-D377CF504972}" presName="sibTrans" presStyleLbl="sibTrans2D1" presStyleIdx="6" presStyleCnt="10"/>
      <dgm:spPr>
        <a:prstGeom prst="rightArrow">
          <a:avLst>
            <a:gd name="adj1" fmla="val 60000"/>
            <a:gd name="adj2" fmla="val 50000"/>
          </a:avLst>
        </a:prstGeom>
      </dgm:spPr>
    </dgm:pt>
    <dgm:pt modelId="{61F687F9-2237-4606-8323-A84535151523}" type="pres">
      <dgm:prSet presAssocID="{C753A661-C13F-488E-B27A-D377CF504972}" presName="connectorText" presStyleLbl="sibTrans2D1" presStyleIdx="6" presStyleCnt="10"/>
      <dgm:spPr/>
    </dgm:pt>
    <dgm:pt modelId="{F45B4729-65CB-4904-9834-CEA1AB3C76D0}" type="pres">
      <dgm:prSet presAssocID="{30C66EDA-82E7-490A-8DB5-58C41A368D67}" presName="node" presStyleLbl="node1" presStyleIdx="7" presStyleCnt="11">
        <dgm:presLayoutVars>
          <dgm:bulletEnabled val="1"/>
        </dgm:presLayoutVars>
      </dgm:prSet>
      <dgm:spPr>
        <a:prstGeom prst="roundRect">
          <a:avLst>
            <a:gd name="adj" fmla="val 10000"/>
          </a:avLst>
        </a:prstGeom>
      </dgm:spPr>
    </dgm:pt>
    <dgm:pt modelId="{16BFA014-C100-4C48-A65B-BE5139744A49}" type="pres">
      <dgm:prSet presAssocID="{1694CABC-69EF-475C-AF38-F5CA1AA06620}" presName="sibTrans" presStyleLbl="sibTrans2D1" presStyleIdx="7" presStyleCnt="10" custAng="6566"/>
      <dgm:spPr>
        <a:prstGeom prst="rightArrow">
          <a:avLst>
            <a:gd name="adj1" fmla="val 60000"/>
            <a:gd name="adj2" fmla="val 50000"/>
          </a:avLst>
        </a:prstGeom>
      </dgm:spPr>
    </dgm:pt>
    <dgm:pt modelId="{8AD0305B-0412-4682-AA31-EDF9A21A2361}" type="pres">
      <dgm:prSet presAssocID="{1694CABC-69EF-475C-AF38-F5CA1AA06620}" presName="connectorText" presStyleLbl="sibTrans2D1" presStyleIdx="7" presStyleCnt="10"/>
      <dgm:spPr/>
    </dgm:pt>
    <dgm:pt modelId="{C4C35A90-BB5C-4FA9-97E6-7FB2400E94AA}" type="pres">
      <dgm:prSet presAssocID="{ADC6A1D0-0D98-4999-8869-AF2F35265A80}" presName="node" presStyleLbl="node1" presStyleIdx="8" presStyleCnt="11" custLinFactNeighborX="-2630" custLinFactNeighborY="454">
        <dgm:presLayoutVars>
          <dgm:bulletEnabled val="1"/>
        </dgm:presLayoutVars>
      </dgm:prSet>
      <dgm:spPr>
        <a:prstGeom prst="roundRect">
          <a:avLst>
            <a:gd name="adj" fmla="val 10000"/>
          </a:avLst>
        </a:prstGeom>
      </dgm:spPr>
    </dgm:pt>
    <dgm:pt modelId="{AEB3A44D-9CB1-42F0-A171-5D115A711FA7}" type="pres">
      <dgm:prSet presAssocID="{E319B68D-3DFE-47C9-B5D8-3AD1D497BCCF}" presName="sibTrans" presStyleLbl="sibTrans2D1" presStyleIdx="8" presStyleCnt="10"/>
      <dgm:spPr>
        <a:prstGeom prst="rightArrow">
          <a:avLst>
            <a:gd name="adj1" fmla="val 60000"/>
            <a:gd name="adj2" fmla="val 50000"/>
          </a:avLst>
        </a:prstGeom>
      </dgm:spPr>
    </dgm:pt>
    <dgm:pt modelId="{2992F164-9B39-47F8-880C-B1A683E676CE}" type="pres">
      <dgm:prSet presAssocID="{E319B68D-3DFE-47C9-B5D8-3AD1D497BCCF}" presName="connectorText" presStyleLbl="sibTrans2D1" presStyleIdx="8" presStyleCnt="10"/>
      <dgm:spPr/>
    </dgm:pt>
    <dgm:pt modelId="{B48FBA45-EFC3-4AD0-84FF-49F78C8D2446}" type="pres">
      <dgm:prSet presAssocID="{1FD24668-0BB2-40DD-A1A4-2A03DBF1A458}" presName="node" presStyleLbl="node1" presStyleIdx="9" presStyleCnt="11" custLinFactNeighborX="1190" custLinFactNeighborY="-2092">
        <dgm:presLayoutVars>
          <dgm:bulletEnabled val="1"/>
        </dgm:presLayoutVars>
      </dgm:prSet>
      <dgm:spPr>
        <a:prstGeom prst="roundRect">
          <a:avLst>
            <a:gd name="adj" fmla="val 10000"/>
          </a:avLst>
        </a:prstGeom>
      </dgm:spPr>
    </dgm:pt>
    <dgm:pt modelId="{A357A93A-3234-454C-ABF6-B8CB24D94E70}" type="pres">
      <dgm:prSet presAssocID="{9B86FE99-6515-4465-8125-97AD95E34C00}" presName="sibTrans" presStyleLbl="sibTrans2D1" presStyleIdx="9" presStyleCnt="10" custAng="496171"/>
      <dgm:spPr>
        <a:prstGeom prst="rightArrow">
          <a:avLst>
            <a:gd name="adj1" fmla="val 60000"/>
            <a:gd name="adj2" fmla="val 50000"/>
          </a:avLst>
        </a:prstGeom>
      </dgm:spPr>
    </dgm:pt>
    <dgm:pt modelId="{052DAAA6-8983-4F8D-ACA2-19C35F6133CD}" type="pres">
      <dgm:prSet presAssocID="{9B86FE99-6515-4465-8125-97AD95E34C00}" presName="connectorText" presStyleLbl="sibTrans2D1" presStyleIdx="9" presStyleCnt="10"/>
      <dgm:spPr/>
    </dgm:pt>
    <dgm:pt modelId="{0B4EDEF0-3B01-4203-9B45-BAB1D6884401}" type="pres">
      <dgm:prSet presAssocID="{08A39401-E61D-46CB-9A13-C6CC8A2AFCBB}" presName="node" presStyleLbl="node1" presStyleIdx="10" presStyleCnt="11" custScaleX="129015" custLinFactNeighborX="-338" custLinFactNeighborY="-19919">
        <dgm:presLayoutVars>
          <dgm:bulletEnabled val="1"/>
        </dgm:presLayoutVars>
      </dgm:prSet>
      <dgm:spPr>
        <a:prstGeom prst="roundRect">
          <a:avLst>
            <a:gd name="adj" fmla="val 10000"/>
          </a:avLst>
        </a:prstGeom>
      </dgm:spPr>
    </dgm:pt>
  </dgm:ptLst>
  <dgm:cxnLst>
    <dgm:cxn modelId="{B377A406-F7CF-4745-9FB9-6A6ADA53FE56}" srcId="{870B647F-B2AF-4C09-A316-9D333F25C0D9}" destId="{2521CABD-A145-4058-9442-40B2B454693C}" srcOrd="0" destOrd="0" parTransId="{7815B6D2-027A-416D-AD95-A3E07CC93A2D}" sibTransId="{9AA8F296-BD9D-4C6E-8D4B-9101EBB64BC2}"/>
    <dgm:cxn modelId="{30852808-C41F-4A07-9F01-7A96972A9EFE}" type="presOf" srcId="{9AA8F296-BD9D-4C6E-8D4B-9101EBB64BC2}" destId="{FBA34B40-D56F-49A3-9135-5CD85794B0CD}" srcOrd="1" destOrd="0" presId="urn:microsoft.com/office/officeart/2005/8/layout/process5"/>
    <dgm:cxn modelId="{67480E0F-99A5-4036-8403-4C1207FB4550}" type="presOf" srcId="{C175483F-46C5-4207-B76F-B1ABBE295476}" destId="{F24B10AE-07C5-4463-AA47-3C69ED1B88A5}" srcOrd="0" destOrd="0" presId="urn:microsoft.com/office/officeart/2005/8/layout/process5"/>
    <dgm:cxn modelId="{1348991C-364D-47E8-A422-0449CBDF1B51}" srcId="{870B647F-B2AF-4C09-A316-9D333F25C0D9}" destId="{1FD24668-0BB2-40DD-A1A4-2A03DBF1A458}" srcOrd="9" destOrd="0" parTransId="{44EEE0D6-7736-43F7-A9F6-228282282EE3}" sibTransId="{9B86FE99-6515-4465-8125-97AD95E34C00}"/>
    <dgm:cxn modelId="{171B011D-4D41-4FCA-8F7E-B252A132BB88}" type="presOf" srcId="{1FD24668-0BB2-40DD-A1A4-2A03DBF1A458}" destId="{B48FBA45-EFC3-4AD0-84FF-49F78C8D2446}" srcOrd="0" destOrd="0" presId="urn:microsoft.com/office/officeart/2005/8/layout/process5"/>
    <dgm:cxn modelId="{AC013B1E-36AD-4850-8BDE-F997401CAB94}" srcId="{870B647F-B2AF-4C09-A316-9D333F25C0D9}" destId="{9AB7B043-FACF-4B83-ADBE-CE66FB7DEA77}" srcOrd="5" destOrd="0" parTransId="{6DE11C53-C50D-43E6-89AB-EE2498BD0686}" sibTransId="{243527F5-173D-49F7-957C-3C07018911DF}"/>
    <dgm:cxn modelId="{956C6C21-B218-4125-BCE6-BE7037D74BEA}" type="presOf" srcId="{C753A661-C13F-488E-B27A-D377CF504972}" destId="{F7CCC3A5-9067-4FD2-84EB-D8CA38236D92}" srcOrd="0" destOrd="0" presId="urn:microsoft.com/office/officeart/2005/8/layout/process5"/>
    <dgm:cxn modelId="{34737C25-ABE8-4513-B538-CBBC67D1C58F}" type="presOf" srcId="{DBF234C8-5B1B-4242-9E5C-D7E5809C3AAC}" destId="{066D751D-E403-4258-BC8F-EC19EA7EEAA7}" srcOrd="0" destOrd="0" presId="urn:microsoft.com/office/officeart/2005/8/layout/process5"/>
    <dgm:cxn modelId="{EBCDA226-C26D-4C02-85B8-3146B147EB6F}" type="presOf" srcId="{9B86FE99-6515-4465-8125-97AD95E34C00}" destId="{052DAAA6-8983-4F8D-ACA2-19C35F6133CD}" srcOrd="1" destOrd="0" presId="urn:microsoft.com/office/officeart/2005/8/layout/process5"/>
    <dgm:cxn modelId="{272D9E2B-4954-41A9-8CB8-F9F6986032A1}" srcId="{870B647F-B2AF-4C09-A316-9D333F25C0D9}" destId="{30C66EDA-82E7-490A-8DB5-58C41A368D67}" srcOrd="7" destOrd="0" parTransId="{5E011086-05D7-4835-A61D-B26A06425E9D}" sibTransId="{1694CABC-69EF-475C-AF38-F5CA1AA06620}"/>
    <dgm:cxn modelId="{D5E8FE2C-E21F-496B-A916-43ECBB98745F}" type="presOf" srcId="{9AA8F296-BD9D-4C6E-8D4B-9101EBB64BC2}" destId="{F4CB56DA-772A-4A0E-9B8C-3407DD35C017}" srcOrd="0" destOrd="0" presId="urn:microsoft.com/office/officeart/2005/8/layout/process5"/>
    <dgm:cxn modelId="{592B5D30-E529-48BD-BEA0-549471F82B2C}" type="presOf" srcId="{2521CABD-A145-4058-9442-40B2B454693C}" destId="{1A05F721-ECF0-42E0-8DB4-212D5F4E0A68}" srcOrd="0" destOrd="0" presId="urn:microsoft.com/office/officeart/2005/8/layout/process5"/>
    <dgm:cxn modelId="{090D7733-BA39-4F40-98E3-BA8EEE602BDF}" type="presOf" srcId="{22548330-06C0-4814-B01B-CC7510030FBA}" destId="{8E8C4221-8BCA-40E4-ADC9-9D37906A9B4A}" srcOrd="0" destOrd="0" presId="urn:microsoft.com/office/officeart/2005/8/layout/process5"/>
    <dgm:cxn modelId="{BF0BFB36-4C40-45C9-8450-E7A952655F04}" type="presOf" srcId="{1694CABC-69EF-475C-AF38-F5CA1AA06620}" destId="{8AD0305B-0412-4682-AA31-EDF9A21A2361}" srcOrd="1" destOrd="0" presId="urn:microsoft.com/office/officeart/2005/8/layout/process5"/>
    <dgm:cxn modelId="{A556FE36-0C30-4215-8200-B8B8CD0E1127}" type="presOf" srcId="{DBF234C8-5B1B-4242-9E5C-D7E5809C3AAC}" destId="{A29BF2D6-7DE4-4F56-9AF9-C0A02535A7FE}" srcOrd="1" destOrd="0" presId="urn:microsoft.com/office/officeart/2005/8/layout/process5"/>
    <dgm:cxn modelId="{F9D3EE3D-34C6-43A8-B83D-CE12C9E9C0C3}" srcId="{870B647F-B2AF-4C09-A316-9D333F25C0D9}" destId="{575C9A23-0F48-4B4C-B8BB-D2EF0700B77A}" srcOrd="4" destOrd="0" parTransId="{BCB3CDE0-AD73-4BC0-BEE7-8923FA5999A6}" sibTransId="{C175483F-46C5-4207-B76F-B1ABBE295476}"/>
    <dgm:cxn modelId="{688CC544-A358-4514-80D1-E01CBDB14AB1}" type="presOf" srcId="{1694CABC-69EF-475C-AF38-F5CA1AA06620}" destId="{16BFA014-C100-4C48-A65B-BE5139744A49}" srcOrd="0" destOrd="0" presId="urn:microsoft.com/office/officeart/2005/8/layout/process5"/>
    <dgm:cxn modelId="{0C41084B-468A-4590-B7A1-43115ECBF7A4}" type="presOf" srcId="{C753A661-C13F-488E-B27A-D377CF504972}" destId="{61F687F9-2237-4606-8323-A84535151523}" srcOrd="1" destOrd="0" presId="urn:microsoft.com/office/officeart/2005/8/layout/process5"/>
    <dgm:cxn modelId="{B62ED54D-3440-4445-8BB0-10F680C4153A}" type="presOf" srcId="{243527F5-173D-49F7-957C-3C07018911DF}" destId="{A92A3BA2-0A61-43E9-A007-21A9136A0042}" srcOrd="1" destOrd="0" presId="urn:microsoft.com/office/officeart/2005/8/layout/process5"/>
    <dgm:cxn modelId="{779C8355-B8C0-4D50-9963-7EC258C2ED57}" type="presOf" srcId="{E319B68D-3DFE-47C9-B5D8-3AD1D497BCCF}" destId="{2992F164-9B39-47F8-880C-B1A683E676CE}" srcOrd="1" destOrd="0" presId="urn:microsoft.com/office/officeart/2005/8/layout/process5"/>
    <dgm:cxn modelId="{AA0C9B67-3C04-4B57-9FB2-AEFD046BE7F6}" type="presOf" srcId="{BFD30E9E-C3FC-45F1-A2BB-7141C131D9AF}" destId="{50D1861E-00FB-4985-A924-1A7A5D848269}" srcOrd="0" destOrd="0" presId="urn:microsoft.com/office/officeart/2005/8/layout/process5"/>
    <dgm:cxn modelId="{2242B368-B182-4B48-B72F-D07AEB2952A1}" type="presOf" srcId="{ADC6A1D0-0D98-4999-8869-AF2F35265A80}" destId="{C4C35A90-BB5C-4FA9-97E6-7FB2400E94AA}" srcOrd="0" destOrd="0" presId="urn:microsoft.com/office/officeart/2005/8/layout/process5"/>
    <dgm:cxn modelId="{9C89E56B-1E25-41C8-836E-E3476C63FE59}" type="presOf" srcId="{575C9A23-0F48-4B4C-B8BB-D2EF0700B77A}" destId="{F00F655F-7502-4127-90BA-CA1E7577D91B}" srcOrd="0" destOrd="0" presId="urn:microsoft.com/office/officeart/2005/8/layout/process5"/>
    <dgm:cxn modelId="{849EA370-5B01-4620-908C-22044534F70C}" type="presOf" srcId="{9B86FE99-6515-4465-8125-97AD95E34C00}" destId="{A357A93A-3234-454C-ABF6-B8CB24D94E70}" srcOrd="0" destOrd="0" presId="urn:microsoft.com/office/officeart/2005/8/layout/process5"/>
    <dgm:cxn modelId="{56CBFD73-7C3C-47FB-AF25-68B206AB9EF1}" srcId="{870B647F-B2AF-4C09-A316-9D333F25C0D9}" destId="{22548330-06C0-4814-B01B-CC7510030FBA}" srcOrd="3" destOrd="0" parTransId="{26270B7B-23A9-4363-A7C5-599194E8CB5E}" sibTransId="{EE9DAC0D-23CD-4E05-A8C6-0A26C430B2C3}"/>
    <dgm:cxn modelId="{8FCD6779-368E-4D7B-A73A-4BC1BD70A9FA}" type="presOf" srcId="{870B647F-B2AF-4C09-A316-9D333F25C0D9}" destId="{51DAC98C-1C88-4D1B-BD1F-4D6839045D61}" srcOrd="0" destOrd="0" presId="urn:microsoft.com/office/officeart/2005/8/layout/process5"/>
    <dgm:cxn modelId="{07F0307A-830C-4F13-B352-462E0A9BE2E1}" type="presOf" srcId="{243527F5-173D-49F7-957C-3C07018911DF}" destId="{8CF65B88-1D8D-4AA2-9667-3B81D32870DD}" srcOrd="0" destOrd="0" presId="urn:microsoft.com/office/officeart/2005/8/layout/process5"/>
    <dgm:cxn modelId="{5A81E889-1728-48A9-85E3-90F0A9D6C332}" type="presOf" srcId="{1DD83576-04FB-4140-B9CB-BD0717061F2F}" destId="{76A050FB-D7FD-437C-930F-8D3F3D58F229}" srcOrd="0" destOrd="0" presId="urn:microsoft.com/office/officeart/2005/8/layout/process5"/>
    <dgm:cxn modelId="{8843AC8A-D383-4AA2-9D60-C02E4FA15408}" type="presOf" srcId="{3B4CE4FE-9016-4647-AD5B-E47C8383DC47}" destId="{7FCFF31C-2173-48FF-9418-41BC6CBB89DB}" srcOrd="0" destOrd="0" presId="urn:microsoft.com/office/officeart/2005/8/layout/process5"/>
    <dgm:cxn modelId="{C8BF0D94-16DE-4638-B423-43FCFAB05CD2}" type="presOf" srcId="{9AB7B043-FACF-4B83-ADBE-CE66FB7DEA77}" destId="{049EA091-085F-4912-BD41-85E2182481BD}" srcOrd="0" destOrd="0" presId="urn:microsoft.com/office/officeart/2005/8/layout/process5"/>
    <dgm:cxn modelId="{7183F496-40FF-48C8-8748-42246AF927CC}" type="presOf" srcId="{C175483F-46C5-4207-B76F-B1ABBE295476}" destId="{AC705B83-3CF3-4983-B3F4-A56B3258E213}" srcOrd="1" destOrd="0" presId="urn:microsoft.com/office/officeart/2005/8/layout/process5"/>
    <dgm:cxn modelId="{739FE697-57C6-407B-9FDF-647023B87009}" type="presOf" srcId="{30C66EDA-82E7-490A-8DB5-58C41A368D67}" destId="{F45B4729-65CB-4904-9834-CEA1AB3C76D0}" srcOrd="0" destOrd="0" presId="urn:microsoft.com/office/officeart/2005/8/layout/process5"/>
    <dgm:cxn modelId="{7C82C79F-43A0-4C4D-A4E4-B9A90191B461}" type="presOf" srcId="{08A39401-E61D-46CB-9A13-C6CC8A2AFCBB}" destId="{0B4EDEF0-3B01-4203-9B45-BAB1D6884401}" srcOrd="0" destOrd="0" presId="urn:microsoft.com/office/officeart/2005/8/layout/process5"/>
    <dgm:cxn modelId="{41F42AA0-6ED8-4D25-A6CA-D6AF3A36BBD9}" type="presOf" srcId="{3B4CE4FE-9016-4647-AD5B-E47C8383DC47}" destId="{433BB335-CCA4-4EDA-8BFD-5B4D5BC7BA2A}" srcOrd="1" destOrd="0" presId="urn:microsoft.com/office/officeart/2005/8/layout/process5"/>
    <dgm:cxn modelId="{06D4ABA9-B36D-4E0F-B32D-A0574176FA3E}" srcId="{870B647F-B2AF-4C09-A316-9D333F25C0D9}" destId="{BFD30E9E-C3FC-45F1-A2BB-7141C131D9AF}" srcOrd="1" destOrd="0" parTransId="{D5021A73-A43C-45AD-9CBB-0CC454460607}" sibTransId="{3B4CE4FE-9016-4647-AD5B-E47C8383DC47}"/>
    <dgm:cxn modelId="{FCFF42BE-1DD6-4093-B6F0-8457A05981C9}" type="presOf" srcId="{EE9DAC0D-23CD-4E05-A8C6-0A26C430B2C3}" destId="{2D134C0E-907C-4EF8-84C1-B10F542ED63B}" srcOrd="1" destOrd="0" presId="urn:microsoft.com/office/officeart/2005/8/layout/process5"/>
    <dgm:cxn modelId="{FF378FBF-1CDF-42AD-B0C9-4E1A6770D9D0}" type="presOf" srcId="{E319B68D-3DFE-47C9-B5D8-3AD1D497BCCF}" destId="{AEB3A44D-9CB1-42F0-A171-5D115A711FA7}" srcOrd="0" destOrd="0" presId="urn:microsoft.com/office/officeart/2005/8/layout/process5"/>
    <dgm:cxn modelId="{F684CAC0-F989-4275-B6DB-E4DA11730E63}" srcId="{870B647F-B2AF-4C09-A316-9D333F25C0D9}" destId="{ADC6A1D0-0D98-4999-8869-AF2F35265A80}" srcOrd="8" destOrd="0" parTransId="{CED35600-4506-49A9-BC6F-507A6D9C7161}" sibTransId="{E319B68D-3DFE-47C9-B5D8-3AD1D497BCCF}"/>
    <dgm:cxn modelId="{E34716CD-B998-4A12-A2C2-4BC06B7A63A5}" type="presOf" srcId="{EE9DAC0D-23CD-4E05-A8C6-0A26C430B2C3}" destId="{CAEA0108-A8CB-4E62-BC6C-181FD758600F}" srcOrd="0" destOrd="0" presId="urn:microsoft.com/office/officeart/2005/8/layout/process5"/>
    <dgm:cxn modelId="{3C12CAD1-1003-4500-B9C4-BF7ACB90E1A2}" srcId="{870B647F-B2AF-4C09-A316-9D333F25C0D9}" destId="{1DD83576-04FB-4140-B9CB-BD0717061F2F}" srcOrd="2" destOrd="0" parTransId="{99EE118F-DB37-487B-AB4A-E912D4C40357}" sibTransId="{DBF234C8-5B1B-4242-9E5C-D7E5809C3AAC}"/>
    <dgm:cxn modelId="{0C672DD6-F8B2-4C28-B7C8-8D4DF368FBE0}" srcId="{870B647F-B2AF-4C09-A316-9D333F25C0D9}" destId="{08A39401-E61D-46CB-9A13-C6CC8A2AFCBB}" srcOrd="10" destOrd="0" parTransId="{97A088F5-217A-4FCC-9173-5444BCB5F5B6}" sibTransId="{C6CC0C47-545E-40FB-BD40-BB0C6D676B7D}"/>
    <dgm:cxn modelId="{6E11DAEB-64D0-44DD-A276-4FFD9CEBA5DD}" type="presOf" srcId="{87BEB1A8-8B47-441D-935F-8A0C3A8A3327}" destId="{673FFF34-14B8-4D3E-A0B5-6C2601EB3979}" srcOrd="0" destOrd="0" presId="urn:microsoft.com/office/officeart/2005/8/layout/process5"/>
    <dgm:cxn modelId="{63E226F7-E4C9-41F6-BC25-3EF801C442EE}" srcId="{870B647F-B2AF-4C09-A316-9D333F25C0D9}" destId="{87BEB1A8-8B47-441D-935F-8A0C3A8A3327}" srcOrd="6" destOrd="0" parTransId="{D83EA511-62F4-45D4-BB9F-5200DD5FAA3E}" sibTransId="{C753A661-C13F-488E-B27A-D377CF504972}"/>
    <dgm:cxn modelId="{F9BBEE36-36CE-453A-AB14-54EBD6D1EB68}" type="presParOf" srcId="{51DAC98C-1C88-4D1B-BD1F-4D6839045D61}" destId="{1A05F721-ECF0-42E0-8DB4-212D5F4E0A68}" srcOrd="0" destOrd="0" presId="urn:microsoft.com/office/officeart/2005/8/layout/process5"/>
    <dgm:cxn modelId="{4FE31B6A-3F77-4205-A70D-88519461C0CB}" type="presParOf" srcId="{51DAC98C-1C88-4D1B-BD1F-4D6839045D61}" destId="{F4CB56DA-772A-4A0E-9B8C-3407DD35C017}" srcOrd="1" destOrd="0" presId="urn:microsoft.com/office/officeart/2005/8/layout/process5"/>
    <dgm:cxn modelId="{9572FFBC-63F1-4125-88B7-EBA3575FECE5}" type="presParOf" srcId="{F4CB56DA-772A-4A0E-9B8C-3407DD35C017}" destId="{FBA34B40-D56F-49A3-9135-5CD85794B0CD}" srcOrd="0" destOrd="0" presId="urn:microsoft.com/office/officeart/2005/8/layout/process5"/>
    <dgm:cxn modelId="{43C1CB7A-857C-4DC4-8E14-2D9C956A196E}" type="presParOf" srcId="{51DAC98C-1C88-4D1B-BD1F-4D6839045D61}" destId="{50D1861E-00FB-4985-A924-1A7A5D848269}" srcOrd="2" destOrd="0" presId="urn:microsoft.com/office/officeart/2005/8/layout/process5"/>
    <dgm:cxn modelId="{7C15730F-B9DA-4725-993E-DC532EFB92A4}" type="presParOf" srcId="{51DAC98C-1C88-4D1B-BD1F-4D6839045D61}" destId="{7FCFF31C-2173-48FF-9418-41BC6CBB89DB}" srcOrd="3" destOrd="0" presId="urn:microsoft.com/office/officeart/2005/8/layout/process5"/>
    <dgm:cxn modelId="{2F8784DF-3CC0-4586-BDE0-1DE0EB52CE9E}" type="presParOf" srcId="{7FCFF31C-2173-48FF-9418-41BC6CBB89DB}" destId="{433BB335-CCA4-4EDA-8BFD-5B4D5BC7BA2A}" srcOrd="0" destOrd="0" presId="urn:microsoft.com/office/officeart/2005/8/layout/process5"/>
    <dgm:cxn modelId="{DA26CC03-3D17-426D-B6F6-2B192CD28749}" type="presParOf" srcId="{51DAC98C-1C88-4D1B-BD1F-4D6839045D61}" destId="{76A050FB-D7FD-437C-930F-8D3F3D58F229}" srcOrd="4" destOrd="0" presId="urn:microsoft.com/office/officeart/2005/8/layout/process5"/>
    <dgm:cxn modelId="{8ACBC273-E59E-4F6A-8EB9-CFBBC5E6F5F7}" type="presParOf" srcId="{51DAC98C-1C88-4D1B-BD1F-4D6839045D61}" destId="{066D751D-E403-4258-BC8F-EC19EA7EEAA7}" srcOrd="5" destOrd="0" presId="urn:microsoft.com/office/officeart/2005/8/layout/process5"/>
    <dgm:cxn modelId="{811C66F7-F493-4B31-BD4C-5D39BC4B1FED}" type="presParOf" srcId="{066D751D-E403-4258-BC8F-EC19EA7EEAA7}" destId="{A29BF2D6-7DE4-4F56-9AF9-C0A02535A7FE}" srcOrd="0" destOrd="0" presId="urn:microsoft.com/office/officeart/2005/8/layout/process5"/>
    <dgm:cxn modelId="{20642FCF-81DE-4A91-9A44-04914955572D}" type="presParOf" srcId="{51DAC98C-1C88-4D1B-BD1F-4D6839045D61}" destId="{8E8C4221-8BCA-40E4-ADC9-9D37906A9B4A}" srcOrd="6" destOrd="0" presId="urn:microsoft.com/office/officeart/2005/8/layout/process5"/>
    <dgm:cxn modelId="{215C9285-2BD8-4953-B073-15D9C17BBE08}" type="presParOf" srcId="{51DAC98C-1C88-4D1B-BD1F-4D6839045D61}" destId="{CAEA0108-A8CB-4E62-BC6C-181FD758600F}" srcOrd="7" destOrd="0" presId="urn:microsoft.com/office/officeart/2005/8/layout/process5"/>
    <dgm:cxn modelId="{8A438007-462E-45AF-8A4B-E8797276B267}" type="presParOf" srcId="{CAEA0108-A8CB-4E62-BC6C-181FD758600F}" destId="{2D134C0E-907C-4EF8-84C1-B10F542ED63B}" srcOrd="0" destOrd="0" presId="urn:microsoft.com/office/officeart/2005/8/layout/process5"/>
    <dgm:cxn modelId="{C94788C7-5BD7-4366-87E9-6F400B4DC647}" type="presParOf" srcId="{51DAC98C-1C88-4D1B-BD1F-4D6839045D61}" destId="{F00F655F-7502-4127-90BA-CA1E7577D91B}" srcOrd="8" destOrd="0" presId="urn:microsoft.com/office/officeart/2005/8/layout/process5"/>
    <dgm:cxn modelId="{6D7B7A72-22ED-4CA2-A6E9-536910498CE4}" type="presParOf" srcId="{51DAC98C-1C88-4D1B-BD1F-4D6839045D61}" destId="{F24B10AE-07C5-4463-AA47-3C69ED1B88A5}" srcOrd="9" destOrd="0" presId="urn:microsoft.com/office/officeart/2005/8/layout/process5"/>
    <dgm:cxn modelId="{F214119B-10D3-435D-968A-E834AE74F87A}" type="presParOf" srcId="{F24B10AE-07C5-4463-AA47-3C69ED1B88A5}" destId="{AC705B83-3CF3-4983-B3F4-A56B3258E213}" srcOrd="0" destOrd="0" presId="urn:microsoft.com/office/officeart/2005/8/layout/process5"/>
    <dgm:cxn modelId="{73F305D8-BD0A-4DBA-AB5C-7892AA059097}" type="presParOf" srcId="{51DAC98C-1C88-4D1B-BD1F-4D6839045D61}" destId="{049EA091-085F-4912-BD41-85E2182481BD}" srcOrd="10" destOrd="0" presId="urn:microsoft.com/office/officeart/2005/8/layout/process5"/>
    <dgm:cxn modelId="{1D1C4C33-D48C-4AA2-A854-5E6D9377EBD0}" type="presParOf" srcId="{51DAC98C-1C88-4D1B-BD1F-4D6839045D61}" destId="{8CF65B88-1D8D-4AA2-9667-3B81D32870DD}" srcOrd="11" destOrd="0" presId="urn:microsoft.com/office/officeart/2005/8/layout/process5"/>
    <dgm:cxn modelId="{DC09E5FF-C9D7-467D-A85D-E7B649256830}" type="presParOf" srcId="{8CF65B88-1D8D-4AA2-9667-3B81D32870DD}" destId="{A92A3BA2-0A61-43E9-A007-21A9136A0042}" srcOrd="0" destOrd="0" presId="urn:microsoft.com/office/officeart/2005/8/layout/process5"/>
    <dgm:cxn modelId="{79925BD2-7310-41FD-9EF9-6C1CC10AEF1A}" type="presParOf" srcId="{51DAC98C-1C88-4D1B-BD1F-4D6839045D61}" destId="{673FFF34-14B8-4D3E-A0B5-6C2601EB3979}" srcOrd="12" destOrd="0" presId="urn:microsoft.com/office/officeart/2005/8/layout/process5"/>
    <dgm:cxn modelId="{1B0ECBF6-893E-4881-9A15-37B8704EEAFD}" type="presParOf" srcId="{51DAC98C-1C88-4D1B-BD1F-4D6839045D61}" destId="{F7CCC3A5-9067-4FD2-84EB-D8CA38236D92}" srcOrd="13" destOrd="0" presId="urn:microsoft.com/office/officeart/2005/8/layout/process5"/>
    <dgm:cxn modelId="{517E38AB-3A6C-4BE9-8A2A-7F9031DA3345}" type="presParOf" srcId="{F7CCC3A5-9067-4FD2-84EB-D8CA38236D92}" destId="{61F687F9-2237-4606-8323-A84535151523}" srcOrd="0" destOrd="0" presId="urn:microsoft.com/office/officeart/2005/8/layout/process5"/>
    <dgm:cxn modelId="{9CDA26AD-8942-40EB-9732-38104497D7D8}" type="presParOf" srcId="{51DAC98C-1C88-4D1B-BD1F-4D6839045D61}" destId="{F45B4729-65CB-4904-9834-CEA1AB3C76D0}" srcOrd="14" destOrd="0" presId="urn:microsoft.com/office/officeart/2005/8/layout/process5"/>
    <dgm:cxn modelId="{48F2ABB4-EB74-47CE-A392-E862F8301F11}" type="presParOf" srcId="{51DAC98C-1C88-4D1B-BD1F-4D6839045D61}" destId="{16BFA014-C100-4C48-A65B-BE5139744A49}" srcOrd="15" destOrd="0" presId="urn:microsoft.com/office/officeart/2005/8/layout/process5"/>
    <dgm:cxn modelId="{CCB739F2-81BD-4754-A011-B040447C09D9}" type="presParOf" srcId="{16BFA014-C100-4C48-A65B-BE5139744A49}" destId="{8AD0305B-0412-4682-AA31-EDF9A21A2361}" srcOrd="0" destOrd="0" presId="urn:microsoft.com/office/officeart/2005/8/layout/process5"/>
    <dgm:cxn modelId="{84B02843-1A6A-42AA-B5E6-2E065F319DC1}" type="presParOf" srcId="{51DAC98C-1C88-4D1B-BD1F-4D6839045D61}" destId="{C4C35A90-BB5C-4FA9-97E6-7FB2400E94AA}" srcOrd="16" destOrd="0" presId="urn:microsoft.com/office/officeart/2005/8/layout/process5"/>
    <dgm:cxn modelId="{2B20E5B8-CD4B-4119-8FA5-911E4367E466}" type="presParOf" srcId="{51DAC98C-1C88-4D1B-BD1F-4D6839045D61}" destId="{AEB3A44D-9CB1-42F0-A171-5D115A711FA7}" srcOrd="17" destOrd="0" presId="urn:microsoft.com/office/officeart/2005/8/layout/process5"/>
    <dgm:cxn modelId="{E861D0E0-E111-4151-A93F-AC943A50335B}" type="presParOf" srcId="{AEB3A44D-9CB1-42F0-A171-5D115A711FA7}" destId="{2992F164-9B39-47F8-880C-B1A683E676CE}" srcOrd="0" destOrd="0" presId="urn:microsoft.com/office/officeart/2005/8/layout/process5"/>
    <dgm:cxn modelId="{7F8E56A0-0F6C-4148-A69A-7D6125DDEF7E}" type="presParOf" srcId="{51DAC98C-1C88-4D1B-BD1F-4D6839045D61}" destId="{B48FBA45-EFC3-4AD0-84FF-49F78C8D2446}" srcOrd="18" destOrd="0" presId="urn:microsoft.com/office/officeart/2005/8/layout/process5"/>
    <dgm:cxn modelId="{5DD9CFF8-D254-472F-A5B6-0E5FFB37A74D}" type="presParOf" srcId="{51DAC98C-1C88-4D1B-BD1F-4D6839045D61}" destId="{A357A93A-3234-454C-ABF6-B8CB24D94E70}" srcOrd="19" destOrd="0" presId="urn:microsoft.com/office/officeart/2005/8/layout/process5"/>
    <dgm:cxn modelId="{A35BB54E-F2FC-42A3-8497-279C507AC72E}" type="presParOf" srcId="{A357A93A-3234-454C-ABF6-B8CB24D94E70}" destId="{052DAAA6-8983-4F8D-ACA2-19C35F6133CD}" srcOrd="0" destOrd="0" presId="urn:microsoft.com/office/officeart/2005/8/layout/process5"/>
    <dgm:cxn modelId="{3AF055B3-4649-4343-A4A6-AD38549D75B6}" type="presParOf" srcId="{51DAC98C-1C88-4D1B-BD1F-4D6839045D61}" destId="{0B4EDEF0-3B01-4203-9B45-BAB1D6884401}" srcOrd="20"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3F1F27-1C43-4F9B-9476-382C907AFDB2}"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ZA"/>
        </a:p>
      </dgm:t>
    </dgm:pt>
    <dgm:pt modelId="{FD185442-A7C6-4B5F-9395-C970FC5CF558}">
      <dgm:prSet phldrT="[Text]" custT="1"/>
      <dgm:spPr>
        <a:solidFill>
          <a:srgbClr val="5C7556"/>
        </a:solidFill>
      </dgm:spPr>
      <dgm:t>
        <a:bodyPr/>
        <a:lstStyle/>
        <a:p>
          <a:r>
            <a:rPr lang="en-ZA" altLang="en-US" sz="2000" dirty="0">
              <a:latin typeface="Arial" charset="0"/>
              <a:ea typeface="Arial" charset="0"/>
              <a:cs typeface="Arial" charset="0"/>
            </a:rPr>
            <a:t>Submission of Bill by MEC </a:t>
          </a:r>
          <a:endParaRPr lang="en-ZA" sz="2000" dirty="0">
            <a:latin typeface="Arial" charset="0"/>
            <a:ea typeface="Arial" charset="0"/>
            <a:cs typeface="Arial" charset="0"/>
          </a:endParaRPr>
        </a:p>
      </dgm:t>
    </dgm:pt>
    <dgm:pt modelId="{6331C89B-9D6C-45CE-B9BC-6081F3908CC6}" type="parTrans" cxnId="{098F26AD-51F8-4CA6-87D6-7471AB069316}">
      <dgm:prSet/>
      <dgm:spPr/>
      <dgm:t>
        <a:bodyPr/>
        <a:lstStyle/>
        <a:p>
          <a:endParaRPr lang="en-ZA"/>
        </a:p>
      </dgm:t>
    </dgm:pt>
    <dgm:pt modelId="{3DC6F3B3-3174-4E62-A36A-58D765162223}" type="sibTrans" cxnId="{098F26AD-51F8-4CA6-87D6-7471AB069316}">
      <dgm:prSet>
        <dgm:style>
          <a:lnRef idx="2">
            <a:schemeClr val="dk1"/>
          </a:lnRef>
          <a:fillRef idx="0">
            <a:schemeClr val="dk1"/>
          </a:fillRef>
          <a:effectRef idx="1">
            <a:schemeClr val="dk1"/>
          </a:effectRef>
          <a:fontRef idx="minor">
            <a:schemeClr val="tx1"/>
          </a:fontRef>
        </dgm:style>
      </dgm:prSet>
      <dgm:spPr/>
      <dgm:t>
        <a:bodyPr/>
        <a:lstStyle/>
        <a:p>
          <a:endParaRPr lang="en-ZA" dirty="0"/>
        </a:p>
      </dgm:t>
    </dgm:pt>
    <dgm:pt modelId="{51B031F5-94DA-473D-AD84-68BA6E3FABE0}">
      <dgm:prSet phldrT="[Text]" custT="1"/>
      <dgm:spPr>
        <a:solidFill>
          <a:srgbClr val="5C7556"/>
        </a:solidFill>
      </dgm:spPr>
      <dgm:t>
        <a:bodyPr/>
        <a:lstStyle/>
        <a:p>
          <a:r>
            <a:rPr lang="en-ZA" altLang="en-US" sz="2000">
              <a:latin typeface="Arial" charset="0"/>
              <a:ea typeface="Arial" charset="0"/>
              <a:cs typeface="Arial" charset="0"/>
            </a:rPr>
            <a:t>Introduction (differs from ordinary bill)</a:t>
          </a:r>
          <a:endParaRPr lang="en-ZA" sz="2000" dirty="0">
            <a:latin typeface="Arial" charset="0"/>
            <a:ea typeface="Arial" charset="0"/>
            <a:cs typeface="Arial" charset="0"/>
          </a:endParaRPr>
        </a:p>
      </dgm:t>
    </dgm:pt>
    <dgm:pt modelId="{69017CA9-7C4B-4517-87B4-474F29B68141}" type="parTrans" cxnId="{88937131-FAF5-470A-9B41-AD8D904A8B9C}">
      <dgm:prSet/>
      <dgm:spPr/>
      <dgm:t>
        <a:bodyPr/>
        <a:lstStyle/>
        <a:p>
          <a:endParaRPr lang="en-ZA"/>
        </a:p>
      </dgm:t>
    </dgm:pt>
    <dgm:pt modelId="{85191904-7C76-4B8B-9A2C-8DC3EACE87DE}" type="sibTrans" cxnId="{88937131-FAF5-470A-9B41-AD8D904A8B9C}">
      <dgm:prSet>
        <dgm:style>
          <a:lnRef idx="2">
            <a:schemeClr val="dk1"/>
          </a:lnRef>
          <a:fillRef idx="0">
            <a:schemeClr val="dk1"/>
          </a:fillRef>
          <a:effectRef idx="1">
            <a:schemeClr val="dk1"/>
          </a:effectRef>
          <a:fontRef idx="minor">
            <a:schemeClr val="tx1"/>
          </a:fontRef>
        </dgm:style>
      </dgm:prSet>
      <dgm:spPr/>
      <dgm:t>
        <a:bodyPr/>
        <a:lstStyle/>
        <a:p>
          <a:endParaRPr lang="en-ZA" dirty="0"/>
        </a:p>
      </dgm:t>
    </dgm:pt>
    <dgm:pt modelId="{879028B8-AD18-4A03-ACF1-B594456B6E60}">
      <dgm:prSet phldrT="[Text]" custT="1"/>
      <dgm:spPr>
        <a:solidFill>
          <a:srgbClr val="5C7556"/>
        </a:solidFill>
      </dgm:spPr>
      <dgm:t>
        <a:bodyPr/>
        <a:lstStyle/>
        <a:p>
          <a:r>
            <a:rPr lang="en-ZA" altLang="en-US" sz="2000">
              <a:latin typeface="Arial" charset="0"/>
              <a:ea typeface="Arial" charset="0"/>
              <a:cs typeface="Arial" charset="0"/>
            </a:rPr>
            <a:t>Referral to Committees</a:t>
          </a:r>
          <a:endParaRPr lang="en-ZA" sz="2000" dirty="0">
            <a:latin typeface="Arial" charset="0"/>
            <a:ea typeface="Arial" charset="0"/>
            <a:cs typeface="Arial" charset="0"/>
          </a:endParaRPr>
        </a:p>
      </dgm:t>
    </dgm:pt>
    <dgm:pt modelId="{B7177A27-01A9-4BFD-BA17-F04A41012E46}" type="parTrans" cxnId="{04849D08-D5F2-47B9-9E01-4599CA6E57DE}">
      <dgm:prSet/>
      <dgm:spPr/>
      <dgm:t>
        <a:bodyPr/>
        <a:lstStyle/>
        <a:p>
          <a:endParaRPr lang="en-ZA"/>
        </a:p>
      </dgm:t>
    </dgm:pt>
    <dgm:pt modelId="{C7EB2B51-D731-45ED-B552-0E42CB13AF17}" type="sibTrans" cxnId="{04849D08-D5F2-47B9-9E01-4599CA6E57DE}">
      <dgm:prSet>
        <dgm:style>
          <a:lnRef idx="2">
            <a:schemeClr val="dk1"/>
          </a:lnRef>
          <a:fillRef idx="0">
            <a:schemeClr val="dk1"/>
          </a:fillRef>
          <a:effectRef idx="1">
            <a:schemeClr val="dk1"/>
          </a:effectRef>
          <a:fontRef idx="minor">
            <a:schemeClr val="tx1"/>
          </a:fontRef>
        </dgm:style>
      </dgm:prSet>
      <dgm:spPr/>
      <dgm:t>
        <a:bodyPr/>
        <a:lstStyle/>
        <a:p>
          <a:endParaRPr lang="en-ZA" dirty="0"/>
        </a:p>
      </dgm:t>
    </dgm:pt>
    <dgm:pt modelId="{CFDD4150-303A-4219-8EF6-E95EF76FA16C}">
      <dgm:prSet phldrT="[Text]" custT="1"/>
      <dgm:spPr>
        <a:solidFill>
          <a:srgbClr val="5C7556"/>
        </a:solidFill>
      </dgm:spPr>
      <dgm:t>
        <a:bodyPr/>
        <a:lstStyle/>
        <a:p>
          <a:r>
            <a:rPr lang="en-ZA" altLang="en-US" sz="2000">
              <a:latin typeface="Arial" charset="0"/>
              <a:ea typeface="Arial" charset="0"/>
              <a:cs typeface="Arial" charset="0"/>
            </a:rPr>
            <a:t>Consideration by Committees</a:t>
          </a:r>
          <a:endParaRPr lang="en-ZA" sz="2000" dirty="0">
            <a:latin typeface="Arial" charset="0"/>
            <a:ea typeface="Arial" charset="0"/>
            <a:cs typeface="Arial" charset="0"/>
          </a:endParaRPr>
        </a:p>
      </dgm:t>
    </dgm:pt>
    <dgm:pt modelId="{797905E3-B102-42FF-9DA3-22C619041FFB}" type="parTrans" cxnId="{5B1582AE-C311-43A6-BD6D-63512D698879}">
      <dgm:prSet/>
      <dgm:spPr/>
      <dgm:t>
        <a:bodyPr/>
        <a:lstStyle/>
        <a:p>
          <a:endParaRPr lang="en-ZA"/>
        </a:p>
      </dgm:t>
    </dgm:pt>
    <dgm:pt modelId="{0799EE14-7E61-4612-AD39-2C1CB6F4522D}" type="sibTrans" cxnId="{5B1582AE-C311-43A6-BD6D-63512D698879}">
      <dgm:prSet>
        <dgm:style>
          <a:lnRef idx="2">
            <a:schemeClr val="dk1"/>
          </a:lnRef>
          <a:fillRef idx="0">
            <a:schemeClr val="dk1"/>
          </a:fillRef>
          <a:effectRef idx="1">
            <a:schemeClr val="dk1"/>
          </a:effectRef>
          <a:fontRef idx="minor">
            <a:schemeClr val="tx1"/>
          </a:fontRef>
        </dgm:style>
      </dgm:prSet>
      <dgm:spPr/>
      <dgm:t>
        <a:bodyPr/>
        <a:lstStyle/>
        <a:p>
          <a:endParaRPr lang="en-ZA" dirty="0"/>
        </a:p>
      </dgm:t>
    </dgm:pt>
    <dgm:pt modelId="{C360552B-DB39-40B5-B1CB-AA1221522CE1}">
      <dgm:prSet phldrT="[Text]" custT="1"/>
      <dgm:spPr>
        <a:solidFill>
          <a:srgbClr val="5C7556"/>
        </a:solidFill>
      </dgm:spPr>
      <dgm:t>
        <a:bodyPr/>
        <a:lstStyle/>
        <a:p>
          <a:r>
            <a:rPr lang="en-ZA" altLang="en-US" sz="2000">
              <a:latin typeface="Arial" charset="0"/>
              <a:ea typeface="Arial" charset="0"/>
              <a:cs typeface="Arial" charset="0"/>
            </a:rPr>
            <a:t>Consideration and adoption by the House</a:t>
          </a:r>
          <a:endParaRPr lang="en-ZA" sz="2000" dirty="0">
            <a:latin typeface="Arial" charset="0"/>
            <a:ea typeface="Arial" charset="0"/>
            <a:cs typeface="Arial" charset="0"/>
          </a:endParaRPr>
        </a:p>
      </dgm:t>
    </dgm:pt>
    <dgm:pt modelId="{6E59F1C1-89ED-432E-AB0D-402179513DA6}" type="parTrans" cxnId="{C570416A-6094-4A18-8F0E-200D890F5375}">
      <dgm:prSet/>
      <dgm:spPr/>
      <dgm:t>
        <a:bodyPr/>
        <a:lstStyle/>
        <a:p>
          <a:endParaRPr lang="en-ZA"/>
        </a:p>
      </dgm:t>
    </dgm:pt>
    <dgm:pt modelId="{2390C57D-F928-4F6D-AD8F-A2A56D006D44}" type="sibTrans" cxnId="{C570416A-6094-4A18-8F0E-200D890F5375}">
      <dgm:prSet>
        <dgm:style>
          <a:lnRef idx="2">
            <a:schemeClr val="dk1"/>
          </a:lnRef>
          <a:fillRef idx="0">
            <a:schemeClr val="dk1"/>
          </a:fillRef>
          <a:effectRef idx="1">
            <a:schemeClr val="dk1"/>
          </a:effectRef>
          <a:fontRef idx="minor">
            <a:schemeClr val="tx1"/>
          </a:fontRef>
        </dgm:style>
      </dgm:prSet>
      <dgm:spPr/>
      <dgm:t>
        <a:bodyPr/>
        <a:lstStyle/>
        <a:p>
          <a:endParaRPr lang="en-ZA" dirty="0"/>
        </a:p>
      </dgm:t>
    </dgm:pt>
    <dgm:pt modelId="{0508F824-844E-4218-9E7A-5A88251B600C}">
      <dgm:prSet phldrT="[Text]" custT="1"/>
      <dgm:spPr>
        <a:solidFill>
          <a:srgbClr val="5C7556"/>
        </a:solidFill>
      </dgm:spPr>
      <dgm:t>
        <a:bodyPr/>
        <a:lstStyle/>
        <a:p>
          <a:r>
            <a:rPr lang="en-ZA" altLang="en-US" sz="2000">
              <a:latin typeface="Arial" charset="0"/>
              <a:ea typeface="Arial" charset="0"/>
              <a:cs typeface="Arial" charset="0"/>
            </a:rPr>
            <a:t>Certification and Assent</a:t>
          </a:r>
          <a:endParaRPr lang="en-ZA" sz="2000" dirty="0">
            <a:latin typeface="Arial" charset="0"/>
            <a:ea typeface="Arial" charset="0"/>
            <a:cs typeface="Arial" charset="0"/>
          </a:endParaRPr>
        </a:p>
      </dgm:t>
    </dgm:pt>
    <dgm:pt modelId="{20E43F54-3CDE-4CC8-9AED-6A53AEECE1B9}" type="parTrans" cxnId="{5A99C583-294B-4889-9A8B-7184E0477A5D}">
      <dgm:prSet/>
      <dgm:spPr/>
      <dgm:t>
        <a:bodyPr/>
        <a:lstStyle/>
        <a:p>
          <a:endParaRPr lang="en-ZA"/>
        </a:p>
      </dgm:t>
    </dgm:pt>
    <dgm:pt modelId="{E4757192-7E80-428E-8834-15BAB2B876DB}" type="sibTrans" cxnId="{5A99C583-294B-4889-9A8B-7184E0477A5D}">
      <dgm:prSet/>
      <dgm:spPr/>
      <dgm:t>
        <a:bodyPr/>
        <a:lstStyle/>
        <a:p>
          <a:endParaRPr lang="en-ZA"/>
        </a:p>
      </dgm:t>
    </dgm:pt>
    <dgm:pt modelId="{16D88AD9-5A94-4C30-BD1E-E7B731541799}" type="pres">
      <dgm:prSet presAssocID="{743F1F27-1C43-4F9B-9476-382C907AFDB2}" presName="Name0" presStyleCnt="0">
        <dgm:presLayoutVars>
          <dgm:dir/>
          <dgm:resizeHandles val="exact"/>
        </dgm:presLayoutVars>
      </dgm:prSet>
      <dgm:spPr/>
    </dgm:pt>
    <dgm:pt modelId="{4AF6E400-F83C-4012-972E-5E8CF14E2664}" type="pres">
      <dgm:prSet presAssocID="{FD185442-A7C6-4B5F-9395-C970FC5CF558}" presName="node" presStyleLbl="node1" presStyleIdx="0" presStyleCnt="6">
        <dgm:presLayoutVars>
          <dgm:bulletEnabled val="1"/>
        </dgm:presLayoutVars>
      </dgm:prSet>
      <dgm:spPr/>
    </dgm:pt>
    <dgm:pt modelId="{50D72C8A-1B30-4D08-8F80-15768150E793}" type="pres">
      <dgm:prSet presAssocID="{3DC6F3B3-3174-4E62-A36A-58D765162223}" presName="sibTrans" presStyleLbl="sibTrans1D1" presStyleIdx="0" presStyleCnt="5"/>
      <dgm:spPr/>
    </dgm:pt>
    <dgm:pt modelId="{30F38B49-91D5-4203-8855-4899AA23A5AE}" type="pres">
      <dgm:prSet presAssocID="{3DC6F3B3-3174-4E62-A36A-58D765162223}" presName="connectorText" presStyleLbl="sibTrans1D1" presStyleIdx="0" presStyleCnt="5"/>
      <dgm:spPr/>
    </dgm:pt>
    <dgm:pt modelId="{F968EE8D-D451-4F56-AC00-0C286D76C91B}" type="pres">
      <dgm:prSet presAssocID="{51B031F5-94DA-473D-AD84-68BA6E3FABE0}" presName="node" presStyleLbl="node1" presStyleIdx="1" presStyleCnt="6">
        <dgm:presLayoutVars>
          <dgm:bulletEnabled val="1"/>
        </dgm:presLayoutVars>
      </dgm:prSet>
      <dgm:spPr/>
    </dgm:pt>
    <dgm:pt modelId="{4D48F778-C354-485D-A0A1-B063EF52EE84}" type="pres">
      <dgm:prSet presAssocID="{85191904-7C76-4B8B-9A2C-8DC3EACE87DE}" presName="sibTrans" presStyleLbl="sibTrans1D1" presStyleIdx="1" presStyleCnt="5"/>
      <dgm:spPr/>
    </dgm:pt>
    <dgm:pt modelId="{C1F357D6-3C2F-44E2-97D8-6DCE0DDE11A2}" type="pres">
      <dgm:prSet presAssocID="{85191904-7C76-4B8B-9A2C-8DC3EACE87DE}" presName="connectorText" presStyleLbl="sibTrans1D1" presStyleIdx="1" presStyleCnt="5"/>
      <dgm:spPr/>
    </dgm:pt>
    <dgm:pt modelId="{F3226D5F-C8D7-44CE-A287-25F42A203D8D}" type="pres">
      <dgm:prSet presAssocID="{879028B8-AD18-4A03-ACF1-B594456B6E60}" presName="node" presStyleLbl="node1" presStyleIdx="2" presStyleCnt="6">
        <dgm:presLayoutVars>
          <dgm:bulletEnabled val="1"/>
        </dgm:presLayoutVars>
      </dgm:prSet>
      <dgm:spPr/>
    </dgm:pt>
    <dgm:pt modelId="{7A113D42-188B-450C-A63E-963299B66954}" type="pres">
      <dgm:prSet presAssocID="{C7EB2B51-D731-45ED-B552-0E42CB13AF17}" presName="sibTrans" presStyleLbl="sibTrans1D1" presStyleIdx="2" presStyleCnt="5"/>
      <dgm:spPr/>
    </dgm:pt>
    <dgm:pt modelId="{9DE13E2C-E8E1-4765-B3FD-6D13980EBA71}" type="pres">
      <dgm:prSet presAssocID="{C7EB2B51-D731-45ED-B552-0E42CB13AF17}" presName="connectorText" presStyleLbl="sibTrans1D1" presStyleIdx="2" presStyleCnt="5"/>
      <dgm:spPr/>
    </dgm:pt>
    <dgm:pt modelId="{39E521F7-513D-45CA-BA2A-BF972DD4C4E7}" type="pres">
      <dgm:prSet presAssocID="{CFDD4150-303A-4219-8EF6-E95EF76FA16C}" presName="node" presStyleLbl="node1" presStyleIdx="3" presStyleCnt="6" custLinFactNeighborY="-5382">
        <dgm:presLayoutVars>
          <dgm:bulletEnabled val="1"/>
        </dgm:presLayoutVars>
      </dgm:prSet>
      <dgm:spPr/>
    </dgm:pt>
    <dgm:pt modelId="{AC39A3B6-DD73-45D9-8D90-2319DCB623CB}" type="pres">
      <dgm:prSet presAssocID="{0799EE14-7E61-4612-AD39-2C1CB6F4522D}" presName="sibTrans" presStyleLbl="sibTrans1D1" presStyleIdx="3" presStyleCnt="5"/>
      <dgm:spPr/>
    </dgm:pt>
    <dgm:pt modelId="{F6D5E2B8-56C5-4E21-963E-59D60CEACDE0}" type="pres">
      <dgm:prSet presAssocID="{0799EE14-7E61-4612-AD39-2C1CB6F4522D}" presName="connectorText" presStyleLbl="sibTrans1D1" presStyleIdx="3" presStyleCnt="5"/>
      <dgm:spPr/>
    </dgm:pt>
    <dgm:pt modelId="{0904B09D-DC96-4896-8105-8DCC53B53762}" type="pres">
      <dgm:prSet presAssocID="{C360552B-DB39-40B5-B1CB-AA1221522CE1}" presName="node" presStyleLbl="node1" presStyleIdx="4" presStyleCnt="6" custLinFactNeighborY="-5382">
        <dgm:presLayoutVars>
          <dgm:bulletEnabled val="1"/>
        </dgm:presLayoutVars>
      </dgm:prSet>
      <dgm:spPr/>
    </dgm:pt>
    <dgm:pt modelId="{BEF7674A-33C4-472A-8D28-6FB3FC8750C8}" type="pres">
      <dgm:prSet presAssocID="{2390C57D-F928-4F6D-AD8F-A2A56D006D44}" presName="sibTrans" presStyleLbl="sibTrans1D1" presStyleIdx="4" presStyleCnt="5"/>
      <dgm:spPr/>
    </dgm:pt>
    <dgm:pt modelId="{69A6E89C-E5C3-4541-852B-BC006B7C12C7}" type="pres">
      <dgm:prSet presAssocID="{2390C57D-F928-4F6D-AD8F-A2A56D006D44}" presName="connectorText" presStyleLbl="sibTrans1D1" presStyleIdx="4" presStyleCnt="5"/>
      <dgm:spPr/>
    </dgm:pt>
    <dgm:pt modelId="{9886E2A1-EBEB-4666-9B32-DDFE8CD49406}" type="pres">
      <dgm:prSet presAssocID="{0508F824-844E-4218-9E7A-5A88251B600C}" presName="node" presStyleLbl="node1" presStyleIdx="5" presStyleCnt="6" custLinFactNeighborX="1306" custLinFactNeighborY="-5510">
        <dgm:presLayoutVars>
          <dgm:bulletEnabled val="1"/>
        </dgm:presLayoutVars>
      </dgm:prSet>
      <dgm:spPr/>
    </dgm:pt>
  </dgm:ptLst>
  <dgm:cxnLst>
    <dgm:cxn modelId="{7C7F3506-CFAF-4F22-B462-73C93EE7D337}" type="presOf" srcId="{3DC6F3B3-3174-4E62-A36A-58D765162223}" destId="{50D72C8A-1B30-4D08-8F80-15768150E793}" srcOrd="0" destOrd="0" presId="urn:microsoft.com/office/officeart/2005/8/layout/bProcess3"/>
    <dgm:cxn modelId="{04849D08-D5F2-47B9-9E01-4599CA6E57DE}" srcId="{743F1F27-1C43-4F9B-9476-382C907AFDB2}" destId="{879028B8-AD18-4A03-ACF1-B594456B6E60}" srcOrd="2" destOrd="0" parTransId="{B7177A27-01A9-4BFD-BA17-F04A41012E46}" sibTransId="{C7EB2B51-D731-45ED-B552-0E42CB13AF17}"/>
    <dgm:cxn modelId="{F73A3B10-9431-4238-B278-D189F964BBD3}" type="presOf" srcId="{0508F824-844E-4218-9E7A-5A88251B600C}" destId="{9886E2A1-EBEB-4666-9B32-DDFE8CD49406}" srcOrd="0" destOrd="0" presId="urn:microsoft.com/office/officeart/2005/8/layout/bProcess3"/>
    <dgm:cxn modelId="{0B85FA18-C23E-4998-8BC4-F8EBCC991064}" type="presOf" srcId="{2390C57D-F928-4F6D-AD8F-A2A56D006D44}" destId="{BEF7674A-33C4-472A-8D28-6FB3FC8750C8}" srcOrd="0" destOrd="0" presId="urn:microsoft.com/office/officeart/2005/8/layout/bProcess3"/>
    <dgm:cxn modelId="{AD13F02E-8CE9-4EC0-9F76-3791D951BE0C}" type="presOf" srcId="{3DC6F3B3-3174-4E62-A36A-58D765162223}" destId="{30F38B49-91D5-4203-8855-4899AA23A5AE}" srcOrd="1" destOrd="0" presId="urn:microsoft.com/office/officeart/2005/8/layout/bProcess3"/>
    <dgm:cxn modelId="{88937131-FAF5-470A-9B41-AD8D904A8B9C}" srcId="{743F1F27-1C43-4F9B-9476-382C907AFDB2}" destId="{51B031F5-94DA-473D-AD84-68BA6E3FABE0}" srcOrd="1" destOrd="0" parTransId="{69017CA9-7C4B-4517-87B4-474F29B68141}" sibTransId="{85191904-7C76-4B8B-9A2C-8DC3EACE87DE}"/>
    <dgm:cxn modelId="{05219E44-595A-43F1-B468-252EF7248C67}" type="presOf" srcId="{C7EB2B51-D731-45ED-B552-0E42CB13AF17}" destId="{7A113D42-188B-450C-A63E-963299B66954}" srcOrd="0" destOrd="0" presId="urn:microsoft.com/office/officeart/2005/8/layout/bProcess3"/>
    <dgm:cxn modelId="{0F796966-ABD4-48B1-BA77-3E0F448C7693}" type="presOf" srcId="{CFDD4150-303A-4219-8EF6-E95EF76FA16C}" destId="{39E521F7-513D-45CA-BA2A-BF972DD4C4E7}" srcOrd="0" destOrd="0" presId="urn:microsoft.com/office/officeart/2005/8/layout/bProcess3"/>
    <dgm:cxn modelId="{BECCA566-282A-47BE-B864-5635556B27D6}" type="presOf" srcId="{C7EB2B51-D731-45ED-B552-0E42CB13AF17}" destId="{9DE13E2C-E8E1-4765-B3FD-6D13980EBA71}" srcOrd="1" destOrd="0" presId="urn:microsoft.com/office/officeart/2005/8/layout/bProcess3"/>
    <dgm:cxn modelId="{C570416A-6094-4A18-8F0E-200D890F5375}" srcId="{743F1F27-1C43-4F9B-9476-382C907AFDB2}" destId="{C360552B-DB39-40B5-B1CB-AA1221522CE1}" srcOrd="4" destOrd="0" parTransId="{6E59F1C1-89ED-432E-AB0D-402179513DA6}" sibTransId="{2390C57D-F928-4F6D-AD8F-A2A56D006D44}"/>
    <dgm:cxn modelId="{DCA4646B-0B52-442A-A85C-81BA4245BE89}" type="presOf" srcId="{C360552B-DB39-40B5-B1CB-AA1221522CE1}" destId="{0904B09D-DC96-4896-8105-8DCC53B53762}" srcOrd="0" destOrd="0" presId="urn:microsoft.com/office/officeart/2005/8/layout/bProcess3"/>
    <dgm:cxn modelId="{5A99C583-294B-4889-9A8B-7184E0477A5D}" srcId="{743F1F27-1C43-4F9B-9476-382C907AFDB2}" destId="{0508F824-844E-4218-9E7A-5A88251B600C}" srcOrd="5" destOrd="0" parTransId="{20E43F54-3CDE-4CC8-9AED-6A53AEECE1B9}" sibTransId="{E4757192-7E80-428E-8834-15BAB2B876DB}"/>
    <dgm:cxn modelId="{4049AC9C-C06D-4B5A-B032-EA43DA8FD9F3}" type="presOf" srcId="{85191904-7C76-4B8B-9A2C-8DC3EACE87DE}" destId="{4D48F778-C354-485D-A0A1-B063EF52EE84}" srcOrd="0" destOrd="0" presId="urn:microsoft.com/office/officeart/2005/8/layout/bProcess3"/>
    <dgm:cxn modelId="{E6D467A1-A5B8-4D28-B1AD-CC993B8823D7}" type="presOf" srcId="{FD185442-A7C6-4B5F-9395-C970FC5CF558}" destId="{4AF6E400-F83C-4012-972E-5E8CF14E2664}" srcOrd="0" destOrd="0" presId="urn:microsoft.com/office/officeart/2005/8/layout/bProcess3"/>
    <dgm:cxn modelId="{098F26AD-51F8-4CA6-87D6-7471AB069316}" srcId="{743F1F27-1C43-4F9B-9476-382C907AFDB2}" destId="{FD185442-A7C6-4B5F-9395-C970FC5CF558}" srcOrd="0" destOrd="0" parTransId="{6331C89B-9D6C-45CE-B9BC-6081F3908CC6}" sibTransId="{3DC6F3B3-3174-4E62-A36A-58D765162223}"/>
    <dgm:cxn modelId="{5B1582AE-C311-43A6-BD6D-63512D698879}" srcId="{743F1F27-1C43-4F9B-9476-382C907AFDB2}" destId="{CFDD4150-303A-4219-8EF6-E95EF76FA16C}" srcOrd="3" destOrd="0" parTransId="{797905E3-B102-42FF-9DA3-22C619041FFB}" sibTransId="{0799EE14-7E61-4612-AD39-2C1CB6F4522D}"/>
    <dgm:cxn modelId="{E0442BB5-CFEB-4177-AD6C-BB02928199C5}" type="presOf" srcId="{2390C57D-F928-4F6D-AD8F-A2A56D006D44}" destId="{69A6E89C-E5C3-4541-852B-BC006B7C12C7}" srcOrd="1" destOrd="0" presId="urn:microsoft.com/office/officeart/2005/8/layout/bProcess3"/>
    <dgm:cxn modelId="{68BC6FD6-9345-45D6-9F53-9CB3802D582C}" type="presOf" srcId="{51B031F5-94DA-473D-AD84-68BA6E3FABE0}" destId="{F968EE8D-D451-4F56-AC00-0C286D76C91B}" srcOrd="0" destOrd="0" presId="urn:microsoft.com/office/officeart/2005/8/layout/bProcess3"/>
    <dgm:cxn modelId="{F0FF12DE-45EB-40AC-9871-C1E845B754DE}" type="presOf" srcId="{879028B8-AD18-4A03-ACF1-B594456B6E60}" destId="{F3226D5F-C8D7-44CE-A287-25F42A203D8D}" srcOrd="0" destOrd="0" presId="urn:microsoft.com/office/officeart/2005/8/layout/bProcess3"/>
    <dgm:cxn modelId="{873D0CDF-3080-47A7-8B16-7D34A25AA106}" type="presOf" srcId="{743F1F27-1C43-4F9B-9476-382C907AFDB2}" destId="{16D88AD9-5A94-4C30-BD1E-E7B731541799}" srcOrd="0" destOrd="0" presId="urn:microsoft.com/office/officeart/2005/8/layout/bProcess3"/>
    <dgm:cxn modelId="{2521AEE6-5360-46E4-9E60-8201139311E3}" type="presOf" srcId="{85191904-7C76-4B8B-9A2C-8DC3EACE87DE}" destId="{C1F357D6-3C2F-44E2-97D8-6DCE0DDE11A2}" srcOrd="1" destOrd="0" presId="urn:microsoft.com/office/officeart/2005/8/layout/bProcess3"/>
    <dgm:cxn modelId="{1518E8E7-22E3-4ACF-9886-BF4A95368738}" type="presOf" srcId="{0799EE14-7E61-4612-AD39-2C1CB6F4522D}" destId="{AC39A3B6-DD73-45D9-8D90-2319DCB623CB}" srcOrd="0" destOrd="0" presId="urn:microsoft.com/office/officeart/2005/8/layout/bProcess3"/>
    <dgm:cxn modelId="{E2FF5DFC-E68C-49BD-BDDF-B18625CC8602}" type="presOf" srcId="{0799EE14-7E61-4612-AD39-2C1CB6F4522D}" destId="{F6D5E2B8-56C5-4E21-963E-59D60CEACDE0}" srcOrd="1" destOrd="0" presId="urn:microsoft.com/office/officeart/2005/8/layout/bProcess3"/>
    <dgm:cxn modelId="{C7D4B335-101D-4075-9C95-C3746F447B17}" type="presParOf" srcId="{16D88AD9-5A94-4C30-BD1E-E7B731541799}" destId="{4AF6E400-F83C-4012-972E-5E8CF14E2664}" srcOrd="0" destOrd="0" presId="urn:microsoft.com/office/officeart/2005/8/layout/bProcess3"/>
    <dgm:cxn modelId="{082DC21A-A4D0-46A0-BE92-6A5D3F815228}" type="presParOf" srcId="{16D88AD9-5A94-4C30-BD1E-E7B731541799}" destId="{50D72C8A-1B30-4D08-8F80-15768150E793}" srcOrd="1" destOrd="0" presId="urn:microsoft.com/office/officeart/2005/8/layout/bProcess3"/>
    <dgm:cxn modelId="{8E12AB0A-5529-42F4-B408-469293933662}" type="presParOf" srcId="{50D72C8A-1B30-4D08-8F80-15768150E793}" destId="{30F38B49-91D5-4203-8855-4899AA23A5AE}" srcOrd="0" destOrd="0" presId="urn:microsoft.com/office/officeart/2005/8/layout/bProcess3"/>
    <dgm:cxn modelId="{3114710C-CB0A-48B4-AF1E-D3EEFFA958BD}" type="presParOf" srcId="{16D88AD9-5A94-4C30-BD1E-E7B731541799}" destId="{F968EE8D-D451-4F56-AC00-0C286D76C91B}" srcOrd="2" destOrd="0" presId="urn:microsoft.com/office/officeart/2005/8/layout/bProcess3"/>
    <dgm:cxn modelId="{B7C43765-64D6-4101-B225-82C5661E81FD}" type="presParOf" srcId="{16D88AD9-5A94-4C30-BD1E-E7B731541799}" destId="{4D48F778-C354-485D-A0A1-B063EF52EE84}" srcOrd="3" destOrd="0" presId="urn:microsoft.com/office/officeart/2005/8/layout/bProcess3"/>
    <dgm:cxn modelId="{A598FB05-7821-4B85-80DD-466F31B22827}" type="presParOf" srcId="{4D48F778-C354-485D-A0A1-B063EF52EE84}" destId="{C1F357D6-3C2F-44E2-97D8-6DCE0DDE11A2}" srcOrd="0" destOrd="0" presId="urn:microsoft.com/office/officeart/2005/8/layout/bProcess3"/>
    <dgm:cxn modelId="{6821FCD5-21A7-48CF-B087-369FA7DEB8FA}" type="presParOf" srcId="{16D88AD9-5A94-4C30-BD1E-E7B731541799}" destId="{F3226D5F-C8D7-44CE-A287-25F42A203D8D}" srcOrd="4" destOrd="0" presId="urn:microsoft.com/office/officeart/2005/8/layout/bProcess3"/>
    <dgm:cxn modelId="{0CE83729-0CBD-483D-AD2D-040876A8BFA8}" type="presParOf" srcId="{16D88AD9-5A94-4C30-BD1E-E7B731541799}" destId="{7A113D42-188B-450C-A63E-963299B66954}" srcOrd="5" destOrd="0" presId="urn:microsoft.com/office/officeart/2005/8/layout/bProcess3"/>
    <dgm:cxn modelId="{2DC4CFD1-1335-447C-9E79-DB8BECAAF07B}" type="presParOf" srcId="{7A113D42-188B-450C-A63E-963299B66954}" destId="{9DE13E2C-E8E1-4765-B3FD-6D13980EBA71}" srcOrd="0" destOrd="0" presId="urn:microsoft.com/office/officeart/2005/8/layout/bProcess3"/>
    <dgm:cxn modelId="{7E6C3BAB-E1FC-4827-B286-BACA67343720}" type="presParOf" srcId="{16D88AD9-5A94-4C30-BD1E-E7B731541799}" destId="{39E521F7-513D-45CA-BA2A-BF972DD4C4E7}" srcOrd="6" destOrd="0" presId="urn:microsoft.com/office/officeart/2005/8/layout/bProcess3"/>
    <dgm:cxn modelId="{C891E058-124B-4A46-B601-18C8F43211B9}" type="presParOf" srcId="{16D88AD9-5A94-4C30-BD1E-E7B731541799}" destId="{AC39A3B6-DD73-45D9-8D90-2319DCB623CB}" srcOrd="7" destOrd="0" presId="urn:microsoft.com/office/officeart/2005/8/layout/bProcess3"/>
    <dgm:cxn modelId="{22881531-93B3-4D8A-8EBB-6AA2EA3BF294}" type="presParOf" srcId="{AC39A3B6-DD73-45D9-8D90-2319DCB623CB}" destId="{F6D5E2B8-56C5-4E21-963E-59D60CEACDE0}" srcOrd="0" destOrd="0" presId="urn:microsoft.com/office/officeart/2005/8/layout/bProcess3"/>
    <dgm:cxn modelId="{69CC00AA-4779-4AB5-A67D-77272CABD3B9}" type="presParOf" srcId="{16D88AD9-5A94-4C30-BD1E-E7B731541799}" destId="{0904B09D-DC96-4896-8105-8DCC53B53762}" srcOrd="8" destOrd="0" presId="urn:microsoft.com/office/officeart/2005/8/layout/bProcess3"/>
    <dgm:cxn modelId="{E95A5717-18F9-49F5-BE00-67CEDFF98DBC}" type="presParOf" srcId="{16D88AD9-5A94-4C30-BD1E-E7B731541799}" destId="{BEF7674A-33C4-472A-8D28-6FB3FC8750C8}" srcOrd="9" destOrd="0" presId="urn:microsoft.com/office/officeart/2005/8/layout/bProcess3"/>
    <dgm:cxn modelId="{52F82F3A-A709-4F82-B1CB-F7056366B78F}" type="presParOf" srcId="{BEF7674A-33C4-472A-8D28-6FB3FC8750C8}" destId="{69A6E89C-E5C3-4541-852B-BC006B7C12C7}" srcOrd="0" destOrd="0" presId="urn:microsoft.com/office/officeart/2005/8/layout/bProcess3"/>
    <dgm:cxn modelId="{9DBD6CF2-0A33-40D2-A79D-C610E83BCDAD}" type="presParOf" srcId="{16D88AD9-5A94-4C30-BD1E-E7B731541799}" destId="{9886E2A1-EBEB-4666-9B32-DDFE8CD49406}"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5F721-ECF0-42E0-8DB4-212D5F4E0A68}">
      <dsp:nvSpPr>
        <dsp:cNvPr id="0" name=""/>
        <dsp:cNvSpPr/>
      </dsp:nvSpPr>
      <dsp:spPr>
        <a:xfrm>
          <a:off x="953198" y="141889"/>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Bill is drafted and presented to the Executive</a:t>
          </a:r>
          <a:endParaRPr lang="en-US" sz="1100" b="1" kern="1200" dirty="0">
            <a:latin typeface="Arial" pitchFamily="34" charset="0"/>
            <a:ea typeface="+mn-ea"/>
            <a:cs typeface="Arial" pitchFamily="34" charset="0"/>
          </a:endParaRPr>
        </a:p>
      </dsp:txBody>
      <dsp:txXfrm>
        <a:off x="978237" y="166928"/>
        <a:ext cx="1374749" cy="804818"/>
      </dsp:txXfrm>
    </dsp:sp>
    <dsp:sp modelId="{F4CB56DA-772A-4A0E-9B8C-3407DD35C017}">
      <dsp:nvSpPr>
        <dsp:cNvPr id="0" name=""/>
        <dsp:cNvSpPr/>
      </dsp:nvSpPr>
      <dsp:spPr>
        <a:xfrm>
          <a:off x="2503410" y="479744"/>
          <a:ext cx="302063"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a:off x="2503410" y="550415"/>
        <a:ext cx="211444" cy="212015"/>
      </dsp:txXfrm>
    </dsp:sp>
    <dsp:sp modelId="{50D1861E-00FB-4985-A924-1A7A5D848269}">
      <dsp:nvSpPr>
        <dsp:cNvPr id="0" name=""/>
        <dsp:cNvSpPr/>
      </dsp:nvSpPr>
      <dsp:spPr>
        <a:xfrm>
          <a:off x="2947956" y="141889"/>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ZA" altLang="en-US" sz="1100" b="1" kern="1200">
              <a:latin typeface="Arial" panose="020B0604020202020204" pitchFamily="34" charset="0"/>
              <a:cs typeface="Arial" panose="020B0604020202020204" pitchFamily="34" charset="0"/>
            </a:rPr>
            <a:t>Submission of draft bill by Leader of Government Business (LOG)</a:t>
          </a:r>
          <a:endParaRPr lang="en-US" sz="1100" b="1" kern="1200" dirty="0">
            <a:latin typeface="Arial" pitchFamily="34" charset="0"/>
            <a:ea typeface="+mn-ea"/>
            <a:cs typeface="Arial" pitchFamily="34" charset="0"/>
          </a:endParaRPr>
        </a:p>
      </dsp:txBody>
      <dsp:txXfrm>
        <a:off x="2972995" y="166928"/>
        <a:ext cx="1374749" cy="804818"/>
      </dsp:txXfrm>
    </dsp:sp>
    <dsp:sp modelId="{7FCFF31C-2173-48FF-9418-41BC6CBB89DB}">
      <dsp:nvSpPr>
        <dsp:cNvPr id="0" name=""/>
        <dsp:cNvSpPr/>
      </dsp:nvSpPr>
      <dsp:spPr>
        <a:xfrm>
          <a:off x="4509055" y="468860"/>
          <a:ext cx="302063"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a:off x="4509055" y="539531"/>
        <a:ext cx="211444" cy="212015"/>
      </dsp:txXfrm>
    </dsp:sp>
    <dsp:sp modelId="{76A050FB-D7FD-437C-930F-8D3F3D58F229}">
      <dsp:nvSpPr>
        <dsp:cNvPr id="0" name=""/>
        <dsp:cNvSpPr/>
      </dsp:nvSpPr>
      <dsp:spPr>
        <a:xfrm>
          <a:off x="4942715" y="141889"/>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Secretary publishes the Bill in the Gazette for public comment</a:t>
          </a:r>
          <a:endParaRPr lang="en-US" sz="1100" b="1" kern="1200" dirty="0">
            <a:latin typeface="Arial" pitchFamily="34" charset="0"/>
            <a:ea typeface="+mn-ea"/>
            <a:cs typeface="Arial" pitchFamily="34" charset="0"/>
          </a:endParaRPr>
        </a:p>
      </dsp:txBody>
      <dsp:txXfrm>
        <a:off x="4967754" y="166928"/>
        <a:ext cx="1374749" cy="804818"/>
      </dsp:txXfrm>
    </dsp:sp>
    <dsp:sp modelId="{066D751D-E403-4258-BC8F-EC19EA7EEAA7}">
      <dsp:nvSpPr>
        <dsp:cNvPr id="0" name=""/>
        <dsp:cNvSpPr/>
      </dsp:nvSpPr>
      <dsp:spPr>
        <a:xfrm>
          <a:off x="6503813" y="512401"/>
          <a:ext cx="302063"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a:off x="6503813" y="583072"/>
        <a:ext cx="211444" cy="212015"/>
      </dsp:txXfrm>
    </dsp:sp>
    <dsp:sp modelId="{8E8C4221-8BCA-40E4-ADC9-9D37906A9B4A}">
      <dsp:nvSpPr>
        <dsp:cNvPr id="0" name=""/>
        <dsp:cNvSpPr/>
      </dsp:nvSpPr>
      <dsp:spPr>
        <a:xfrm>
          <a:off x="6937473" y="141889"/>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Bill is introduced in the Legislature</a:t>
          </a:r>
          <a:endParaRPr lang="en-US" sz="1100" b="1" kern="1200" dirty="0">
            <a:latin typeface="Arial" pitchFamily="34" charset="0"/>
            <a:ea typeface="+mn-ea"/>
            <a:cs typeface="Arial" pitchFamily="34" charset="0"/>
          </a:endParaRPr>
        </a:p>
      </dsp:txBody>
      <dsp:txXfrm>
        <a:off x="6962512" y="166928"/>
        <a:ext cx="1374749" cy="804818"/>
      </dsp:txXfrm>
    </dsp:sp>
    <dsp:sp modelId="{CAEA0108-A8CB-4E62-BC6C-181FD758600F}">
      <dsp:nvSpPr>
        <dsp:cNvPr id="0" name=""/>
        <dsp:cNvSpPr/>
      </dsp:nvSpPr>
      <dsp:spPr>
        <a:xfrm>
          <a:off x="8487676" y="480081"/>
          <a:ext cx="302082"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a:off x="8487676" y="550752"/>
        <a:ext cx="211457" cy="212015"/>
      </dsp:txXfrm>
    </dsp:sp>
    <dsp:sp modelId="{F00F655F-7502-4127-90BA-CA1E7577D91B}">
      <dsp:nvSpPr>
        <dsp:cNvPr id="0" name=""/>
        <dsp:cNvSpPr/>
      </dsp:nvSpPr>
      <dsp:spPr>
        <a:xfrm>
          <a:off x="8932232" y="164510"/>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Bill referred to the relevant Committee</a:t>
          </a:r>
          <a:endParaRPr lang="en-US" sz="1100" b="1" kern="1200" dirty="0">
            <a:latin typeface="Arial" pitchFamily="34" charset="0"/>
            <a:ea typeface="+mn-ea"/>
            <a:cs typeface="Arial" pitchFamily="34" charset="0"/>
          </a:endParaRPr>
        </a:p>
      </dsp:txBody>
      <dsp:txXfrm>
        <a:off x="8957271" y="189549"/>
        <a:ext cx="1374749" cy="804818"/>
      </dsp:txXfrm>
    </dsp:sp>
    <dsp:sp modelId="{F24B10AE-07C5-4463-AA47-3C69ED1B88A5}">
      <dsp:nvSpPr>
        <dsp:cNvPr id="0" name=""/>
        <dsp:cNvSpPr/>
      </dsp:nvSpPr>
      <dsp:spPr>
        <a:xfrm rot="5400000">
          <a:off x="9536884" y="1039951"/>
          <a:ext cx="215522"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rot="-5400000">
        <a:off x="9538638" y="1108869"/>
        <a:ext cx="212015" cy="150865"/>
      </dsp:txXfrm>
    </dsp:sp>
    <dsp:sp modelId="{049EA091-085F-4912-BD41-85E2182481BD}">
      <dsp:nvSpPr>
        <dsp:cNvPr id="0" name=""/>
        <dsp:cNvSpPr/>
      </dsp:nvSpPr>
      <dsp:spPr>
        <a:xfrm>
          <a:off x="8932232" y="1426052"/>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Committee presents a report to the House</a:t>
          </a:r>
          <a:endParaRPr lang="en-US" sz="1100" b="1" kern="1200" dirty="0">
            <a:latin typeface="Arial" pitchFamily="34" charset="0"/>
            <a:ea typeface="+mn-ea"/>
            <a:cs typeface="Arial" pitchFamily="34" charset="0"/>
          </a:endParaRPr>
        </a:p>
      </dsp:txBody>
      <dsp:txXfrm>
        <a:off x="8957271" y="1451091"/>
        <a:ext cx="1374749" cy="804818"/>
      </dsp:txXfrm>
    </dsp:sp>
    <dsp:sp modelId="{8CF65B88-1D8D-4AA2-9667-3B81D32870DD}">
      <dsp:nvSpPr>
        <dsp:cNvPr id="0" name=""/>
        <dsp:cNvSpPr/>
      </dsp:nvSpPr>
      <dsp:spPr>
        <a:xfrm rot="10800000">
          <a:off x="8504783" y="1676821"/>
          <a:ext cx="302063"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rot="10800000">
        <a:off x="8595402" y="1747492"/>
        <a:ext cx="211444" cy="212015"/>
      </dsp:txXfrm>
    </dsp:sp>
    <dsp:sp modelId="{673FFF34-14B8-4D3E-A0B5-6C2601EB3979}">
      <dsp:nvSpPr>
        <dsp:cNvPr id="0" name=""/>
        <dsp:cNvSpPr/>
      </dsp:nvSpPr>
      <dsp:spPr>
        <a:xfrm>
          <a:off x="6937473" y="1426052"/>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Legislature debates the Bill</a:t>
          </a:r>
          <a:endParaRPr lang="en-US" sz="1100" b="1" kern="1200" dirty="0">
            <a:latin typeface="Arial" pitchFamily="34" charset="0"/>
            <a:ea typeface="+mn-ea"/>
            <a:cs typeface="Arial" pitchFamily="34" charset="0"/>
          </a:endParaRPr>
        </a:p>
      </dsp:txBody>
      <dsp:txXfrm>
        <a:off x="6962512" y="1451091"/>
        <a:ext cx="1374749" cy="804818"/>
      </dsp:txXfrm>
    </dsp:sp>
    <dsp:sp modelId="{F7CCC3A5-9067-4FD2-84EB-D8CA38236D92}">
      <dsp:nvSpPr>
        <dsp:cNvPr id="0" name=""/>
        <dsp:cNvSpPr/>
      </dsp:nvSpPr>
      <dsp:spPr>
        <a:xfrm rot="10800000">
          <a:off x="6510025" y="1676821"/>
          <a:ext cx="302063"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rot="10800000">
        <a:off x="6600644" y="1747492"/>
        <a:ext cx="211444" cy="212015"/>
      </dsp:txXfrm>
    </dsp:sp>
    <dsp:sp modelId="{F45B4729-65CB-4904-9834-CEA1AB3C76D0}">
      <dsp:nvSpPr>
        <dsp:cNvPr id="0" name=""/>
        <dsp:cNvSpPr/>
      </dsp:nvSpPr>
      <dsp:spPr>
        <a:xfrm>
          <a:off x="4942715" y="1426052"/>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Legislature adopts the Bill</a:t>
          </a:r>
          <a:endParaRPr lang="en-US" sz="1100" b="1" kern="1200" dirty="0">
            <a:latin typeface="Arial" pitchFamily="34" charset="0"/>
            <a:ea typeface="+mn-ea"/>
            <a:cs typeface="Arial" pitchFamily="34" charset="0"/>
          </a:endParaRPr>
        </a:p>
      </dsp:txBody>
      <dsp:txXfrm>
        <a:off x="4967754" y="1451091"/>
        <a:ext cx="1374749" cy="804818"/>
      </dsp:txXfrm>
    </dsp:sp>
    <dsp:sp modelId="{16BFA014-C100-4C48-A65B-BE5139744A49}">
      <dsp:nvSpPr>
        <dsp:cNvPr id="0" name=""/>
        <dsp:cNvSpPr/>
      </dsp:nvSpPr>
      <dsp:spPr>
        <a:xfrm rot="10800000">
          <a:off x="4487162" y="1678745"/>
          <a:ext cx="321924"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rot="10800000">
        <a:off x="4583739" y="1749416"/>
        <a:ext cx="225347" cy="212015"/>
      </dsp:txXfrm>
    </dsp:sp>
    <dsp:sp modelId="{C4C35A90-BB5C-4FA9-97E6-7FB2400E94AA}">
      <dsp:nvSpPr>
        <dsp:cNvPr id="0" name=""/>
        <dsp:cNvSpPr/>
      </dsp:nvSpPr>
      <dsp:spPr>
        <a:xfrm>
          <a:off x="2910483" y="1429933"/>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Bill is sent to the Premier for signature</a:t>
          </a:r>
          <a:endParaRPr lang="en-US" sz="1100" b="1" kern="1200" dirty="0">
            <a:latin typeface="Arial" pitchFamily="34" charset="0"/>
            <a:ea typeface="+mn-ea"/>
            <a:cs typeface="Arial" pitchFamily="34" charset="0"/>
          </a:endParaRPr>
        </a:p>
      </dsp:txBody>
      <dsp:txXfrm>
        <a:off x="2935522" y="1454972"/>
        <a:ext cx="1374749" cy="804818"/>
      </dsp:txXfrm>
    </dsp:sp>
    <dsp:sp modelId="{AEB3A44D-9CB1-42F0-A171-5D115A711FA7}">
      <dsp:nvSpPr>
        <dsp:cNvPr id="0" name=""/>
        <dsp:cNvSpPr/>
      </dsp:nvSpPr>
      <dsp:spPr>
        <a:xfrm rot="10838561">
          <a:off x="2523848" y="1669907"/>
          <a:ext cx="273233"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rot="10800000">
        <a:off x="2605815" y="1741038"/>
        <a:ext cx="191263" cy="212015"/>
      </dsp:txXfrm>
    </dsp:sp>
    <dsp:sp modelId="{B48FBA45-EFC3-4AD0-84FF-49F78C8D2446}">
      <dsp:nvSpPr>
        <dsp:cNvPr id="0" name=""/>
        <dsp:cNvSpPr/>
      </dsp:nvSpPr>
      <dsp:spPr>
        <a:xfrm>
          <a:off x="970153" y="1408167"/>
          <a:ext cx="1424827"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latin typeface="Arial" pitchFamily="34" charset="0"/>
              <a:ea typeface="+mn-ea"/>
              <a:cs typeface="Arial" pitchFamily="34" charset="0"/>
            </a:rPr>
            <a:t>The Bill becomes an Act</a:t>
          </a:r>
          <a:endParaRPr lang="en-US" sz="1100" b="1" kern="1200" dirty="0">
            <a:latin typeface="Arial" pitchFamily="34" charset="0"/>
            <a:ea typeface="+mn-ea"/>
            <a:cs typeface="Arial" pitchFamily="34" charset="0"/>
          </a:endParaRPr>
        </a:p>
      </dsp:txBody>
      <dsp:txXfrm>
        <a:off x="995192" y="1433206"/>
        <a:ext cx="1374749" cy="804818"/>
      </dsp:txXfrm>
    </dsp:sp>
    <dsp:sp modelId="{A357A93A-3234-454C-ABF6-B8CB24D94E70}">
      <dsp:nvSpPr>
        <dsp:cNvPr id="0" name=""/>
        <dsp:cNvSpPr/>
      </dsp:nvSpPr>
      <dsp:spPr>
        <a:xfrm rot="5400000">
          <a:off x="1662317" y="2288887"/>
          <a:ext cx="223615" cy="353357"/>
        </a:xfrm>
        <a:prstGeom prst="rightArrow">
          <a:avLst>
            <a:gd name="adj1" fmla="val 60000"/>
            <a:gd name="adj2" fmla="val 50000"/>
          </a:avLst>
        </a:prstGeom>
        <a:solidFill>
          <a:srgbClr val="86411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ysClr val="window" lastClr="FFFFFF"/>
            </a:solidFill>
            <a:latin typeface="Arial" pitchFamily="34" charset="0"/>
            <a:ea typeface="+mn-ea"/>
            <a:cs typeface="Arial" pitchFamily="34" charset="0"/>
          </a:endParaRPr>
        </a:p>
      </dsp:txBody>
      <dsp:txXfrm rot="-5400000">
        <a:off x="1668117" y="2353758"/>
        <a:ext cx="212015" cy="156531"/>
      </dsp:txXfrm>
    </dsp:sp>
    <dsp:sp modelId="{0B4EDEF0-3B01-4203-9B45-BAB1D6884401}">
      <dsp:nvSpPr>
        <dsp:cNvPr id="0" name=""/>
        <dsp:cNvSpPr/>
      </dsp:nvSpPr>
      <dsp:spPr>
        <a:xfrm>
          <a:off x="948382" y="2680592"/>
          <a:ext cx="1838241" cy="854896"/>
        </a:xfrm>
        <a:prstGeom prst="roundRect">
          <a:avLst>
            <a:gd name="adj" fmla="val 10000"/>
          </a:avLst>
        </a:prstGeom>
        <a:solidFill>
          <a:srgbClr val="5C755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rial" pitchFamily="34" charset="0"/>
              <a:ea typeface="+mn-ea"/>
              <a:cs typeface="Arial" pitchFamily="34" charset="0"/>
            </a:rPr>
            <a:t>The Act is published to become enforceable and be part of the laws of the Province</a:t>
          </a:r>
        </a:p>
      </dsp:txBody>
      <dsp:txXfrm>
        <a:off x="973421" y="2705631"/>
        <a:ext cx="1788163" cy="804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72C8A-1B30-4D08-8F80-15768150E793}">
      <dsp:nvSpPr>
        <dsp:cNvPr id="0" name=""/>
        <dsp:cNvSpPr/>
      </dsp:nvSpPr>
      <dsp:spPr>
        <a:xfrm>
          <a:off x="3030911" y="555833"/>
          <a:ext cx="430373" cy="91440"/>
        </a:xfrm>
        <a:custGeom>
          <a:avLst/>
          <a:gdLst/>
          <a:ahLst/>
          <a:cxnLst/>
          <a:rect l="0" t="0" r="0" b="0"/>
          <a:pathLst>
            <a:path>
              <a:moveTo>
                <a:pt x="0" y="45720"/>
              </a:moveTo>
              <a:lnTo>
                <a:pt x="430373" y="45720"/>
              </a:lnTo>
            </a:path>
          </a:pathLst>
        </a:custGeom>
        <a:noFill/>
        <a:ln w="1905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dirty="0"/>
        </a:p>
      </dsp:txBody>
      <dsp:txXfrm>
        <a:off x="3234573" y="599248"/>
        <a:ext cx="23048" cy="4609"/>
      </dsp:txXfrm>
    </dsp:sp>
    <dsp:sp modelId="{4AF6E400-F83C-4012-972E-5E8CF14E2664}">
      <dsp:nvSpPr>
        <dsp:cNvPr id="0" name=""/>
        <dsp:cNvSpPr/>
      </dsp:nvSpPr>
      <dsp:spPr>
        <a:xfrm>
          <a:off x="1028480" y="284"/>
          <a:ext cx="2004231" cy="1202538"/>
        </a:xfrm>
        <a:prstGeom prst="rect">
          <a:avLst/>
        </a:prstGeom>
        <a:solidFill>
          <a:srgbClr val="5C755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altLang="en-US" sz="2000" kern="1200" dirty="0">
              <a:latin typeface="Arial" charset="0"/>
              <a:ea typeface="Arial" charset="0"/>
              <a:cs typeface="Arial" charset="0"/>
            </a:rPr>
            <a:t>Submission of Bill by MEC </a:t>
          </a:r>
          <a:endParaRPr lang="en-ZA" sz="2000" kern="1200" dirty="0">
            <a:latin typeface="Arial" charset="0"/>
            <a:ea typeface="Arial" charset="0"/>
            <a:cs typeface="Arial" charset="0"/>
          </a:endParaRPr>
        </a:p>
      </dsp:txBody>
      <dsp:txXfrm>
        <a:off x="1028480" y="284"/>
        <a:ext cx="2004231" cy="1202538"/>
      </dsp:txXfrm>
    </dsp:sp>
    <dsp:sp modelId="{4D48F778-C354-485D-A0A1-B063EF52EE84}">
      <dsp:nvSpPr>
        <dsp:cNvPr id="0" name=""/>
        <dsp:cNvSpPr/>
      </dsp:nvSpPr>
      <dsp:spPr>
        <a:xfrm>
          <a:off x="5496115" y="555833"/>
          <a:ext cx="430373" cy="91440"/>
        </a:xfrm>
        <a:custGeom>
          <a:avLst/>
          <a:gdLst/>
          <a:ahLst/>
          <a:cxnLst/>
          <a:rect l="0" t="0" r="0" b="0"/>
          <a:pathLst>
            <a:path>
              <a:moveTo>
                <a:pt x="0" y="45720"/>
              </a:moveTo>
              <a:lnTo>
                <a:pt x="430373" y="45720"/>
              </a:lnTo>
            </a:path>
          </a:pathLst>
        </a:custGeom>
        <a:noFill/>
        <a:ln w="1905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dirty="0"/>
        </a:p>
      </dsp:txBody>
      <dsp:txXfrm>
        <a:off x="5699777" y="599248"/>
        <a:ext cx="23048" cy="4609"/>
      </dsp:txXfrm>
    </dsp:sp>
    <dsp:sp modelId="{F968EE8D-D451-4F56-AC00-0C286D76C91B}">
      <dsp:nvSpPr>
        <dsp:cNvPr id="0" name=""/>
        <dsp:cNvSpPr/>
      </dsp:nvSpPr>
      <dsp:spPr>
        <a:xfrm>
          <a:off x="3493684" y="284"/>
          <a:ext cx="2004231" cy="1202538"/>
        </a:xfrm>
        <a:prstGeom prst="rect">
          <a:avLst/>
        </a:prstGeom>
        <a:solidFill>
          <a:srgbClr val="5C755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altLang="en-US" sz="2000" kern="1200">
              <a:latin typeface="Arial" charset="0"/>
              <a:ea typeface="Arial" charset="0"/>
              <a:cs typeface="Arial" charset="0"/>
            </a:rPr>
            <a:t>Introduction (differs from ordinary bill)</a:t>
          </a:r>
          <a:endParaRPr lang="en-ZA" sz="2000" kern="1200" dirty="0">
            <a:latin typeface="Arial" charset="0"/>
            <a:ea typeface="Arial" charset="0"/>
            <a:cs typeface="Arial" charset="0"/>
          </a:endParaRPr>
        </a:p>
      </dsp:txBody>
      <dsp:txXfrm>
        <a:off x="3493684" y="284"/>
        <a:ext cx="2004231" cy="1202538"/>
      </dsp:txXfrm>
    </dsp:sp>
    <dsp:sp modelId="{7A113D42-188B-450C-A63E-963299B66954}">
      <dsp:nvSpPr>
        <dsp:cNvPr id="0" name=""/>
        <dsp:cNvSpPr/>
      </dsp:nvSpPr>
      <dsp:spPr>
        <a:xfrm>
          <a:off x="2030595" y="1201022"/>
          <a:ext cx="4930408" cy="365652"/>
        </a:xfrm>
        <a:custGeom>
          <a:avLst/>
          <a:gdLst/>
          <a:ahLst/>
          <a:cxnLst/>
          <a:rect l="0" t="0" r="0" b="0"/>
          <a:pathLst>
            <a:path>
              <a:moveTo>
                <a:pt x="4930408" y="0"/>
              </a:moveTo>
              <a:lnTo>
                <a:pt x="4930408" y="199926"/>
              </a:lnTo>
              <a:lnTo>
                <a:pt x="0" y="199926"/>
              </a:lnTo>
              <a:lnTo>
                <a:pt x="0" y="365652"/>
              </a:lnTo>
            </a:path>
          </a:pathLst>
        </a:custGeom>
        <a:noFill/>
        <a:ln w="1905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dirty="0"/>
        </a:p>
      </dsp:txBody>
      <dsp:txXfrm>
        <a:off x="4372142" y="1381544"/>
        <a:ext cx="247315" cy="4609"/>
      </dsp:txXfrm>
    </dsp:sp>
    <dsp:sp modelId="{F3226D5F-C8D7-44CE-A287-25F42A203D8D}">
      <dsp:nvSpPr>
        <dsp:cNvPr id="0" name=""/>
        <dsp:cNvSpPr/>
      </dsp:nvSpPr>
      <dsp:spPr>
        <a:xfrm>
          <a:off x="5958888" y="284"/>
          <a:ext cx="2004231" cy="1202538"/>
        </a:xfrm>
        <a:prstGeom prst="rect">
          <a:avLst/>
        </a:prstGeom>
        <a:solidFill>
          <a:srgbClr val="5C755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altLang="en-US" sz="2000" kern="1200">
              <a:latin typeface="Arial" charset="0"/>
              <a:ea typeface="Arial" charset="0"/>
              <a:cs typeface="Arial" charset="0"/>
            </a:rPr>
            <a:t>Referral to Committees</a:t>
          </a:r>
          <a:endParaRPr lang="en-ZA" sz="2000" kern="1200" dirty="0">
            <a:latin typeface="Arial" charset="0"/>
            <a:ea typeface="Arial" charset="0"/>
            <a:cs typeface="Arial" charset="0"/>
          </a:endParaRPr>
        </a:p>
      </dsp:txBody>
      <dsp:txXfrm>
        <a:off x="5958888" y="284"/>
        <a:ext cx="2004231" cy="1202538"/>
      </dsp:txXfrm>
    </dsp:sp>
    <dsp:sp modelId="{AC39A3B6-DD73-45D9-8D90-2319DCB623CB}">
      <dsp:nvSpPr>
        <dsp:cNvPr id="0" name=""/>
        <dsp:cNvSpPr/>
      </dsp:nvSpPr>
      <dsp:spPr>
        <a:xfrm>
          <a:off x="3030911" y="2154624"/>
          <a:ext cx="430373" cy="91440"/>
        </a:xfrm>
        <a:custGeom>
          <a:avLst/>
          <a:gdLst/>
          <a:ahLst/>
          <a:cxnLst/>
          <a:rect l="0" t="0" r="0" b="0"/>
          <a:pathLst>
            <a:path>
              <a:moveTo>
                <a:pt x="0" y="45720"/>
              </a:moveTo>
              <a:lnTo>
                <a:pt x="430373" y="45720"/>
              </a:lnTo>
            </a:path>
          </a:pathLst>
        </a:custGeom>
        <a:noFill/>
        <a:ln w="1905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dirty="0"/>
        </a:p>
      </dsp:txBody>
      <dsp:txXfrm>
        <a:off x="3234573" y="2198039"/>
        <a:ext cx="23048" cy="4609"/>
      </dsp:txXfrm>
    </dsp:sp>
    <dsp:sp modelId="{39E521F7-513D-45CA-BA2A-BF972DD4C4E7}">
      <dsp:nvSpPr>
        <dsp:cNvPr id="0" name=""/>
        <dsp:cNvSpPr/>
      </dsp:nvSpPr>
      <dsp:spPr>
        <a:xfrm>
          <a:off x="1028480" y="1599075"/>
          <a:ext cx="2004231" cy="1202538"/>
        </a:xfrm>
        <a:prstGeom prst="rect">
          <a:avLst/>
        </a:prstGeom>
        <a:solidFill>
          <a:srgbClr val="5C755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altLang="en-US" sz="2000" kern="1200">
              <a:latin typeface="Arial" charset="0"/>
              <a:ea typeface="Arial" charset="0"/>
              <a:cs typeface="Arial" charset="0"/>
            </a:rPr>
            <a:t>Consideration by Committees</a:t>
          </a:r>
          <a:endParaRPr lang="en-ZA" sz="2000" kern="1200" dirty="0">
            <a:latin typeface="Arial" charset="0"/>
            <a:ea typeface="Arial" charset="0"/>
            <a:cs typeface="Arial" charset="0"/>
          </a:endParaRPr>
        </a:p>
      </dsp:txBody>
      <dsp:txXfrm>
        <a:off x="1028480" y="1599075"/>
        <a:ext cx="2004231" cy="1202538"/>
      </dsp:txXfrm>
    </dsp:sp>
    <dsp:sp modelId="{BEF7674A-33C4-472A-8D28-6FB3FC8750C8}">
      <dsp:nvSpPr>
        <dsp:cNvPr id="0" name=""/>
        <dsp:cNvSpPr/>
      </dsp:nvSpPr>
      <dsp:spPr>
        <a:xfrm>
          <a:off x="5496115" y="2153085"/>
          <a:ext cx="456548" cy="91440"/>
        </a:xfrm>
        <a:custGeom>
          <a:avLst/>
          <a:gdLst/>
          <a:ahLst/>
          <a:cxnLst/>
          <a:rect l="0" t="0" r="0" b="0"/>
          <a:pathLst>
            <a:path>
              <a:moveTo>
                <a:pt x="0" y="47259"/>
              </a:moveTo>
              <a:lnTo>
                <a:pt x="245374" y="47259"/>
              </a:lnTo>
              <a:lnTo>
                <a:pt x="245374" y="45720"/>
              </a:lnTo>
              <a:lnTo>
                <a:pt x="456548" y="45720"/>
              </a:lnTo>
            </a:path>
          </a:pathLst>
        </a:custGeom>
        <a:noFill/>
        <a:ln w="19050" cap="flat" cmpd="sng" algn="ctr">
          <a:solidFill>
            <a:schemeClr val="dk1"/>
          </a:solidFill>
          <a:prstDash val="solid"/>
          <a:miter lim="800000"/>
          <a:tailEnd type="arrow"/>
        </a:ln>
        <a:effectLst/>
      </dsp:spPr>
      <dsp:style>
        <a:lnRef idx="2">
          <a:schemeClr val="dk1"/>
        </a:lnRef>
        <a:fillRef idx="0">
          <a:schemeClr val="dk1"/>
        </a:fillRef>
        <a:effectRef idx="1">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dirty="0"/>
        </a:p>
      </dsp:txBody>
      <dsp:txXfrm>
        <a:off x="5712211" y="2196500"/>
        <a:ext cx="24357" cy="4609"/>
      </dsp:txXfrm>
    </dsp:sp>
    <dsp:sp modelId="{0904B09D-DC96-4896-8105-8DCC53B53762}">
      <dsp:nvSpPr>
        <dsp:cNvPr id="0" name=""/>
        <dsp:cNvSpPr/>
      </dsp:nvSpPr>
      <dsp:spPr>
        <a:xfrm>
          <a:off x="3493684" y="1599075"/>
          <a:ext cx="2004231" cy="1202538"/>
        </a:xfrm>
        <a:prstGeom prst="rect">
          <a:avLst/>
        </a:prstGeom>
        <a:solidFill>
          <a:srgbClr val="5C755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altLang="en-US" sz="2000" kern="1200">
              <a:latin typeface="Arial" charset="0"/>
              <a:ea typeface="Arial" charset="0"/>
              <a:cs typeface="Arial" charset="0"/>
            </a:rPr>
            <a:t>Consideration and adoption by the House</a:t>
          </a:r>
          <a:endParaRPr lang="en-ZA" sz="2000" kern="1200" dirty="0">
            <a:latin typeface="Arial" charset="0"/>
            <a:ea typeface="Arial" charset="0"/>
            <a:cs typeface="Arial" charset="0"/>
          </a:endParaRPr>
        </a:p>
      </dsp:txBody>
      <dsp:txXfrm>
        <a:off x="3493684" y="1599075"/>
        <a:ext cx="2004231" cy="1202538"/>
      </dsp:txXfrm>
    </dsp:sp>
    <dsp:sp modelId="{9886E2A1-EBEB-4666-9B32-DDFE8CD49406}">
      <dsp:nvSpPr>
        <dsp:cNvPr id="0" name=""/>
        <dsp:cNvSpPr/>
      </dsp:nvSpPr>
      <dsp:spPr>
        <a:xfrm>
          <a:off x="5985064" y="1597536"/>
          <a:ext cx="2004231" cy="1202538"/>
        </a:xfrm>
        <a:prstGeom prst="rect">
          <a:avLst/>
        </a:prstGeom>
        <a:solidFill>
          <a:srgbClr val="5C755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ZA" altLang="en-US" sz="2000" kern="1200">
              <a:latin typeface="Arial" charset="0"/>
              <a:ea typeface="Arial" charset="0"/>
              <a:cs typeface="Arial" charset="0"/>
            </a:rPr>
            <a:t>Certification and Assent</a:t>
          </a:r>
          <a:endParaRPr lang="en-ZA" sz="2000" kern="1200" dirty="0">
            <a:latin typeface="Arial" charset="0"/>
            <a:ea typeface="Arial" charset="0"/>
            <a:cs typeface="Arial" charset="0"/>
          </a:endParaRPr>
        </a:p>
      </dsp:txBody>
      <dsp:txXfrm>
        <a:off x="5985064" y="1597536"/>
        <a:ext cx="2004231" cy="1202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6D8A-3A2F-2442-B8C8-2CC820E03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2BF0403-4A1A-3CC2-4AD0-8BC53C58E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43EA6CD-30DA-6CDB-8554-5699C5B952E1}"/>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5" name="Footer Placeholder 4">
            <a:extLst>
              <a:ext uri="{FF2B5EF4-FFF2-40B4-BE49-F238E27FC236}">
                <a16:creationId xmlns:a16="http://schemas.microsoft.com/office/drawing/2014/main" id="{F7FD7FE0-FCBC-8DA5-C8F7-E8E5F60CE65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466DCCC-5AC2-20D5-1625-F83591D29498}"/>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384478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DEFC-8EF8-CD5E-1D05-AB21173F402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79429A1-CF05-057B-3B93-0936740991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06A1A9A-F13C-FD4B-22C4-28206564C5D7}"/>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5" name="Footer Placeholder 4">
            <a:extLst>
              <a:ext uri="{FF2B5EF4-FFF2-40B4-BE49-F238E27FC236}">
                <a16:creationId xmlns:a16="http://schemas.microsoft.com/office/drawing/2014/main" id="{9DA62592-651B-6540-CBE0-F1099522744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E41EA6C-6F36-2863-2A37-DA7430148DFF}"/>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31288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0489A-912A-0868-76A6-78E15AFBA1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C571954-4F87-3E8D-8F0A-B3D2621C8C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42536B9-B762-36A3-3546-FA69CBC3221F}"/>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5" name="Footer Placeholder 4">
            <a:extLst>
              <a:ext uri="{FF2B5EF4-FFF2-40B4-BE49-F238E27FC236}">
                <a16:creationId xmlns:a16="http://schemas.microsoft.com/office/drawing/2014/main" id="{568F3959-AD1A-AC47-5659-B51C15243E7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C87E579-117C-0D8C-CC24-6941B0DE2DA4}"/>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813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8E0F7473-9B62-DBA4-495E-32F81BAB94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0781" y="2522467"/>
            <a:ext cx="7330633" cy="1559719"/>
          </a:xfrm>
        </p:spPr>
        <p:txBody>
          <a:bodyPr anchor="ctr">
            <a:normAutofit/>
          </a:bodyPr>
          <a:lstStyle>
            <a:lvl1pPr algn="l">
              <a:defRPr sz="3200" b="1">
                <a:solidFill>
                  <a:srgbClr val="5C7556"/>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740781" y="4378036"/>
            <a:ext cx="7330633" cy="1359912"/>
          </a:xfrm>
        </p:spPr>
        <p:txBody>
          <a:bodyPr anchor="ctr"/>
          <a:lstStyle>
            <a:lvl1pPr marL="0" indent="0" algn="l">
              <a:buNone/>
              <a:defRPr sz="2400">
                <a:solidFill>
                  <a:srgbClr val="93461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193119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629" y="365125"/>
            <a:ext cx="9644351" cy="1325563"/>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BC03997-43BC-9C4A-8DF6-234BA7798009}"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636730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A711D2-923E-5644-9062-A8B8DEF485D1}"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193069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E7A3249-A0A3-FE45-ABB1-58EE4E5D2BCB}" type="datetime1">
              <a:rPr lang="en-ZA" smtClean="0"/>
              <a:t>2024/06/25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222523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5529FB6-D2A7-6141-84AB-41BB2A566978}" type="datetime1">
              <a:rPr lang="en-ZA" smtClean="0"/>
              <a:t>2024/06/25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2433205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076EC3B-E502-364B-BEF4-6E375D31FD3B}" type="datetime1">
              <a:rPr lang="en-ZA" smtClean="0"/>
              <a:t>2024/06/25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187379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EEE8A87-1F12-E340-A26F-E61F024D2F48}" type="datetime1">
              <a:rPr lang="en-ZA" smtClean="0"/>
              <a:t>2024/06/25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541855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A70C3A8-E308-4B42-8EF2-43B157EB3A9A}" type="datetime1">
              <a:rPr lang="en-ZA" smtClean="0"/>
              <a:t>2024/06/25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170267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F60A-507E-8CEB-825D-8B3D44077FA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B26749A-D4F4-3D5E-3D9B-B0CB792A2B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7341EB-99D8-9D68-D75C-B0AB4CDA6DBF}"/>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5" name="Footer Placeholder 4">
            <a:extLst>
              <a:ext uri="{FF2B5EF4-FFF2-40B4-BE49-F238E27FC236}">
                <a16:creationId xmlns:a16="http://schemas.microsoft.com/office/drawing/2014/main" id="{DD052E3C-7496-E253-A45C-61D470FEEFD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4B9C43C-8411-14E9-EC84-49E261085802}"/>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293229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08FE11-8623-9C41-BD02-16E666F5DE14}" type="datetime1">
              <a:rPr lang="en-ZA" smtClean="0"/>
              <a:t>2024/06/25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342510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984957-9331-AE40-AE29-9EF9D7E55D30}"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842250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C562453-D7B0-DB41-9CC2-7064D3F0554D}"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extLst>
      <p:ext uri="{BB962C8B-B14F-4D97-AF65-F5344CB8AC3E}">
        <p14:creationId xmlns:p14="http://schemas.microsoft.com/office/powerpoint/2010/main" val="235931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769E-CD9B-C8DD-DF13-1AE0BFFAD3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85555B88-2E4E-E2FB-3ACA-B8BB2F3895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8869A-7415-BE57-6676-2AC1C79845AC}"/>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5" name="Footer Placeholder 4">
            <a:extLst>
              <a:ext uri="{FF2B5EF4-FFF2-40B4-BE49-F238E27FC236}">
                <a16:creationId xmlns:a16="http://schemas.microsoft.com/office/drawing/2014/main" id="{A8821ACB-B1CE-B82D-7A95-3661168A11F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D89D53D-2EAC-B138-0129-C79D6E9D42D6}"/>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357649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A55B-49A1-1BCF-F69B-C55F7CCE35C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4E3E21E8-8C4B-83D5-1DF3-21F14D119C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8318247A-6637-2C20-9027-06080B0CE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3FC2050-2C34-3781-E7CB-D3A782601D7E}"/>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6" name="Footer Placeholder 5">
            <a:extLst>
              <a:ext uri="{FF2B5EF4-FFF2-40B4-BE49-F238E27FC236}">
                <a16:creationId xmlns:a16="http://schemas.microsoft.com/office/drawing/2014/main" id="{9589EBE7-B19C-9F72-D86E-A4BD5371CC1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9AEA312-850A-5E80-FA4E-307B5491D16B}"/>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6879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8422-38F0-2901-8BEF-0504CD18AEE0}"/>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BFCEB909-5883-AC8C-718F-9AA0BCEA9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83F8D-2643-24BB-544E-74B1E7A0D0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E48EA5A-2B26-305B-24DE-B2DD7382B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3C7AA3-329E-76B8-BEB7-9BCD5E344C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78B1EEB-E8B2-6BC3-8F38-C0F455277D48}"/>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8" name="Footer Placeholder 7">
            <a:extLst>
              <a:ext uri="{FF2B5EF4-FFF2-40B4-BE49-F238E27FC236}">
                <a16:creationId xmlns:a16="http://schemas.microsoft.com/office/drawing/2014/main" id="{862B8135-FC9C-4B6E-F45A-79856EFF062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FCC5B1A-43C6-1A9F-825C-6229A3D41A84}"/>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4022240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5871-2F2E-4E2E-B242-14E7E8F4823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65C2A53-F999-B813-7FF2-0CD72035910A}"/>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4" name="Footer Placeholder 3">
            <a:extLst>
              <a:ext uri="{FF2B5EF4-FFF2-40B4-BE49-F238E27FC236}">
                <a16:creationId xmlns:a16="http://schemas.microsoft.com/office/drawing/2014/main" id="{079B27E2-EDA6-9CC6-7EA0-D6AE96AF627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A66BEB6-6872-379E-8EDB-B378A01F5E95}"/>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49674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666988-958B-C040-EF8F-735B7045AF12}"/>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3" name="Footer Placeholder 2">
            <a:extLst>
              <a:ext uri="{FF2B5EF4-FFF2-40B4-BE49-F238E27FC236}">
                <a16:creationId xmlns:a16="http://schemas.microsoft.com/office/drawing/2014/main" id="{B258D479-C61D-ECB8-B032-D6B5307688A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B89A2076-5C90-9DC5-523A-7B6B115E51D9}"/>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149302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A0584-4ABA-F800-6D69-8DF28ABF1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73313FD-AC26-F63F-C04D-8000C12263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C43627D-3478-3DD7-FE47-9BFEA4D29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1FB127-0558-5462-0A91-B783C2B8226D}"/>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6" name="Footer Placeholder 5">
            <a:extLst>
              <a:ext uri="{FF2B5EF4-FFF2-40B4-BE49-F238E27FC236}">
                <a16:creationId xmlns:a16="http://schemas.microsoft.com/office/drawing/2014/main" id="{71DCD42A-FDC5-F277-94D8-1B3E3254894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79FEE9D-2B35-4677-0EB8-C49F5C7A6AFE}"/>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407467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91A5-6498-D547-1896-6C537F0F7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5378D76-24D4-BB51-DB24-83650FC6D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737083CE-4E0C-4A20-B324-EBD147492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73B6A9-90A4-B5BA-2157-B0608C9ADAB5}"/>
              </a:ext>
            </a:extLst>
          </p:cNvPr>
          <p:cNvSpPr>
            <a:spLocks noGrp="1"/>
          </p:cNvSpPr>
          <p:nvPr>
            <p:ph type="dt" sz="half" idx="10"/>
          </p:nvPr>
        </p:nvSpPr>
        <p:spPr/>
        <p:txBody>
          <a:bodyPr/>
          <a:lstStyle/>
          <a:p>
            <a:fld id="{8C1D506C-D647-48C1-8EAC-2DD3ABB868FD}" type="datetimeFigureOut">
              <a:rPr lang="en-ZA" smtClean="0"/>
              <a:t>2024/06/25</a:t>
            </a:fld>
            <a:endParaRPr lang="en-ZA"/>
          </a:p>
        </p:txBody>
      </p:sp>
      <p:sp>
        <p:nvSpPr>
          <p:cNvPr id="6" name="Footer Placeholder 5">
            <a:extLst>
              <a:ext uri="{FF2B5EF4-FFF2-40B4-BE49-F238E27FC236}">
                <a16:creationId xmlns:a16="http://schemas.microsoft.com/office/drawing/2014/main" id="{9796E223-9195-9CF1-60ED-F7394B837AD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671E871-A2B1-7FF4-7483-8D6879A6289A}"/>
              </a:ext>
            </a:extLst>
          </p:cNvPr>
          <p:cNvSpPr>
            <a:spLocks noGrp="1"/>
          </p:cNvSpPr>
          <p:nvPr>
            <p:ph type="sldNum" sz="quarter" idx="12"/>
          </p:nvPr>
        </p:nvSpPr>
        <p:spPr/>
        <p:txBody>
          <a:bodyPr/>
          <a:lstStyle/>
          <a:p>
            <a:fld id="{0D05B5B3-A308-47F7-BE78-5E682CD331BF}" type="slidenum">
              <a:rPr lang="en-ZA" smtClean="0"/>
              <a:t>‹#›</a:t>
            </a:fld>
            <a:endParaRPr lang="en-ZA"/>
          </a:p>
        </p:txBody>
      </p:sp>
    </p:spTree>
    <p:extLst>
      <p:ext uri="{BB962C8B-B14F-4D97-AF65-F5344CB8AC3E}">
        <p14:creationId xmlns:p14="http://schemas.microsoft.com/office/powerpoint/2010/main" val="99578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E4ECB-1652-6941-AF60-0F5CA762B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9F237A7-01B8-B7BA-346C-81F5A634F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E1B100C-A570-182F-CA37-5742CB657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1D506C-D647-48C1-8EAC-2DD3ABB868FD}" type="datetimeFigureOut">
              <a:rPr lang="en-ZA" smtClean="0"/>
              <a:t>2024/06/25</a:t>
            </a:fld>
            <a:endParaRPr lang="en-ZA"/>
          </a:p>
        </p:txBody>
      </p:sp>
      <p:sp>
        <p:nvSpPr>
          <p:cNvPr id="5" name="Footer Placeholder 4">
            <a:extLst>
              <a:ext uri="{FF2B5EF4-FFF2-40B4-BE49-F238E27FC236}">
                <a16:creationId xmlns:a16="http://schemas.microsoft.com/office/drawing/2014/main" id="{45857711-BC5B-27BF-F112-A0D2B17F1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810031FB-F0B0-DC1B-1BF1-D83ADF197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05B5B3-A308-47F7-BE78-5E682CD331BF}" type="slidenum">
              <a:rPr lang="en-ZA" smtClean="0"/>
              <a:t>‹#›</a:t>
            </a:fld>
            <a:endParaRPr lang="en-ZA"/>
          </a:p>
        </p:txBody>
      </p:sp>
    </p:spTree>
    <p:extLst>
      <p:ext uri="{BB962C8B-B14F-4D97-AF65-F5344CB8AC3E}">
        <p14:creationId xmlns:p14="http://schemas.microsoft.com/office/powerpoint/2010/main" val="12079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rectangular object with green border&#10;&#10;Description automatically generated">
            <a:extLst>
              <a:ext uri="{FF2B5EF4-FFF2-40B4-BE49-F238E27FC236}">
                <a16:creationId xmlns:a16="http://schemas.microsoft.com/office/drawing/2014/main" id="{93A3EDF2-2C26-4EB8-9F8D-08A44082755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8629" y="71120"/>
            <a:ext cx="9489219" cy="161956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38629" y="2052766"/>
            <a:ext cx="9489219" cy="369985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795800" y="5995686"/>
            <a:ext cx="2743200" cy="497189"/>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3BC93099-F7AB-074E-8CC3-8B9B36D0B21C}" type="slidenum">
              <a:rPr lang="en-US" smtClean="0"/>
              <a:t>‹#›</a:t>
            </a:fld>
            <a:endParaRPr lang="en-US" dirty="0"/>
          </a:p>
        </p:txBody>
      </p:sp>
    </p:spTree>
    <p:extLst>
      <p:ext uri="{BB962C8B-B14F-4D97-AF65-F5344CB8AC3E}">
        <p14:creationId xmlns:p14="http://schemas.microsoft.com/office/powerpoint/2010/main" val="1115891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a:solidFill>
            <a:srgbClr val="5C75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1" y="2373098"/>
            <a:ext cx="8107680" cy="1948531"/>
          </a:xfrm>
        </p:spPr>
        <p:txBody>
          <a:bodyPr>
            <a:noAutofit/>
          </a:bodyPr>
          <a:lstStyle/>
          <a:p>
            <a:pPr>
              <a:lnSpc>
                <a:spcPct val="150000"/>
              </a:lnSpc>
            </a:pPr>
            <a:r>
              <a:rPr lang="en-US" sz="3600" dirty="0">
                <a:latin typeface="Arial" panose="020B0604020202020204"/>
                <a:cs typeface="Arial" panose="020B0604020202020204"/>
                <a:sym typeface="+mn-ea"/>
              </a:rPr>
              <a:t>THE LAW-MAKING PROCESS</a:t>
            </a:r>
            <a:br>
              <a:rPr lang="en-US" sz="3600" dirty="0">
                <a:latin typeface="Arial" panose="020B0604020202020204"/>
                <a:cs typeface="Arial" panose="020B0604020202020204"/>
              </a:rPr>
            </a:br>
            <a:r>
              <a:rPr lang="en-US" sz="2800" dirty="0">
                <a:latin typeface="Arial" panose="020B0604020202020204"/>
                <a:cs typeface="Arial" panose="020B0604020202020204"/>
                <a:sym typeface="+mn-ea"/>
              </a:rPr>
              <a:t>National and Provincial Legislation</a:t>
            </a:r>
            <a:endParaRPr lang="en-US" sz="2800" dirty="0">
              <a:latin typeface="Arial" panose="020B0604020202020204"/>
              <a:cs typeface="Arial" panose="020B0604020202020204"/>
            </a:endParaRPr>
          </a:p>
        </p:txBody>
      </p:sp>
      <p:sp>
        <p:nvSpPr>
          <p:cNvPr id="3" name="Subtitle 2"/>
          <p:cNvSpPr>
            <a:spLocks noGrp="1"/>
          </p:cNvSpPr>
          <p:nvPr>
            <p:ph type="subTitle" idx="1"/>
          </p:nvPr>
        </p:nvSpPr>
        <p:spPr>
          <a:xfrm>
            <a:off x="615389" y="4680857"/>
            <a:ext cx="7456025" cy="1059189"/>
          </a:xfrm>
        </p:spPr>
        <p:txBody>
          <a:bodyPr/>
          <a:lstStyle/>
          <a:p>
            <a:r>
              <a:rPr lang="en-US" altLang="en-ZA" b="1" dirty="0">
                <a:latin typeface="Arial" panose="020B0604020202020204"/>
                <a:cs typeface="Arial" panose="020B0604020202020204"/>
              </a:rPr>
              <a:t>Members Orientation</a:t>
            </a:r>
            <a:endParaRPr lang="en-ZA" altLang="en-US" b="1" dirty="0">
              <a:latin typeface="Arial" panose="020B0604020202020204"/>
              <a:cs typeface="Arial" panose="020B0604020202020204"/>
            </a:endParaRPr>
          </a:p>
          <a:p>
            <a:r>
              <a:rPr lang="en-US" altLang="en-ZA" sz="2000" dirty="0">
                <a:latin typeface="Arial" panose="020B0604020202020204"/>
                <a:cs typeface="Arial" panose="020B0604020202020204"/>
              </a:rPr>
              <a:t>26 - 28</a:t>
            </a:r>
            <a:r>
              <a:rPr lang="en-ZA" altLang="en-US" sz="2000" dirty="0">
                <a:latin typeface="Arial" panose="020B0604020202020204"/>
                <a:cs typeface="Arial" panose="020B0604020202020204"/>
              </a:rPr>
              <a:t> June 2024</a:t>
            </a:r>
          </a:p>
        </p:txBody>
      </p:sp>
      <p:cxnSp>
        <p:nvCxnSpPr>
          <p:cNvPr id="4" name="Straight Connector 3">
            <a:extLst>
              <a:ext uri="{FF2B5EF4-FFF2-40B4-BE49-F238E27FC236}">
                <a16:creationId xmlns:a16="http://schemas.microsoft.com/office/drawing/2014/main" id="{5653A7FD-F6AF-0BD2-A28F-1F7B9DEF55AB}"/>
              </a:ext>
            </a:extLst>
          </p:cNvPr>
          <p:cNvCxnSpPr>
            <a:cxnSpLocks/>
          </p:cNvCxnSpPr>
          <p:nvPr/>
        </p:nvCxnSpPr>
        <p:spPr>
          <a:xfrm>
            <a:off x="579120" y="4488993"/>
            <a:ext cx="5799909" cy="0"/>
          </a:xfrm>
          <a:prstGeom prst="line">
            <a:avLst/>
          </a:prstGeom>
          <a:ln>
            <a:solidFill>
              <a:srgbClr val="154B24"/>
            </a:solidFill>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48BA44-31E3-D20B-EDF4-A23B0E7A3235}"/>
              </a:ext>
            </a:extLst>
          </p:cNvPr>
          <p:cNvSpPr/>
          <p:nvPr/>
        </p:nvSpPr>
        <p:spPr>
          <a:xfrm>
            <a:off x="638629" y="2118960"/>
            <a:ext cx="10889342" cy="3171497"/>
          </a:xfrm>
          <a:prstGeom prst="rect">
            <a:avLst/>
          </a:prstGeom>
          <a:solidFill>
            <a:srgbClr val="E3E6E3">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E6E3"/>
              </a:solidFill>
            </a:endParaRPr>
          </a:p>
        </p:txBody>
      </p:sp>
      <p:sp>
        <p:nvSpPr>
          <p:cNvPr id="6" name="TextBox 5">
            <a:extLst>
              <a:ext uri="{FF2B5EF4-FFF2-40B4-BE49-F238E27FC236}">
                <a16:creationId xmlns:a16="http://schemas.microsoft.com/office/drawing/2014/main" id="{73534B89-2961-FB4D-953A-922B490A3D40}"/>
              </a:ext>
            </a:extLst>
          </p:cNvPr>
          <p:cNvSpPr txBox="1"/>
          <p:nvPr/>
        </p:nvSpPr>
        <p:spPr>
          <a:xfrm>
            <a:off x="664029" y="2363260"/>
            <a:ext cx="10863942" cy="461665"/>
          </a:xfrm>
          <a:prstGeom prst="rect">
            <a:avLst/>
          </a:prstGeom>
          <a:noFill/>
        </p:spPr>
        <p:txBody>
          <a:bodyPr wrap="square" lIns="91440" tIns="45720" rIns="91440" bIns="45720" rtlCol="0" anchor="t">
            <a:spAutoFit/>
          </a:bodyPr>
          <a:lstStyle/>
          <a:p>
            <a:pPr algn="ctr"/>
            <a:r>
              <a:rPr lang="en-ZA" altLang="en-US" sz="2400" b="1" dirty="0">
                <a:solidFill>
                  <a:srgbClr val="154B24"/>
                </a:solidFill>
                <a:latin typeface="Arial"/>
                <a:cs typeface="Arial"/>
              </a:rPr>
              <a:t>Provincial Bills</a:t>
            </a:r>
            <a:endParaRPr lang="en-US" altLang="en-US" sz="2400" b="1" dirty="0">
              <a:solidFill>
                <a:srgbClr val="E2CFA1"/>
              </a:solidFill>
              <a:latin typeface="Arial"/>
              <a:cs typeface="Arial"/>
            </a:endParaRPr>
          </a:p>
        </p:txBody>
      </p:sp>
      <p:sp>
        <p:nvSpPr>
          <p:cNvPr id="8" name="TextBox 7">
            <a:extLst>
              <a:ext uri="{FF2B5EF4-FFF2-40B4-BE49-F238E27FC236}">
                <a16:creationId xmlns:a16="http://schemas.microsoft.com/office/drawing/2014/main" id="{864A7387-589E-B548-8FE5-77B66CFA5032}"/>
              </a:ext>
            </a:extLst>
          </p:cNvPr>
          <p:cNvSpPr txBox="1"/>
          <p:nvPr/>
        </p:nvSpPr>
        <p:spPr>
          <a:xfrm>
            <a:off x="1009846" y="3167734"/>
            <a:ext cx="2006593" cy="1323439"/>
          </a:xfrm>
          <a:prstGeom prst="rect">
            <a:avLst/>
          </a:prstGeom>
          <a:noFill/>
        </p:spPr>
        <p:txBody>
          <a:bodyPr wrap="square" rtlCol="0">
            <a:spAutoFit/>
          </a:bodyPr>
          <a:lstStyle/>
          <a:p>
            <a:r>
              <a:rPr lang="en-US" sz="1600" b="1" dirty="0">
                <a:solidFill>
                  <a:srgbClr val="86411E"/>
                </a:solidFill>
                <a:latin typeface="Arial" panose="020B0604020202020204" pitchFamily="34" charset="0"/>
                <a:cs typeface="Arial" panose="020B0604020202020204" pitchFamily="34" charset="0"/>
              </a:rPr>
              <a:t>Government Bills</a:t>
            </a:r>
          </a:p>
          <a:p>
            <a:endParaRPr lang="en-US" sz="1600" b="1" dirty="0">
              <a:solidFill>
                <a:srgbClr val="E2CFA1"/>
              </a:solidFill>
              <a:latin typeface="Arial" panose="020B0604020202020204" pitchFamily="34" charset="0"/>
              <a:cs typeface="Arial" panose="020B0604020202020204" pitchFamily="34" charset="0"/>
            </a:endParaRPr>
          </a:p>
          <a:p>
            <a:r>
              <a:rPr lang="en-ZA" altLang="en-US" sz="1600" dirty="0">
                <a:latin typeface="Arial" panose="020B0604020202020204" pitchFamily="34" charset="0"/>
                <a:cs typeface="Arial" panose="020B0604020202020204" pitchFamily="34" charset="0"/>
              </a:rPr>
              <a:t>Bills initiated by the Executive</a:t>
            </a:r>
            <a:endParaRPr lang="en-US" sz="1600" dirty="0">
              <a:latin typeface="Arial" panose="020B0604020202020204" pitchFamily="34" charset="0"/>
              <a:cs typeface="Arial" panose="020B0604020202020204" pitchFamily="34" charset="0"/>
            </a:endParaRPr>
          </a:p>
          <a:p>
            <a:endParaRPr lang="en-US" sz="1600" b="1" dirty="0">
              <a:solidFill>
                <a:srgbClr val="E2CFA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D8D5932-D350-458D-BF7B-1685E06FBB30}"/>
              </a:ext>
            </a:extLst>
          </p:cNvPr>
          <p:cNvSpPr txBox="1"/>
          <p:nvPr/>
        </p:nvSpPr>
        <p:spPr>
          <a:xfrm>
            <a:off x="6479907" y="3167734"/>
            <a:ext cx="2006593" cy="1323439"/>
          </a:xfrm>
          <a:prstGeom prst="rect">
            <a:avLst/>
          </a:prstGeom>
          <a:noFill/>
        </p:spPr>
        <p:txBody>
          <a:bodyPr wrap="square" rtlCol="0">
            <a:spAutoFit/>
          </a:bodyPr>
          <a:lstStyle/>
          <a:p>
            <a:r>
              <a:rPr lang="en-US" sz="1600" b="1" dirty="0">
                <a:solidFill>
                  <a:srgbClr val="86411E"/>
                </a:solidFill>
                <a:latin typeface="Arial" panose="020B0604020202020204" pitchFamily="34" charset="0"/>
                <a:cs typeface="Arial" panose="020B0604020202020204" pitchFamily="34" charset="0"/>
              </a:rPr>
              <a:t>Committees’ Bills</a:t>
            </a:r>
          </a:p>
          <a:p>
            <a:endParaRPr lang="en-ZA" altLang="en-US" sz="1600" dirty="0">
              <a:latin typeface="Arial" panose="020B0604020202020204" pitchFamily="34" charset="0"/>
              <a:cs typeface="Arial" panose="020B0604020202020204" pitchFamily="34" charset="0"/>
            </a:endParaRPr>
          </a:p>
          <a:p>
            <a:r>
              <a:rPr lang="en-ZA" altLang="en-US" sz="1600" dirty="0">
                <a:latin typeface="Arial" panose="020B0604020202020204" pitchFamily="34" charset="0"/>
                <a:cs typeface="Arial" panose="020B0604020202020204" pitchFamily="34" charset="0"/>
              </a:rPr>
              <a:t>Bills initiated Committees</a:t>
            </a:r>
            <a:endParaRPr lang="en-US" sz="1600" dirty="0">
              <a:latin typeface="Arial" panose="020B0604020202020204" pitchFamily="34" charset="0"/>
              <a:cs typeface="Arial" panose="020B0604020202020204" pitchFamily="34" charset="0"/>
            </a:endParaRPr>
          </a:p>
          <a:p>
            <a:endParaRPr lang="en-US" sz="1600" b="1" dirty="0">
              <a:solidFill>
                <a:srgbClr val="E2CFA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7E5E582-0742-469D-8FC5-B0C5DFB95F85}"/>
              </a:ext>
            </a:extLst>
          </p:cNvPr>
          <p:cNvSpPr txBox="1"/>
          <p:nvPr/>
        </p:nvSpPr>
        <p:spPr>
          <a:xfrm>
            <a:off x="3815929" y="3167734"/>
            <a:ext cx="1979525" cy="1323439"/>
          </a:xfrm>
          <a:prstGeom prst="rect">
            <a:avLst/>
          </a:prstGeom>
          <a:noFill/>
        </p:spPr>
        <p:txBody>
          <a:bodyPr wrap="square" lIns="91440" tIns="45720" rIns="91440" bIns="45720" rtlCol="0" anchor="t">
            <a:spAutoFit/>
          </a:bodyPr>
          <a:lstStyle/>
          <a:p>
            <a:r>
              <a:rPr lang="en-US" sz="1600" b="1" dirty="0">
                <a:solidFill>
                  <a:srgbClr val="86411E"/>
                </a:solidFill>
                <a:latin typeface="Arial"/>
                <a:cs typeface="Arial"/>
              </a:rPr>
              <a:t>Members’ Bills</a:t>
            </a:r>
          </a:p>
          <a:p>
            <a:endParaRPr lang="en-ZA" altLang="en-US" sz="1600" dirty="0">
              <a:solidFill>
                <a:schemeClr val="bg1"/>
              </a:solidFill>
              <a:latin typeface="Arial" panose="020B0604020202020204" pitchFamily="34" charset="0"/>
              <a:cs typeface="Arial" panose="020B0604020202020204" pitchFamily="34" charset="0"/>
            </a:endParaRPr>
          </a:p>
          <a:p>
            <a:r>
              <a:rPr lang="en-ZA" altLang="en-US" sz="1600" dirty="0">
                <a:latin typeface="Arial" panose="020B0604020202020204" pitchFamily="34" charset="0"/>
                <a:cs typeface="Arial" panose="020B0604020202020204" pitchFamily="34" charset="0"/>
              </a:rPr>
              <a:t>Bills initiated by the Members</a:t>
            </a:r>
            <a:endParaRPr lang="en-US" sz="1600" dirty="0">
              <a:latin typeface="Arial" panose="020B0604020202020204" pitchFamily="34" charset="0"/>
              <a:cs typeface="Arial" panose="020B0604020202020204" pitchFamily="34" charset="0"/>
            </a:endParaRPr>
          </a:p>
          <a:p>
            <a:endParaRPr lang="en-US" sz="1600" b="1" dirty="0">
              <a:solidFill>
                <a:srgbClr val="E2CFA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841965C-9987-4D14-A0D4-F0A6505FFA2E}"/>
              </a:ext>
            </a:extLst>
          </p:cNvPr>
          <p:cNvSpPr txBox="1"/>
          <p:nvPr/>
        </p:nvSpPr>
        <p:spPr>
          <a:xfrm>
            <a:off x="9301211" y="3167734"/>
            <a:ext cx="1979525" cy="1815882"/>
          </a:xfrm>
          <a:prstGeom prst="rect">
            <a:avLst/>
          </a:prstGeom>
          <a:noFill/>
        </p:spPr>
        <p:txBody>
          <a:bodyPr wrap="square" lIns="91440" tIns="45720" rIns="91440" bIns="45720" rtlCol="0" anchor="t">
            <a:spAutoFit/>
          </a:bodyPr>
          <a:lstStyle/>
          <a:p>
            <a:r>
              <a:rPr lang="en-US" sz="1600" b="1" dirty="0">
                <a:solidFill>
                  <a:srgbClr val="86411E"/>
                </a:solidFill>
                <a:latin typeface="Arial"/>
                <a:cs typeface="Arial"/>
              </a:rPr>
              <a:t>Money Bills</a:t>
            </a:r>
            <a:endParaRPr lang="en-US" sz="1600" dirty="0"/>
          </a:p>
          <a:p>
            <a:endParaRPr lang="en-US" sz="1600" dirty="0">
              <a:solidFill>
                <a:schemeClr val="bg1"/>
              </a:solidFill>
              <a:latin typeface="Arial" panose="020B0604020202020204" pitchFamily="34" charset="0"/>
              <a:cs typeface="Arial" panose="020B0604020202020204" pitchFamily="34" charset="0"/>
            </a:endParaRPr>
          </a:p>
          <a:p>
            <a:r>
              <a:rPr lang="en-US" sz="1600" dirty="0">
                <a:latin typeface="Arial"/>
                <a:cs typeface="Arial"/>
              </a:rPr>
              <a:t>Bills </a:t>
            </a:r>
            <a:r>
              <a:rPr lang="en-ZA" altLang="en-US" sz="1600" dirty="0">
                <a:latin typeface="Arial"/>
                <a:cs typeface="Arial"/>
              </a:rPr>
              <a:t>introduced by MEC responsible for finance) – See Rule 192.</a:t>
            </a:r>
            <a:endParaRPr lang="en-ZA" sz="1600" dirty="0">
              <a:latin typeface="Arial"/>
              <a:cs typeface="Arial"/>
            </a:endParaRPr>
          </a:p>
          <a:p>
            <a:endParaRPr lang="en-US" sz="1600" b="1" dirty="0">
              <a:solidFill>
                <a:srgbClr val="E2CFA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F98F91B-7B71-44B3-966A-38219E495D5B}"/>
              </a:ext>
            </a:extLst>
          </p:cNvPr>
          <p:cNvSpPr>
            <a:spLocks noGrp="1"/>
          </p:cNvSpPr>
          <p:nvPr>
            <p:ph type="title"/>
          </p:nvPr>
        </p:nvSpPr>
        <p:spPr/>
        <p:txBody>
          <a:bodyPr/>
          <a:lstStyle/>
          <a:p>
            <a:r>
              <a:rPr lang="en-US" dirty="0"/>
              <a:t>Types of Bills </a:t>
            </a:r>
            <a:r>
              <a:rPr lang="en-US" i="1" dirty="0">
                <a:solidFill>
                  <a:srgbClr val="934619"/>
                </a:solidFill>
              </a:rPr>
              <a:t>cont.</a:t>
            </a:r>
          </a:p>
        </p:txBody>
      </p:sp>
      <p:cxnSp>
        <p:nvCxnSpPr>
          <p:cNvPr id="9" name="Straight Connector 8">
            <a:extLst>
              <a:ext uri="{FF2B5EF4-FFF2-40B4-BE49-F238E27FC236}">
                <a16:creationId xmlns:a16="http://schemas.microsoft.com/office/drawing/2014/main" id="{CE08479C-2F22-1FBF-A33B-94914E1BD9BC}"/>
              </a:ext>
            </a:extLst>
          </p:cNvPr>
          <p:cNvCxnSpPr>
            <a:cxnSpLocks/>
          </p:cNvCxnSpPr>
          <p:nvPr/>
        </p:nvCxnSpPr>
        <p:spPr>
          <a:xfrm>
            <a:off x="1009846" y="3596064"/>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51C892-0478-5EEB-AFA3-FADA3E666F22}"/>
              </a:ext>
            </a:extLst>
          </p:cNvPr>
          <p:cNvCxnSpPr>
            <a:cxnSpLocks/>
          </p:cNvCxnSpPr>
          <p:nvPr/>
        </p:nvCxnSpPr>
        <p:spPr>
          <a:xfrm>
            <a:off x="3831149" y="3596064"/>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8895842-3DE2-0DFE-D93A-993EEE396228}"/>
              </a:ext>
            </a:extLst>
          </p:cNvPr>
          <p:cNvCxnSpPr>
            <a:cxnSpLocks/>
          </p:cNvCxnSpPr>
          <p:nvPr/>
        </p:nvCxnSpPr>
        <p:spPr>
          <a:xfrm>
            <a:off x="6495128" y="3596064"/>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1CD39D2-7C02-02D5-DEF2-93E15CB3B748}"/>
              </a:ext>
            </a:extLst>
          </p:cNvPr>
          <p:cNvCxnSpPr>
            <a:cxnSpLocks/>
          </p:cNvCxnSpPr>
          <p:nvPr/>
        </p:nvCxnSpPr>
        <p:spPr>
          <a:xfrm>
            <a:off x="9301211" y="3596064"/>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F99C406-B2D6-9B10-D178-4C7F472A693F}"/>
              </a:ext>
            </a:extLst>
          </p:cNvPr>
          <p:cNvCxnSpPr>
            <a:cxnSpLocks/>
          </p:cNvCxnSpPr>
          <p:nvPr/>
        </p:nvCxnSpPr>
        <p:spPr>
          <a:xfrm>
            <a:off x="900989" y="4791450"/>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AF8C1F6-EB85-BDB1-0D0E-024D9D685043}"/>
              </a:ext>
            </a:extLst>
          </p:cNvPr>
          <p:cNvCxnSpPr>
            <a:cxnSpLocks/>
          </p:cNvCxnSpPr>
          <p:nvPr/>
        </p:nvCxnSpPr>
        <p:spPr>
          <a:xfrm>
            <a:off x="3722292" y="4791450"/>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CC05F0F-A394-42AD-F5EA-AA67319EBD57}"/>
              </a:ext>
            </a:extLst>
          </p:cNvPr>
          <p:cNvCxnSpPr>
            <a:cxnSpLocks/>
          </p:cNvCxnSpPr>
          <p:nvPr/>
        </p:nvCxnSpPr>
        <p:spPr>
          <a:xfrm>
            <a:off x="6386271" y="4791450"/>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7993C17C-B2AE-56A2-E6B3-523C298746F8}"/>
              </a:ext>
            </a:extLst>
          </p:cNvPr>
          <p:cNvCxnSpPr>
            <a:cxnSpLocks/>
          </p:cNvCxnSpPr>
          <p:nvPr/>
        </p:nvCxnSpPr>
        <p:spPr>
          <a:xfrm>
            <a:off x="9192354" y="4791450"/>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sp>
        <p:nvSpPr>
          <p:cNvPr id="28" name="Slide Number Placeholder 4">
            <a:extLst>
              <a:ext uri="{FF2B5EF4-FFF2-40B4-BE49-F238E27FC236}">
                <a16:creationId xmlns:a16="http://schemas.microsoft.com/office/drawing/2014/main" id="{8D6BBCE0-869B-E422-D982-1AD8DCF13DB6}"/>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60160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534B89-2961-FB4D-953A-922B490A3D40}"/>
              </a:ext>
            </a:extLst>
          </p:cNvPr>
          <p:cNvSpPr txBox="1"/>
          <p:nvPr/>
        </p:nvSpPr>
        <p:spPr>
          <a:xfrm>
            <a:off x="653143" y="1819656"/>
            <a:ext cx="10896600" cy="4042902"/>
          </a:xfrm>
          <a:prstGeom prst="rect">
            <a:avLst/>
          </a:prstGeom>
          <a:noFill/>
        </p:spPr>
        <p:txBody>
          <a:bodyPr wrap="square" lIns="91440" tIns="45720" rIns="91440" bIns="45720" rtlCol="0" anchor="t">
            <a:spAutoFit/>
          </a:bodyPr>
          <a:lstStyle/>
          <a:p>
            <a:pPr>
              <a:lnSpc>
                <a:spcPct val="150000"/>
              </a:lnSpc>
            </a:pPr>
            <a:r>
              <a:rPr lang="en-US" sz="1600" b="1" dirty="0">
                <a:latin typeface="Arial"/>
                <a:cs typeface="Arial"/>
              </a:rPr>
              <a:t>Bills affecting provinces (section 76(1) and 76(2))</a:t>
            </a:r>
          </a:p>
          <a:p>
            <a:pPr>
              <a:lnSpc>
                <a:spcPct val="150000"/>
              </a:lnSpc>
            </a:pPr>
            <a:endParaRPr lang="en-US" sz="1600" b="1" dirty="0">
              <a:latin typeface="Arial"/>
              <a:cs typeface="Arial"/>
            </a:endParaRPr>
          </a:p>
          <a:p>
            <a:pPr marL="457200" indent="-457200" algn="just">
              <a:lnSpc>
                <a:spcPct val="150000"/>
              </a:lnSpc>
              <a:buFont typeface="Arial" panose="020B0604020202020204" pitchFamily="34" charset="0"/>
              <a:buChar char="•"/>
            </a:pPr>
            <a:r>
              <a:rPr lang="en-US" sz="1400" dirty="0">
                <a:latin typeface="Arial"/>
                <a:cs typeface="Arial"/>
              </a:rPr>
              <a:t>The </a:t>
            </a:r>
            <a:r>
              <a:rPr lang="en-US" sz="1400" b="1" dirty="0">
                <a:latin typeface="Arial"/>
                <a:cs typeface="Arial"/>
              </a:rPr>
              <a:t>NCOP deals with Bills</a:t>
            </a:r>
            <a:r>
              <a:rPr lang="en-US" sz="1400" dirty="0">
                <a:latin typeface="Arial"/>
                <a:cs typeface="Arial"/>
              </a:rPr>
              <a:t> referred to it by the NA for concurrence. These are Bills </a:t>
            </a:r>
            <a:r>
              <a:rPr lang="en-US" sz="1400" b="1" dirty="0">
                <a:latin typeface="Arial"/>
                <a:cs typeface="Arial"/>
              </a:rPr>
              <a:t>introduced in terms of sections 74, 75, 76(1) and 77</a:t>
            </a:r>
            <a:r>
              <a:rPr lang="en-US" sz="1400" dirty="0">
                <a:latin typeface="Arial"/>
                <a:cs typeface="Arial"/>
              </a:rPr>
              <a:t>. Bills not affecting provinces follow a similar process as in the NA.  </a:t>
            </a:r>
            <a:endParaRPr lang="en-US" sz="1400" dirty="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1400" dirty="0">
                <a:solidFill>
                  <a:srgbClr val="86411E"/>
                </a:solidFill>
                <a:latin typeface="Arial"/>
                <a:cs typeface="Arial"/>
              </a:rPr>
              <a:t>In the case of </a:t>
            </a:r>
            <a:r>
              <a:rPr lang="en-US" sz="1400" b="1" dirty="0">
                <a:solidFill>
                  <a:srgbClr val="86411E"/>
                </a:solidFill>
                <a:latin typeface="Arial"/>
                <a:cs typeface="Arial"/>
              </a:rPr>
              <a:t>section 76 Bills (ordinary Bills affecting provinces)</a:t>
            </a:r>
            <a:r>
              <a:rPr lang="en-US" sz="1400" dirty="0">
                <a:solidFill>
                  <a:srgbClr val="86411E"/>
                </a:solidFill>
                <a:latin typeface="Arial"/>
                <a:cs typeface="Arial"/>
              </a:rPr>
              <a:t>, must be referred to provinces. </a:t>
            </a:r>
            <a:endParaRPr lang="en-US" sz="1400" dirty="0">
              <a:solidFill>
                <a:srgbClr val="86411E"/>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1400" dirty="0">
                <a:latin typeface="Arial"/>
                <a:cs typeface="Arial"/>
              </a:rPr>
              <a:t>Each province has </a:t>
            </a:r>
            <a:r>
              <a:rPr lang="en-US" sz="1400" b="1" dirty="0">
                <a:latin typeface="Arial"/>
                <a:cs typeface="Arial"/>
              </a:rPr>
              <a:t>one vote at the NCOP plenary</a:t>
            </a:r>
            <a:r>
              <a:rPr lang="en-US" sz="1400" dirty="0">
                <a:latin typeface="Arial"/>
                <a:cs typeface="Arial"/>
              </a:rPr>
              <a:t>, which is </a:t>
            </a:r>
            <a:r>
              <a:rPr lang="en-US" sz="1400" b="1" dirty="0">
                <a:latin typeface="Arial"/>
                <a:cs typeface="Arial"/>
              </a:rPr>
              <a:t>cast by the head of its delegation</a:t>
            </a:r>
            <a:r>
              <a:rPr lang="en-US" sz="1400" dirty="0">
                <a:latin typeface="Arial"/>
                <a:cs typeface="Arial"/>
              </a:rPr>
              <a:t>, and </a:t>
            </a:r>
            <a:r>
              <a:rPr lang="en-US" sz="1400" b="1" dirty="0">
                <a:latin typeface="Arial"/>
                <a:cs typeface="Arial"/>
              </a:rPr>
              <a:t>at least five provinces</a:t>
            </a:r>
            <a:r>
              <a:rPr lang="en-US" sz="1400" dirty="0">
                <a:latin typeface="Arial"/>
                <a:cs typeface="Arial"/>
              </a:rPr>
              <a:t> must vote in support of a Bill for it to be passed by the NCOP. </a:t>
            </a:r>
            <a:endParaRPr lang="en-US" sz="1400" dirty="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1400" dirty="0">
                <a:solidFill>
                  <a:srgbClr val="86411E"/>
                </a:solidFill>
                <a:latin typeface="Arial"/>
                <a:cs typeface="Arial"/>
              </a:rPr>
              <a:t>If the NCOP passes a Bill </a:t>
            </a:r>
            <a:r>
              <a:rPr lang="en-US" sz="1400" b="1" dirty="0">
                <a:solidFill>
                  <a:srgbClr val="86411E"/>
                </a:solidFill>
                <a:latin typeface="Arial"/>
                <a:cs typeface="Arial"/>
              </a:rPr>
              <a:t>referred to it for concurrence</a:t>
            </a:r>
            <a:r>
              <a:rPr lang="en-US" sz="1400" dirty="0">
                <a:solidFill>
                  <a:srgbClr val="86411E"/>
                </a:solidFill>
                <a:latin typeface="Arial"/>
                <a:cs typeface="Arial"/>
              </a:rPr>
              <a:t> without proposing amendments, the </a:t>
            </a:r>
            <a:r>
              <a:rPr lang="en-US" sz="1400" b="1" dirty="0">
                <a:solidFill>
                  <a:srgbClr val="86411E"/>
                </a:solidFill>
                <a:latin typeface="Arial"/>
                <a:cs typeface="Arial"/>
              </a:rPr>
              <a:t>Bill will be referred to the President for signature and assent</a:t>
            </a:r>
            <a:r>
              <a:rPr lang="en-US" sz="1400" dirty="0">
                <a:solidFill>
                  <a:srgbClr val="86411E"/>
                </a:solidFill>
                <a:latin typeface="Arial"/>
                <a:cs typeface="Arial"/>
              </a:rPr>
              <a:t>. If the NCOP </a:t>
            </a:r>
            <a:r>
              <a:rPr lang="en-US" sz="1400" b="1" dirty="0">
                <a:solidFill>
                  <a:srgbClr val="86411E"/>
                </a:solidFill>
                <a:latin typeface="Arial"/>
                <a:cs typeface="Arial"/>
              </a:rPr>
              <a:t>proposes amendments</a:t>
            </a:r>
            <a:r>
              <a:rPr lang="en-US" sz="1400" dirty="0">
                <a:solidFill>
                  <a:srgbClr val="86411E"/>
                </a:solidFill>
                <a:latin typeface="Arial"/>
                <a:cs typeface="Arial"/>
              </a:rPr>
              <a:t> to a Bill, the Bill, together with the proposed amendments, </a:t>
            </a:r>
            <a:r>
              <a:rPr lang="en-US" sz="1400" b="1" dirty="0">
                <a:solidFill>
                  <a:srgbClr val="86411E"/>
                </a:solidFill>
                <a:latin typeface="Arial"/>
                <a:cs typeface="Arial"/>
              </a:rPr>
              <a:t>is referred back to the NA</a:t>
            </a:r>
            <a:r>
              <a:rPr lang="en-US" sz="1400" dirty="0">
                <a:solidFill>
                  <a:srgbClr val="86411E"/>
                </a:solidFill>
                <a:latin typeface="Arial"/>
                <a:cs typeface="Arial"/>
              </a:rPr>
              <a:t>. </a:t>
            </a:r>
            <a:endParaRPr lang="en-US" sz="1400" dirty="0">
              <a:solidFill>
                <a:srgbClr val="86411E"/>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1400" dirty="0">
                <a:latin typeface="Arial"/>
                <a:cs typeface="Arial"/>
              </a:rPr>
              <a:t>The NA may either </a:t>
            </a:r>
            <a:r>
              <a:rPr lang="en-US" sz="1400" b="1" dirty="0">
                <a:latin typeface="Arial"/>
                <a:cs typeface="Arial"/>
              </a:rPr>
              <a:t>accept or reject the proposed amendments</a:t>
            </a:r>
            <a:r>
              <a:rPr lang="en-US" sz="1400" dirty="0">
                <a:latin typeface="Arial"/>
                <a:cs typeface="Arial"/>
              </a:rPr>
              <a:t>. If the NA passes a Bill with or without amendments, the Bill is referred to the President for assent</a:t>
            </a:r>
            <a:r>
              <a:rPr lang="en-US" sz="1500" dirty="0">
                <a:latin typeface="Arial"/>
                <a:cs typeface="Arial"/>
              </a:rPr>
              <a:t>. </a:t>
            </a:r>
            <a:endParaRPr lang="en-US" sz="15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A896836-65E9-6524-FAD7-4D2EE74D4AE7}"/>
              </a:ext>
            </a:extLst>
          </p:cNvPr>
          <p:cNvSpPr>
            <a:spLocks noGrp="1"/>
          </p:cNvSpPr>
          <p:nvPr>
            <p:ph type="title"/>
          </p:nvPr>
        </p:nvSpPr>
        <p:spPr>
          <a:xfrm>
            <a:off x="638629" y="1"/>
            <a:ext cx="9644351" cy="1690688"/>
          </a:xfrm>
        </p:spPr>
        <p:txBody>
          <a:bodyPr/>
          <a:lstStyle/>
          <a:p>
            <a:r>
              <a:rPr lang="en-US" dirty="0"/>
              <a:t>The Law-Making Process (National)</a:t>
            </a:r>
          </a:p>
        </p:txBody>
      </p:sp>
      <p:sp>
        <p:nvSpPr>
          <p:cNvPr id="4" name="Slide Number Placeholder 4">
            <a:extLst>
              <a:ext uri="{FF2B5EF4-FFF2-40B4-BE49-F238E27FC236}">
                <a16:creationId xmlns:a16="http://schemas.microsoft.com/office/drawing/2014/main" id="{826A55A5-B800-6E35-1A99-AF306CBC3331}"/>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92905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534B89-2961-FB4D-953A-922B490A3D40}"/>
              </a:ext>
            </a:extLst>
          </p:cNvPr>
          <p:cNvSpPr txBox="1"/>
          <p:nvPr/>
        </p:nvSpPr>
        <p:spPr>
          <a:xfrm>
            <a:off x="674914" y="2167910"/>
            <a:ext cx="10842172" cy="3745705"/>
          </a:xfrm>
          <a:prstGeom prst="rect">
            <a:avLst/>
          </a:prstGeom>
          <a:noFill/>
        </p:spPr>
        <p:txBody>
          <a:bodyPr wrap="square" lIns="91440" tIns="45720" rIns="91440" bIns="45720" rtlCol="0" anchor="t">
            <a:spAutoFit/>
          </a:bodyPr>
          <a:lstStyle/>
          <a:p>
            <a:pPr>
              <a:lnSpc>
                <a:spcPct val="150000"/>
              </a:lnSpc>
            </a:pPr>
            <a:r>
              <a:rPr lang="en-US" sz="1600" b="1" dirty="0">
                <a:solidFill>
                  <a:srgbClr val="154B24"/>
                </a:solidFill>
                <a:latin typeface="Arial"/>
                <a:ea typeface="Arial" charset="0"/>
                <a:cs typeface="Arial"/>
              </a:rPr>
              <a:t>Bills affecting Provinces (Section 76(1) and 76(2))</a:t>
            </a:r>
          </a:p>
          <a:p>
            <a:pPr marL="285750" indent="-285750" algn="just">
              <a:lnSpc>
                <a:spcPct val="150000"/>
              </a:lnSpc>
              <a:buFont typeface="Arial" panose="020B0604020202020204" pitchFamily="34" charset="0"/>
              <a:buChar char="•"/>
            </a:pPr>
            <a:r>
              <a:rPr lang="en-US" sz="1400" dirty="0">
                <a:latin typeface="Arial"/>
                <a:ea typeface="Arial" charset="0"/>
                <a:cs typeface="Arial"/>
              </a:rPr>
              <a:t>The Chairperson of the NCOP refers the Bill to the Provincial Legislature for </a:t>
            </a:r>
            <a:r>
              <a:rPr lang="en-US" sz="1400" b="1" dirty="0">
                <a:latin typeface="Arial"/>
                <a:ea typeface="Arial" charset="0"/>
                <a:cs typeface="Arial"/>
              </a:rPr>
              <a:t>conferral of authority to negotiate and vote on the Bill</a:t>
            </a:r>
            <a:r>
              <a:rPr lang="en-US" sz="1400" dirty="0">
                <a:latin typeface="Arial"/>
                <a:ea typeface="Arial" charset="0"/>
                <a:cs typeface="Arial"/>
              </a:rPr>
              <a:t> (negotiating and final/voting mandates). </a:t>
            </a:r>
            <a:endParaRPr lang="en-US" sz="1400" dirty="0">
              <a:latin typeface="Arial" charset="0"/>
              <a:ea typeface="Arial" charset="0"/>
              <a:cs typeface="Arial" charset="0"/>
            </a:endParaRPr>
          </a:p>
          <a:p>
            <a:pPr marL="285750" indent="-285750" algn="just">
              <a:lnSpc>
                <a:spcPct val="150000"/>
              </a:lnSpc>
              <a:buFont typeface="Arial" panose="020B0604020202020204" pitchFamily="34" charset="0"/>
              <a:buChar char="•"/>
            </a:pPr>
            <a:r>
              <a:rPr lang="en-US" sz="1400" dirty="0">
                <a:solidFill>
                  <a:srgbClr val="86411E"/>
                </a:solidFill>
                <a:latin typeface="Arial"/>
                <a:ea typeface="Arial" charset="0"/>
                <a:cs typeface="Arial"/>
              </a:rPr>
              <a:t>After a Bill has been referred to the provincial legislatures, the </a:t>
            </a:r>
            <a:r>
              <a:rPr lang="en-US" sz="1400" b="1" dirty="0">
                <a:solidFill>
                  <a:srgbClr val="86411E"/>
                </a:solidFill>
                <a:latin typeface="Arial"/>
                <a:ea typeface="Arial" charset="0"/>
                <a:cs typeface="Arial"/>
              </a:rPr>
              <a:t>permanent delegates are required to brief the relevant committee</a:t>
            </a:r>
            <a:r>
              <a:rPr lang="en-US" sz="1400" dirty="0">
                <a:solidFill>
                  <a:srgbClr val="86411E"/>
                </a:solidFill>
                <a:latin typeface="Arial"/>
                <a:ea typeface="Arial" charset="0"/>
                <a:cs typeface="Arial"/>
              </a:rPr>
              <a:t> in the Provincial Legislature </a:t>
            </a:r>
            <a:r>
              <a:rPr lang="en-US" sz="1400" b="1" dirty="0">
                <a:solidFill>
                  <a:srgbClr val="86411E"/>
                </a:solidFill>
                <a:latin typeface="Arial"/>
                <a:ea typeface="Arial" charset="0"/>
                <a:cs typeface="Arial"/>
              </a:rPr>
              <a:t>on the contents of the Bill</a:t>
            </a:r>
            <a:r>
              <a:rPr lang="en-US" sz="1400" dirty="0">
                <a:solidFill>
                  <a:srgbClr val="86411E"/>
                </a:solidFill>
                <a:latin typeface="Arial"/>
                <a:ea typeface="Arial" charset="0"/>
                <a:cs typeface="Arial"/>
              </a:rPr>
              <a:t>.</a:t>
            </a:r>
            <a:endParaRPr lang="en-US" sz="1400" dirty="0">
              <a:latin typeface="Arial" charset="0"/>
              <a:ea typeface="Arial" charset="0"/>
              <a:cs typeface="Arial" charset="0"/>
            </a:endParaRPr>
          </a:p>
          <a:p>
            <a:pPr marL="285750" indent="-285750" algn="just">
              <a:lnSpc>
                <a:spcPct val="150000"/>
              </a:lnSpc>
              <a:buFont typeface="Arial" panose="020B0604020202020204" pitchFamily="34" charset="0"/>
              <a:buChar char="•"/>
            </a:pPr>
            <a:r>
              <a:rPr lang="en-US" sz="1400" dirty="0">
                <a:latin typeface="Arial"/>
                <a:ea typeface="Arial" charset="0"/>
                <a:cs typeface="Arial"/>
              </a:rPr>
              <a:t>The </a:t>
            </a:r>
            <a:r>
              <a:rPr lang="en-US" sz="1400" b="1" dirty="0">
                <a:latin typeface="Arial"/>
                <a:ea typeface="Arial" charset="0"/>
                <a:cs typeface="Arial"/>
              </a:rPr>
              <a:t>department that introduced a Bill may be invited</a:t>
            </a:r>
            <a:r>
              <a:rPr lang="en-US" sz="1400" dirty="0">
                <a:latin typeface="Arial"/>
                <a:ea typeface="Arial" charset="0"/>
                <a:cs typeface="Arial"/>
              </a:rPr>
              <a:t> to a briefing by the permanent delegate.</a:t>
            </a:r>
          </a:p>
          <a:p>
            <a:pPr marL="285750" indent="-285750" algn="just">
              <a:lnSpc>
                <a:spcPct val="150000"/>
              </a:lnSpc>
              <a:buFont typeface="Arial" panose="020B0604020202020204" pitchFamily="34" charset="0"/>
              <a:buChar char="•"/>
            </a:pPr>
            <a:endParaRPr lang="en-US" sz="1600" dirty="0">
              <a:latin typeface="Arial" charset="0"/>
              <a:ea typeface="Arial" charset="0"/>
              <a:cs typeface="Arial"/>
            </a:endParaRPr>
          </a:p>
          <a:p>
            <a:pPr>
              <a:lnSpc>
                <a:spcPct val="150000"/>
              </a:lnSpc>
            </a:pPr>
            <a:r>
              <a:rPr lang="en-ZA" sz="1600" b="1" dirty="0">
                <a:solidFill>
                  <a:srgbClr val="154B24"/>
                </a:solidFill>
                <a:latin typeface="Arial"/>
                <a:ea typeface="Arial" charset="0"/>
                <a:cs typeface="Arial"/>
              </a:rPr>
              <a:t>Public Involvement in Provinces</a:t>
            </a:r>
            <a:endParaRPr lang="en-ZA" sz="1600" dirty="0">
              <a:solidFill>
                <a:srgbClr val="154B24"/>
              </a:solidFill>
              <a:latin typeface="Arial"/>
              <a:ea typeface="Arial" charset="0"/>
              <a:cs typeface="Arial"/>
            </a:endParaRPr>
          </a:p>
          <a:p>
            <a:pPr marL="285750" indent="-285750">
              <a:lnSpc>
                <a:spcPct val="150000"/>
              </a:lnSpc>
              <a:buFont typeface="Arial" panose="020B0604020202020204" pitchFamily="34" charset="0"/>
              <a:buChar char="•"/>
            </a:pPr>
            <a:r>
              <a:rPr lang="en-ZA" sz="1400" dirty="0">
                <a:latin typeface="Arial"/>
                <a:ea typeface="Arial" charset="0"/>
                <a:cs typeface="Arial"/>
              </a:rPr>
              <a:t>The NCOP and the provincial legislatures are </a:t>
            </a:r>
            <a:r>
              <a:rPr lang="en-ZA" sz="1400" b="1" dirty="0">
                <a:latin typeface="Arial"/>
                <a:ea typeface="Arial" charset="0"/>
                <a:cs typeface="Arial"/>
              </a:rPr>
              <a:t>constitutionally required to facilitate public involvement in the processing of a Bill</a:t>
            </a:r>
            <a:r>
              <a:rPr lang="en-ZA" sz="1400" dirty="0">
                <a:latin typeface="Arial"/>
                <a:ea typeface="Arial" charset="0"/>
                <a:cs typeface="Arial"/>
              </a:rPr>
              <a:t> (usually during the 2nd and 3rd weeks after the referral of the Bill).</a:t>
            </a:r>
            <a:r>
              <a:rPr lang="en-US" sz="1400" dirty="0">
                <a:latin typeface="Arial"/>
                <a:ea typeface="Arial" charset="0"/>
                <a:cs typeface="Arial"/>
              </a:rPr>
              <a:t> </a:t>
            </a:r>
            <a:endParaRPr lang="en-US" sz="1400" dirty="0">
              <a:latin typeface="Arial" charset="0"/>
              <a:ea typeface="Arial" charset="0"/>
              <a:cs typeface="Arial" charset="0"/>
            </a:endParaRPr>
          </a:p>
          <a:p>
            <a:pPr marL="285750" indent="-285750">
              <a:lnSpc>
                <a:spcPct val="150000"/>
              </a:lnSpc>
              <a:buFont typeface="Arial" panose="020B0604020202020204" pitchFamily="34" charset="0"/>
              <a:buChar char="•"/>
            </a:pPr>
            <a:r>
              <a:rPr lang="en-US" sz="1400" dirty="0">
                <a:solidFill>
                  <a:srgbClr val="86411E"/>
                </a:solidFill>
                <a:latin typeface="Arial"/>
                <a:ea typeface="Arial" charset="0"/>
                <a:cs typeface="Arial"/>
              </a:rPr>
              <a:t>The Committee to which the Bill is referred to must therefore </a:t>
            </a:r>
            <a:r>
              <a:rPr lang="en-US" sz="1400" b="1" dirty="0">
                <a:solidFill>
                  <a:srgbClr val="86411E"/>
                </a:solidFill>
                <a:latin typeface="Arial"/>
                <a:ea typeface="Arial" charset="0"/>
                <a:cs typeface="Arial"/>
              </a:rPr>
              <a:t>facilitate public hearings to solicit public inputs on the Bill</a:t>
            </a:r>
            <a:r>
              <a:rPr lang="en-US" sz="1400" dirty="0">
                <a:solidFill>
                  <a:srgbClr val="86411E"/>
                </a:solidFill>
                <a:latin typeface="Arial"/>
                <a:ea typeface="Arial" charset="0"/>
                <a:cs typeface="Arial"/>
              </a:rPr>
              <a:t>. </a:t>
            </a:r>
            <a:endParaRPr lang="en-US" sz="1400" dirty="0">
              <a:solidFill>
                <a:srgbClr val="86411E"/>
              </a:solidFill>
              <a:latin typeface="Arial" charset="0"/>
              <a:ea typeface="Arial" charset="0"/>
              <a:cs typeface="Arial" charset="0"/>
            </a:endParaRPr>
          </a:p>
        </p:txBody>
      </p:sp>
      <p:sp>
        <p:nvSpPr>
          <p:cNvPr id="3" name="Title 2">
            <a:extLst>
              <a:ext uri="{FF2B5EF4-FFF2-40B4-BE49-F238E27FC236}">
                <a16:creationId xmlns:a16="http://schemas.microsoft.com/office/drawing/2014/main" id="{9030A9ED-6056-9E37-BF4E-123E7ADAFCDF}"/>
              </a:ext>
            </a:extLst>
          </p:cNvPr>
          <p:cNvSpPr>
            <a:spLocks noGrp="1"/>
          </p:cNvSpPr>
          <p:nvPr>
            <p:ph type="title"/>
          </p:nvPr>
        </p:nvSpPr>
        <p:spPr>
          <a:xfrm>
            <a:off x="638629" y="1"/>
            <a:ext cx="9644351" cy="1690688"/>
          </a:xfrm>
        </p:spPr>
        <p:txBody>
          <a:bodyPr/>
          <a:lstStyle/>
          <a:p>
            <a:r>
              <a:rPr lang="en-US" dirty="0"/>
              <a:t>The Law-Making Process (National) </a:t>
            </a:r>
            <a:r>
              <a:rPr lang="en-US" i="1" dirty="0">
                <a:solidFill>
                  <a:srgbClr val="934619"/>
                </a:solidFill>
              </a:rPr>
              <a:t>cont.</a:t>
            </a:r>
          </a:p>
        </p:txBody>
      </p:sp>
      <p:sp>
        <p:nvSpPr>
          <p:cNvPr id="4" name="Slide Number Placeholder 4">
            <a:extLst>
              <a:ext uri="{FF2B5EF4-FFF2-40B4-BE49-F238E27FC236}">
                <a16:creationId xmlns:a16="http://schemas.microsoft.com/office/drawing/2014/main" id="{905B4D41-69E1-110C-5183-B495B1B3B926}"/>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1815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534B89-2961-FB4D-953A-922B490A3D40}"/>
              </a:ext>
            </a:extLst>
          </p:cNvPr>
          <p:cNvSpPr txBox="1"/>
          <p:nvPr/>
        </p:nvSpPr>
        <p:spPr>
          <a:xfrm>
            <a:off x="642257" y="1971362"/>
            <a:ext cx="10907486" cy="3908762"/>
          </a:xfrm>
          <a:prstGeom prst="rect">
            <a:avLst/>
          </a:prstGeom>
          <a:noFill/>
        </p:spPr>
        <p:txBody>
          <a:bodyPr wrap="square" lIns="91440" tIns="45720" rIns="91440" bIns="45720" rtlCol="0" anchor="t">
            <a:spAutoFit/>
          </a:bodyPr>
          <a:lstStyle/>
          <a:p>
            <a:pPr algn="just"/>
            <a:r>
              <a:rPr lang="en-US" sz="1600" b="1" dirty="0">
                <a:solidFill>
                  <a:srgbClr val="154B24"/>
                </a:solidFill>
                <a:latin typeface="Arial"/>
                <a:cs typeface="Arial"/>
              </a:rPr>
              <a:t>Negotiating Mandate</a:t>
            </a:r>
            <a:endParaRPr lang="en-US" sz="1600" b="1" dirty="0">
              <a:solidFill>
                <a:srgbClr val="154B24"/>
              </a:solidFill>
            </a:endParaRPr>
          </a:p>
          <a:p>
            <a:pPr algn="just"/>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a:cs typeface="Arial"/>
              </a:rPr>
              <a:t>After public hearings in provinces, a committee designated by a Provincial Legislature must </a:t>
            </a:r>
            <a:r>
              <a:rPr lang="en-US" sz="1400" b="1" dirty="0">
                <a:latin typeface="Arial"/>
                <a:cs typeface="Arial"/>
              </a:rPr>
              <a:t>confer a negotiating mandate on its provincial delegation to the NCOP</a:t>
            </a:r>
            <a:r>
              <a:rPr lang="en-US" sz="1400" dirty="0">
                <a:latin typeface="Arial"/>
                <a:cs typeface="Arial"/>
              </a:rPr>
              <a:t>. </a:t>
            </a: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solidFill>
                <a:srgbClr val="86411E"/>
              </a:solidFill>
              <a:latin typeface="Arial"/>
              <a:cs typeface="Arial"/>
            </a:endParaRPr>
          </a:p>
          <a:p>
            <a:pPr marL="285750" indent="-285750" algn="just">
              <a:buFont typeface="Arial" panose="020B0604020202020204" pitchFamily="34" charset="0"/>
              <a:buChar char="•"/>
            </a:pPr>
            <a:r>
              <a:rPr lang="en-US" sz="1400" dirty="0">
                <a:solidFill>
                  <a:srgbClr val="86411E"/>
                </a:solidFill>
                <a:latin typeface="Arial"/>
                <a:cs typeface="Arial"/>
              </a:rPr>
              <a:t>The negotiating mandate i</a:t>
            </a:r>
            <a:r>
              <a:rPr lang="en-US" sz="1400" b="1" dirty="0">
                <a:solidFill>
                  <a:srgbClr val="86411E"/>
                </a:solidFill>
                <a:latin typeface="Arial"/>
                <a:cs typeface="Arial"/>
              </a:rPr>
              <a:t>s a negotiating position of a province</a:t>
            </a:r>
            <a:r>
              <a:rPr lang="en-US" sz="1400" dirty="0">
                <a:solidFill>
                  <a:srgbClr val="86411E"/>
                </a:solidFill>
                <a:latin typeface="Arial"/>
                <a:cs typeface="Arial"/>
              </a:rPr>
              <a:t>. In their negotiating mandates provinces may propose amendments to a Bill, which are put per province for consideration. </a:t>
            </a: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latin typeface="Arial"/>
              <a:cs typeface="Arial"/>
            </a:endParaRPr>
          </a:p>
          <a:p>
            <a:pPr marL="285750" indent="-285750" algn="just">
              <a:buFont typeface="Arial" panose="020B0604020202020204" pitchFamily="34" charset="0"/>
              <a:buChar char="•"/>
            </a:pPr>
            <a:r>
              <a:rPr lang="en-US" sz="1400" dirty="0">
                <a:latin typeface="Arial"/>
                <a:cs typeface="Arial"/>
              </a:rPr>
              <a:t>The </a:t>
            </a:r>
            <a:r>
              <a:rPr lang="en-US" sz="1400" b="1" dirty="0">
                <a:latin typeface="Arial"/>
                <a:cs typeface="Arial"/>
              </a:rPr>
              <a:t>delegates are required to report back to their provincial legislatures</a:t>
            </a:r>
            <a:r>
              <a:rPr lang="en-US" sz="1400" dirty="0">
                <a:latin typeface="Arial"/>
                <a:cs typeface="Arial"/>
              </a:rPr>
              <a:t> on the outcome of the negotiations.</a:t>
            </a:r>
          </a:p>
          <a:p>
            <a:pPr algn="just"/>
            <a:endParaRPr lang="en-US" sz="1600" dirty="0">
              <a:latin typeface="Arial" panose="020B0604020202020204" pitchFamily="34" charset="0"/>
              <a:cs typeface="Arial" panose="020B0604020202020204" pitchFamily="34" charset="0"/>
            </a:endParaRPr>
          </a:p>
          <a:p>
            <a:pPr algn="just"/>
            <a:r>
              <a:rPr lang="en-US" sz="1600" b="1" dirty="0">
                <a:solidFill>
                  <a:srgbClr val="154B24"/>
                </a:solidFill>
                <a:latin typeface="Arial"/>
                <a:cs typeface="Arial"/>
              </a:rPr>
              <a:t>Final Mandates</a:t>
            </a:r>
          </a:p>
          <a:p>
            <a:pPr algn="just"/>
            <a:endParaRPr lang="en-US"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dirty="0">
                <a:latin typeface="Arial"/>
                <a:cs typeface="Arial"/>
              </a:rPr>
              <a:t>If, after negotiations, the committee agrees to a Bill </a:t>
            </a:r>
            <a:r>
              <a:rPr lang="en-US" sz="1400" b="1" dirty="0">
                <a:latin typeface="Arial"/>
                <a:cs typeface="Arial"/>
              </a:rPr>
              <a:t>without any amendments</a:t>
            </a:r>
            <a:r>
              <a:rPr lang="en-US" sz="1400" dirty="0">
                <a:latin typeface="Arial"/>
                <a:cs typeface="Arial"/>
              </a:rPr>
              <a:t>, the delegates must request the Provincial Legislature to </a:t>
            </a:r>
            <a:r>
              <a:rPr lang="en-US" sz="1400" b="1" dirty="0">
                <a:latin typeface="Arial"/>
                <a:cs typeface="Arial"/>
              </a:rPr>
              <a:t>confer authority to vote on a Bill </a:t>
            </a:r>
            <a:r>
              <a:rPr lang="en-US" sz="1400" dirty="0">
                <a:latin typeface="Arial"/>
                <a:cs typeface="Arial"/>
              </a:rPr>
              <a:t>at committee stage. </a:t>
            </a: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400" dirty="0">
              <a:solidFill>
                <a:srgbClr val="86411E"/>
              </a:solidFill>
              <a:latin typeface="Arial"/>
              <a:cs typeface="Arial"/>
            </a:endParaRPr>
          </a:p>
          <a:p>
            <a:pPr marL="285750" indent="-285750" algn="just">
              <a:buFont typeface="Arial" panose="020B0604020202020204" pitchFamily="34" charset="0"/>
              <a:buChar char="•"/>
            </a:pPr>
            <a:r>
              <a:rPr lang="en-US" sz="1400" dirty="0">
                <a:solidFill>
                  <a:srgbClr val="86411E"/>
                </a:solidFill>
                <a:latin typeface="Arial"/>
                <a:cs typeface="Arial"/>
              </a:rPr>
              <a:t>A final mandate is the </a:t>
            </a:r>
            <a:r>
              <a:rPr lang="en-US" sz="1400" b="1" dirty="0">
                <a:solidFill>
                  <a:srgbClr val="86411E"/>
                </a:solidFill>
                <a:latin typeface="Arial"/>
                <a:cs typeface="Arial"/>
              </a:rPr>
              <a:t>final position of a province</a:t>
            </a:r>
            <a:r>
              <a:rPr lang="en-US" sz="1400" dirty="0">
                <a:solidFill>
                  <a:srgbClr val="86411E"/>
                </a:solidFill>
                <a:latin typeface="Arial"/>
                <a:cs typeface="Arial"/>
              </a:rPr>
              <a:t> on whether its delegation in the NCOP is to agree or reject the Bill or abstain from voting on a Bill. For a committee to agree on a Bill, at least five provinces must support the Bill.</a:t>
            </a:r>
          </a:p>
        </p:txBody>
      </p:sp>
      <p:sp>
        <p:nvSpPr>
          <p:cNvPr id="3" name="Title 2">
            <a:extLst>
              <a:ext uri="{FF2B5EF4-FFF2-40B4-BE49-F238E27FC236}">
                <a16:creationId xmlns:a16="http://schemas.microsoft.com/office/drawing/2014/main" id="{222D054F-A513-49D1-7B01-62FB62399693}"/>
              </a:ext>
            </a:extLst>
          </p:cNvPr>
          <p:cNvSpPr>
            <a:spLocks noGrp="1"/>
          </p:cNvSpPr>
          <p:nvPr>
            <p:ph type="title"/>
          </p:nvPr>
        </p:nvSpPr>
        <p:spPr/>
        <p:txBody>
          <a:bodyPr/>
          <a:lstStyle/>
          <a:p>
            <a:r>
              <a:rPr lang="en-US" dirty="0"/>
              <a:t>The Law-Making Process (National) </a:t>
            </a:r>
            <a:r>
              <a:rPr lang="en-US" i="1" dirty="0">
                <a:solidFill>
                  <a:srgbClr val="934619"/>
                </a:solidFill>
              </a:rPr>
              <a:t>cont.</a:t>
            </a:r>
            <a:endParaRPr lang="en-US" dirty="0"/>
          </a:p>
        </p:txBody>
      </p:sp>
      <p:sp>
        <p:nvSpPr>
          <p:cNvPr id="4" name="Slide Number Placeholder 4">
            <a:extLst>
              <a:ext uri="{FF2B5EF4-FFF2-40B4-BE49-F238E27FC236}">
                <a16:creationId xmlns:a16="http://schemas.microsoft.com/office/drawing/2014/main" id="{6910994A-727C-095D-CFE6-7F68865F4B39}"/>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65707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534B89-2961-FB4D-953A-922B490A3D40}"/>
              </a:ext>
            </a:extLst>
          </p:cNvPr>
          <p:cNvSpPr txBox="1"/>
          <p:nvPr/>
        </p:nvSpPr>
        <p:spPr>
          <a:xfrm>
            <a:off x="664029" y="2153017"/>
            <a:ext cx="10874828" cy="300133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ZA" altLang="en-US" sz="1600" dirty="0">
                <a:latin typeface="Arial"/>
                <a:cs typeface="Arial"/>
              </a:rPr>
              <a:t>Submission of draft Bill by LOG </a:t>
            </a:r>
            <a:r>
              <a:rPr lang="en-ZA" altLang="en-US" sz="1600" i="1" dirty="0">
                <a:latin typeface="Arial"/>
                <a:cs typeface="Arial"/>
              </a:rPr>
              <a:t>(in case of Govt. Bill) Rule 194</a:t>
            </a:r>
            <a:endParaRPr lang="en-US" sz="1600" dirty="0"/>
          </a:p>
          <a:p>
            <a:pPr marL="285750" indent="-285750">
              <a:lnSpc>
                <a:spcPct val="150000"/>
              </a:lnSpc>
              <a:buFont typeface="Arial" panose="020B0604020202020204" pitchFamily="34" charset="0"/>
              <a:buChar char="•"/>
            </a:pPr>
            <a:r>
              <a:rPr lang="en-ZA" altLang="en-US" sz="1600" dirty="0">
                <a:solidFill>
                  <a:srgbClr val="86411E"/>
                </a:solidFill>
                <a:latin typeface="Arial"/>
                <a:cs typeface="Arial"/>
              </a:rPr>
              <a:t>Referral - </a:t>
            </a:r>
            <a:r>
              <a:rPr lang="en-ZA" altLang="en-US" sz="1600" i="1" dirty="0">
                <a:solidFill>
                  <a:srgbClr val="86411E"/>
                </a:solidFill>
                <a:latin typeface="Arial"/>
                <a:cs typeface="Arial"/>
              </a:rPr>
              <a:t>Rule 194 (3)</a:t>
            </a:r>
          </a:p>
          <a:p>
            <a:pPr marL="285750" indent="-285750">
              <a:lnSpc>
                <a:spcPct val="150000"/>
              </a:lnSpc>
              <a:buFont typeface="Arial" panose="020B0604020202020204" pitchFamily="34" charset="0"/>
              <a:buChar char="•"/>
            </a:pPr>
            <a:r>
              <a:rPr lang="en-ZA" altLang="en-US" sz="1600" dirty="0">
                <a:latin typeface="Arial"/>
                <a:cs typeface="Arial"/>
              </a:rPr>
              <a:t>Publication requirements - </a:t>
            </a:r>
            <a:r>
              <a:rPr lang="en-ZA" altLang="en-US" sz="1600" i="1" dirty="0">
                <a:latin typeface="Arial"/>
                <a:cs typeface="Arial"/>
              </a:rPr>
              <a:t>Rule 197</a:t>
            </a:r>
          </a:p>
          <a:p>
            <a:pPr marL="285750" indent="-285750">
              <a:lnSpc>
                <a:spcPct val="150000"/>
              </a:lnSpc>
              <a:buFont typeface="Arial" panose="020B0604020202020204" pitchFamily="34" charset="0"/>
              <a:buChar char="•"/>
            </a:pPr>
            <a:r>
              <a:rPr lang="en-ZA" altLang="en-US" sz="1600" dirty="0">
                <a:solidFill>
                  <a:srgbClr val="86411E"/>
                </a:solidFill>
                <a:latin typeface="Arial"/>
                <a:cs typeface="Arial"/>
              </a:rPr>
              <a:t>Introduction - </a:t>
            </a:r>
            <a:r>
              <a:rPr lang="en-ZA" altLang="en-US" sz="1600" i="1" dirty="0">
                <a:solidFill>
                  <a:srgbClr val="86411E"/>
                </a:solidFill>
                <a:latin typeface="Arial"/>
                <a:cs typeface="Arial"/>
              </a:rPr>
              <a:t>Rule 200(1)</a:t>
            </a:r>
          </a:p>
          <a:p>
            <a:pPr marL="285750" indent="-285750">
              <a:lnSpc>
                <a:spcPct val="150000"/>
              </a:lnSpc>
              <a:buFont typeface="Arial" panose="020B0604020202020204" pitchFamily="34" charset="0"/>
              <a:buChar char="•"/>
            </a:pPr>
            <a:r>
              <a:rPr lang="en-ZA" altLang="en-US" sz="1600" dirty="0">
                <a:latin typeface="Arial"/>
                <a:cs typeface="Arial"/>
              </a:rPr>
              <a:t>Referral - </a:t>
            </a:r>
            <a:r>
              <a:rPr lang="en-ZA" altLang="en-US" sz="1600" i="1" dirty="0">
                <a:latin typeface="Arial"/>
                <a:cs typeface="Arial"/>
              </a:rPr>
              <a:t>Rule 200(3)(c)</a:t>
            </a:r>
          </a:p>
          <a:p>
            <a:pPr marL="285750" indent="-285750">
              <a:lnSpc>
                <a:spcPct val="150000"/>
              </a:lnSpc>
              <a:buFont typeface="Arial" panose="020B0604020202020204" pitchFamily="34" charset="0"/>
              <a:buChar char="•"/>
            </a:pPr>
            <a:r>
              <a:rPr lang="en-ZA" altLang="en-US" sz="1600" dirty="0">
                <a:solidFill>
                  <a:srgbClr val="86411E"/>
                </a:solidFill>
                <a:latin typeface="Arial"/>
                <a:cs typeface="Arial"/>
              </a:rPr>
              <a:t>Consideration by Committee - </a:t>
            </a:r>
            <a:r>
              <a:rPr lang="en-ZA" altLang="en-US" sz="1600" i="1" dirty="0">
                <a:solidFill>
                  <a:srgbClr val="86411E"/>
                </a:solidFill>
                <a:latin typeface="Arial"/>
                <a:cs typeface="Arial"/>
              </a:rPr>
              <a:t>Rule 201</a:t>
            </a:r>
          </a:p>
          <a:p>
            <a:pPr marL="285750" indent="-285750">
              <a:lnSpc>
                <a:spcPct val="150000"/>
              </a:lnSpc>
              <a:buFont typeface="Arial" panose="020B0604020202020204" pitchFamily="34" charset="0"/>
              <a:buChar char="•"/>
            </a:pPr>
            <a:r>
              <a:rPr lang="en-ZA" altLang="en-US" sz="1600" dirty="0">
                <a:latin typeface="Arial"/>
                <a:cs typeface="Arial"/>
              </a:rPr>
              <a:t>Consideration and adoption by House - </a:t>
            </a:r>
            <a:r>
              <a:rPr lang="en-ZA" altLang="en-US" sz="1600" i="1" dirty="0">
                <a:latin typeface="Arial"/>
                <a:cs typeface="Arial"/>
              </a:rPr>
              <a:t>Rule 204 to 215</a:t>
            </a:r>
          </a:p>
          <a:p>
            <a:pPr marL="285750" indent="-285750">
              <a:lnSpc>
                <a:spcPct val="150000"/>
              </a:lnSpc>
              <a:buFont typeface="Arial" panose="020B0604020202020204" pitchFamily="34" charset="0"/>
              <a:buChar char="•"/>
            </a:pPr>
            <a:r>
              <a:rPr lang="en-ZA" altLang="en-US" sz="1600" dirty="0">
                <a:solidFill>
                  <a:srgbClr val="86411E"/>
                </a:solidFill>
                <a:latin typeface="Arial"/>
                <a:cs typeface="Arial"/>
              </a:rPr>
              <a:t>Certification and Assent - </a:t>
            </a:r>
            <a:r>
              <a:rPr lang="en-ZA" altLang="en-US" sz="1600" i="1" dirty="0">
                <a:solidFill>
                  <a:srgbClr val="86411E"/>
                </a:solidFill>
                <a:latin typeface="Arial"/>
                <a:cs typeface="Arial"/>
              </a:rPr>
              <a:t>Rules 225 to 227</a:t>
            </a:r>
            <a:endParaRPr lang="en-US" sz="1600" i="1" dirty="0">
              <a:solidFill>
                <a:srgbClr val="86411E"/>
              </a:solidFill>
              <a:latin typeface="Arial"/>
              <a:cs typeface="Arial"/>
            </a:endParaRPr>
          </a:p>
        </p:txBody>
      </p:sp>
      <p:sp>
        <p:nvSpPr>
          <p:cNvPr id="3" name="Title 2">
            <a:extLst>
              <a:ext uri="{FF2B5EF4-FFF2-40B4-BE49-F238E27FC236}">
                <a16:creationId xmlns:a16="http://schemas.microsoft.com/office/drawing/2014/main" id="{ABB4A50D-2A74-0776-3D4D-207268ECE98A}"/>
              </a:ext>
            </a:extLst>
          </p:cNvPr>
          <p:cNvSpPr>
            <a:spLocks noGrp="1"/>
          </p:cNvSpPr>
          <p:nvPr>
            <p:ph type="title"/>
          </p:nvPr>
        </p:nvSpPr>
        <p:spPr/>
        <p:txBody>
          <a:bodyPr/>
          <a:lstStyle/>
          <a:p>
            <a:r>
              <a:rPr lang="en-US" dirty="0"/>
              <a:t>The Law-Making Process (Provincial)</a:t>
            </a:r>
          </a:p>
        </p:txBody>
      </p:sp>
      <p:sp>
        <p:nvSpPr>
          <p:cNvPr id="4" name="Slide Number Placeholder 4">
            <a:extLst>
              <a:ext uri="{FF2B5EF4-FFF2-40B4-BE49-F238E27FC236}">
                <a16:creationId xmlns:a16="http://schemas.microsoft.com/office/drawing/2014/main" id="{85CC7EE3-0914-1332-030F-57F8503969E6}"/>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9845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15B1B60-A3D7-414D-9C3F-5CA17B1274AA}"/>
              </a:ext>
            </a:extLst>
          </p:cNvPr>
          <p:cNvGraphicFramePr/>
          <p:nvPr>
            <p:extLst>
              <p:ext uri="{D42A27DB-BD31-4B8C-83A1-F6EECF244321}">
                <p14:modId xmlns:p14="http://schemas.microsoft.com/office/powerpoint/2010/main" val="3513567820"/>
              </p:ext>
            </p:extLst>
          </p:nvPr>
        </p:nvGraphicFramePr>
        <p:xfrm>
          <a:off x="195942" y="2177142"/>
          <a:ext cx="11310258" cy="3707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347DD73-DF62-1273-4AB2-0169A2A9DDA8}"/>
              </a:ext>
            </a:extLst>
          </p:cNvPr>
          <p:cNvSpPr>
            <a:spLocks noGrp="1"/>
          </p:cNvSpPr>
          <p:nvPr>
            <p:ph type="title"/>
          </p:nvPr>
        </p:nvSpPr>
        <p:spPr>
          <a:xfrm>
            <a:off x="638629" y="1"/>
            <a:ext cx="9644351" cy="1690688"/>
          </a:xfrm>
        </p:spPr>
        <p:txBody>
          <a:bodyPr/>
          <a:lstStyle/>
          <a:p>
            <a:r>
              <a:rPr lang="en-US" dirty="0"/>
              <a:t>The Law-Making Process (Provincial)</a:t>
            </a:r>
          </a:p>
        </p:txBody>
      </p:sp>
      <p:sp>
        <p:nvSpPr>
          <p:cNvPr id="4" name="Slide Number Placeholder 4">
            <a:extLst>
              <a:ext uri="{FF2B5EF4-FFF2-40B4-BE49-F238E27FC236}">
                <a16:creationId xmlns:a16="http://schemas.microsoft.com/office/drawing/2014/main" id="{F923A4F7-968D-8198-80DC-102CA77BDF91}"/>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772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84F4BB-2C77-4B0C-8F62-2BC12B4D5CF4}"/>
              </a:ext>
            </a:extLst>
          </p:cNvPr>
          <p:cNvSpPr>
            <a:spLocks noGrp="1"/>
          </p:cNvSpPr>
          <p:nvPr>
            <p:ph idx="1"/>
          </p:nvPr>
        </p:nvSpPr>
        <p:spPr>
          <a:xfrm>
            <a:off x="653144" y="2155370"/>
            <a:ext cx="10885714" cy="3674033"/>
          </a:xfrm>
        </p:spPr>
        <p:txBody>
          <a:bodyPr vert="horz" lIns="91440" tIns="45720" rIns="91440" bIns="45720" rtlCol="0" anchor="t">
            <a:normAutofit fontScale="92500" lnSpcReduction="20000"/>
          </a:bodyPr>
          <a:lstStyle/>
          <a:p>
            <a:pPr marL="0" indent="0" algn="just">
              <a:lnSpc>
                <a:spcPct val="120000"/>
              </a:lnSpc>
              <a:buNone/>
            </a:pPr>
            <a:r>
              <a:rPr lang="en-US" sz="1600" b="1" dirty="0">
                <a:solidFill>
                  <a:srgbClr val="154B24"/>
                </a:solidFill>
                <a:latin typeface="Arial"/>
                <a:cs typeface="Arial"/>
              </a:rPr>
              <a:t>The Appropriation Bill (Provincial Budget)</a:t>
            </a:r>
            <a:endParaRPr lang="en-US" sz="1600" dirty="0">
              <a:solidFill>
                <a:srgbClr val="154B24"/>
              </a:solidFill>
              <a:latin typeface="Arial"/>
              <a:cs typeface="Arial"/>
            </a:endParaRPr>
          </a:p>
          <a:p>
            <a:pPr lvl="1" algn="just">
              <a:lnSpc>
                <a:spcPct val="120000"/>
              </a:lnSpc>
            </a:pPr>
            <a:r>
              <a:rPr lang="en-US" sz="1600" dirty="0">
                <a:latin typeface="Arial"/>
                <a:cs typeface="Arial"/>
              </a:rPr>
              <a:t>The appropriation Bill is </a:t>
            </a:r>
            <a:r>
              <a:rPr lang="en-US" sz="1600" b="1" dirty="0">
                <a:latin typeface="Arial"/>
                <a:cs typeface="Arial"/>
              </a:rPr>
              <a:t>introduced by the MEC responsible for Finance</a:t>
            </a:r>
            <a:r>
              <a:rPr lang="en-US" sz="1600" dirty="0">
                <a:latin typeface="Arial"/>
                <a:cs typeface="Arial"/>
              </a:rPr>
              <a:t> in the House.</a:t>
            </a:r>
          </a:p>
          <a:p>
            <a:pPr lvl="1" algn="just">
              <a:lnSpc>
                <a:spcPct val="120000"/>
              </a:lnSpc>
            </a:pPr>
            <a:r>
              <a:rPr lang="en-US" sz="1600" dirty="0">
                <a:solidFill>
                  <a:schemeClr val="accent2">
                    <a:lumMod val="50000"/>
                  </a:schemeClr>
                </a:solidFill>
                <a:latin typeface="Arial"/>
                <a:cs typeface="Arial"/>
              </a:rPr>
              <a:t>The </a:t>
            </a:r>
            <a:r>
              <a:rPr lang="en-US" sz="1600" b="1" dirty="0">
                <a:solidFill>
                  <a:schemeClr val="accent2">
                    <a:lumMod val="50000"/>
                  </a:schemeClr>
                </a:solidFill>
                <a:latin typeface="Arial"/>
                <a:cs typeface="Arial"/>
              </a:rPr>
              <a:t>Finance Committee considers principle of the budget and report to the House</a:t>
            </a:r>
            <a:r>
              <a:rPr lang="en-US" sz="1600" dirty="0">
                <a:solidFill>
                  <a:schemeClr val="accent2">
                    <a:lumMod val="50000"/>
                  </a:schemeClr>
                </a:solidFill>
                <a:latin typeface="Arial"/>
                <a:cs typeface="Arial"/>
              </a:rPr>
              <a:t>.</a:t>
            </a:r>
          </a:p>
          <a:p>
            <a:pPr lvl="1" algn="just">
              <a:lnSpc>
                <a:spcPct val="120000"/>
              </a:lnSpc>
            </a:pPr>
            <a:r>
              <a:rPr lang="en-US" sz="1600" b="1" dirty="0">
                <a:latin typeface="Arial"/>
                <a:cs typeface="Arial"/>
              </a:rPr>
              <a:t>Relevant stakeholders participate in this process</a:t>
            </a:r>
            <a:r>
              <a:rPr lang="en-US" sz="1600" dirty="0">
                <a:latin typeface="Arial"/>
                <a:cs typeface="Arial"/>
              </a:rPr>
              <a:t> – by making submissions on the budget.</a:t>
            </a:r>
          </a:p>
          <a:p>
            <a:pPr marL="457200" lvl="1" indent="0" algn="just">
              <a:lnSpc>
                <a:spcPct val="120000"/>
              </a:lnSpc>
              <a:buNone/>
            </a:pPr>
            <a:endParaRPr lang="en-US" sz="1600" dirty="0">
              <a:latin typeface="Arial"/>
              <a:cs typeface="Arial"/>
            </a:endParaRPr>
          </a:p>
          <a:p>
            <a:pPr marL="0" indent="0" algn="just">
              <a:lnSpc>
                <a:spcPct val="120000"/>
              </a:lnSpc>
              <a:buNone/>
            </a:pPr>
            <a:r>
              <a:rPr lang="en-US" sz="1600" b="1" dirty="0">
                <a:solidFill>
                  <a:srgbClr val="154B24"/>
                </a:solidFill>
                <a:latin typeface="Arial"/>
                <a:cs typeface="Arial"/>
              </a:rPr>
              <a:t>Consideration of detail of the budget by Committee</a:t>
            </a:r>
          </a:p>
          <a:p>
            <a:pPr lvl="1" algn="just">
              <a:lnSpc>
                <a:spcPct val="120000"/>
              </a:lnSpc>
            </a:pPr>
            <a:r>
              <a:rPr lang="en-US" sz="1600" dirty="0">
                <a:latin typeface="Arial"/>
                <a:cs typeface="Arial"/>
              </a:rPr>
              <a:t>Portfolio Committees consider </a:t>
            </a:r>
            <a:r>
              <a:rPr lang="en-US" sz="1600" b="1" dirty="0">
                <a:latin typeface="Arial"/>
                <a:cs typeface="Arial"/>
              </a:rPr>
              <a:t>details of departmental budgets and report to the House</a:t>
            </a:r>
            <a:r>
              <a:rPr lang="en-US" sz="1600" dirty="0">
                <a:latin typeface="Arial"/>
                <a:cs typeface="Arial"/>
              </a:rPr>
              <a:t>.</a:t>
            </a:r>
          </a:p>
          <a:p>
            <a:pPr lvl="1" algn="just">
              <a:lnSpc>
                <a:spcPct val="120000"/>
              </a:lnSpc>
            </a:pPr>
            <a:r>
              <a:rPr lang="en-US" sz="1600" dirty="0">
                <a:solidFill>
                  <a:schemeClr val="accent2">
                    <a:lumMod val="50000"/>
                  </a:schemeClr>
                </a:solidFill>
                <a:latin typeface="Arial"/>
                <a:cs typeface="Arial"/>
              </a:rPr>
              <a:t>The process includes </a:t>
            </a:r>
            <a:r>
              <a:rPr lang="en-US" sz="1600" b="1" dirty="0">
                <a:solidFill>
                  <a:schemeClr val="accent2">
                    <a:lumMod val="50000"/>
                  </a:schemeClr>
                </a:solidFill>
                <a:latin typeface="Arial"/>
                <a:cs typeface="Arial"/>
              </a:rPr>
              <a:t>detailed Programme Evaluation and Budget Analysis</a:t>
            </a:r>
            <a:r>
              <a:rPr lang="en-US" sz="1600" dirty="0">
                <a:solidFill>
                  <a:schemeClr val="accent2">
                    <a:lumMod val="50000"/>
                  </a:schemeClr>
                </a:solidFill>
                <a:latin typeface="Arial"/>
                <a:cs typeface="Arial"/>
              </a:rPr>
              <a:t>.</a:t>
            </a:r>
          </a:p>
          <a:p>
            <a:pPr lvl="1" algn="just">
              <a:lnSpc>
                <a:spcPct val="120000"/>
              </a:lnSpc>
            </a:pPr>
            <a:endParaRPr lang="en-US" sz="1600" dirty="0">
              <a:solidFill>
                <a:schemeClr val="accent2">
                  <a:lumMod val="50000"/>
                </a:schemeClr>
              </a:solidFill>
              <a:latin typeface="Arial"/>
              <a:cs typeface="Arial"/>
            </a:endParaRPr>
          </a:p>
          <a:p>
            <a:pPr marL="0" indent="0" algn="just">
              <a:lnSpc>
                <a:spcPct val="120000"/>
              </a:lnSpc>
              <a:buNone/>
            </a:pPr>
            <a:r>
              <a:rPr lang="en-US" sz="1600" b="1" dirty="0">
                <a:solidFill>
                  <a:srgbClr val="154B24"/>
                </a:solidFill>
                <a:latin typeface="Arial"/>
                <a:cs typeface="Arial"/>
              </a:rPr>
              <a:t>Money Bills Amendment Procedure</a:t>
            </a:r>
            <a:r>
              <a:rPr lang="en-US" sz="1600" dirty="0">
                <a:solidFill>
                  <a:srgbClr val="154B24"/>
                </a:solidFill>
                <a:latin typeface="Arial"/>
                <a:cs typeface="Arial"/>
              </a:rPr>
              <a:t> </a:t>
            </a:r>
            <a:endParaRPr lang="en-US" sz="1600" dirty="0">
              <a:solidFill>
                <a:srgbClr val="154B24"/>
              </a:solidFill>
            </a:endParaRPr>
          </a:p>
          <a:p>
            <a:pPr lvl="1" algn="just">
              <a:lnSpc>
                <a:spcPct val="120000"/>
              </a:lnSpc>
            </a:pPr>
            <a:r>
              <a:rPr lang="en-ZA" sz="1600" dirty="0">
                <a:latin typeface="Arial"/>
                <a:cs typeface="Arial"/>
              </a:rPr>
              <a:t>Passed by the Gauteng Legislature in Fifth Term (</a:t>
            </a:r>
            <a:r>
              <a:rPr lang="en-ZA" sz="1600" b="1" dirty="0">
                <a:latin typeface="Arial"/>
                <a:cs typeface="Arial"/>
              </a:rPr>
              <a:t>awaiting enactment</a:t>
            </a:r>
            <a:r>
              <a:rPr lang="en-ZA" sz="1600" dirty="0">
                <a:latin typeface="Arial"/>
                <a:cs typeface="Arial"/>
              </a:rPr>
              <a:t>) – makes provision for </a:t>
            </a:r>
            <a:r>
              <a:rPr lang="en-ZA" sz="1600" b="1" dirty="0">
                <a:latin typeface="Arial"/>
                <a:cs typeface="Arial"/>
              </a:rPr>
              <a:t>amendment of Money Bills and Public Participation</a:t>
            </a:r>
            <a:r>
              <a:rPr lang="en-ZA" sz="1600" dirty="0">
                <a:latin typeface="Arial"/>
                <a:cs typeface="Arial"/>
              </a:rPr>
              <a:t> thereof.</a:t>
            </a:r>
          </a:p>
        </p:txBody>
      </p:sp>
      <p:sp>
        <p:nvSpPr>
          <p:cNvPr id="6" name="Title 5">
            <a:extLst>
              <a:ext uri="{FF2B5EF4-FFF2-40B4-BE49-F238E27FC236}">
                <a16:creationId xmlns:a16="http://schemas.microsoft.com/office/drawing/2014/main" id="{36D754EB-0365-3CC6-22DA-DEE8E2212972}"/>
              </a:ext>
            </a:extLst>
          </p:cNvPr>
          <p:cNvSpPr>
            <a:spLocks noGrp="1"/>
          </p:cNvSpPr>
          <p:nvPr>
            <p:ph type="title"/>
          </p:nvPr>
        </p:nvSpPr>
        <p:spPr/>
        <p:txBody>
          <a:bodyPr/>
          <a:lstStyle/>
          <a:p>
            <a:r>
              <a:rPr lang="en-US" dirty="0"/>
              <a:t>Money Bills Legislation</a:t>
            </a:r>
          </a:p>
        </p:txBody>
      </p:sp>
      <p:sp>
        <p:nvSpPr>
          <p:cNvPr id="7" name="Slide Number Placeholder 4">
            <a:extLst>
              <a:ext uri="{FF2B5EF4-FFF2-40B4-BE49-F238E27FC236}">
                <a16:creationId xmlns:a16="http://schemas.microsoft.com/office/drawing/2014/main" id="{DE5F0FD2-1E8B-6653-E3D2-555A26F4939B}"/>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342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1B428C-E48D-96B6-2DC6-9E4F1A6EF93C}"/>
              </a:ext>
            </a:extLst>
          </p:cNvPr>
          <p:cNvSpPr/>
          <p:nvPr/>
        </p:nvSpPr>
        <p:spPr>
          <a:xfrm>
            <a:off x="638629" y="2079171"/>
            <a:ext cx="10900371" cy="3693934"/>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sp>
        <p:nvSpPr>
          <p:cNvPr id="3" name="Content Placeholder 2">
            <a:extLst>
              <a:ext uri="{FF2B5EF4-FFF2-40B4-BE49-F238E27FC236}">
                <a16:creationId xmlns:a16="http://schemas.microsoft.com/office/drawing/2014/main" id="{8835B837-D914-F07B-5F90-734EC61C4E33}"/>
              </a:ext>
            </a:extLst>
          </p:cNvPr>
          <p:cNvSpPr>
            <a:spLocks noGrp="1"/>
          </p:cNvSpPr>
          <p:nvPr>
            <p:ph idx="1"/>
          </p:nvPr>
        </p:nvSpPr>
        <p:spPr>
          <a:xfrm>
            <a:off x="1266638" y="2079171"/>
            <a:ext cx="9644351" cy="3699852"/>
          </a:xfrm>
        </p:spPr>
        <p:txBody>
          <a:bodyPr vert="horz" lIns="91440" tIns="45720" rIns="91440" bIns="45720" rtlCol="0" anchor="ctr">
            <a:normAutofit/>
          </a:bodyPr>
          <a:lstStyle/>
          <a:p>
            <a:pPr marL="0" indent="0" algn="ctr">
              <a:buNone/>
            </a:pPr>
            <a:r>
              <a:rPr lang="en-US" sz="2400" b="1" dirty="0">
                <a:solidFill>
                  <a:srgbClr val="934619"/>
                </a:solidFill>
                <a:latin typeface="Arial"/>
                <a:cs typeface="Arial"/>
              </a:rPr>
              <a:t>Madison, (2009) [1788]…argues that…</a:t>
            </a:r>
          </a:p>
          <a:p>
            <a:pPr marL="0" indent="0" algn="ctr">
              <a:buNone/>
            </a:pPr>
            <a:endParaRPr lang="en-US" sz="2000" b="1" i="1" dirty="0">
              <a:latin typeface="Arial"/>
              <a:cs typeface="Arial"/>
            </a:endParaRPr>
          </a:p>
          <a:p>
            <a:pPr marL="0" indent="0" algn="ctr">
              <a:lnSpc>
                <a:spcPct val="150000"/>
              </a:lnSpc>
              <a:buNone/>
            </a:pPr>
            <a:r>
              <a:rPr lang="en-US" sz="1800" b="1" i="1" dirty="0">
                <a:latin typeface="Arial"/>
                <a:cs typeface="Arial"/>
              </a:rPr>
              <a:t>'This power of the purse may, in fact, be regarded as the most complete weapon with which any constitution can arm the representatives of the people for obtaining redress of every grievance and for carrying into effect every just and salutary measure’.</a:t>
            </a:r>
            <a:endParaRPr lang="en-ZA" sz="1800" b="1" i="1" dirty="0">
              <a:latin typeface="Arial"/>
              <a:cs typeface="Arial"/>
            </a:endParaRPr>
          </a:p>
        </p:txBody>
      </p:sp>
      <p:sp>
        <p:nvSpPr>
          <p:cNvPr id="5" name="Title 4">
            <a:extLst>
              <a:ext uri="{FF2B5EF4-FFF2-40B4-BE49-F238E27FC236}">
                <a16:creationId xmlns:a16="http://schemas.microsoft.com/office/drawing/2014/main" id="{52F293F0-627B-5ABC-E09F-89CE26CED608}"/>
              </a:ext>
            </a:extLst>
          </p:cNvPr>
          <p:cNvSpPr>
            <a:spLocks noGrp="1"/>
          </p:cNvSpPr>
          <p:nvPr>
            <p:ph type="title"/>
          </p:nvPr>
        </p:nvSpPr>
        <p:spPr>
          <a:xfrm>
            <a:off x="638629" y="1"/>
            <a:ext cx="9644351" cy="1690688"/>
          </a:xfrm>
        </p:spPr>
        <p:txBody>
          <a:bodyPr/>
          <a:lstStyle/>
          <a:p>
            <a:r>
              <a:rPr lang="en-US" dirty="0"/>
              <a:t>Money Bills Legislation </a:t>
            </a:r>
            <a:r>
              <a:rPr lang="en-US" i="1" dirty="0" err="1"/>
              <a:t>Cont</a:t>
            </a:r>
            <a:r>
              <a:rPr lang="en-US" i="1" dirty="0"/>
              <a:t>…</a:t>
            </a:r>
          </a:p>
        </p:txBody>
      </p:sp>
      <p:sp>
        <p:nvSpPr>
          <p:cNvPr id="7" name="Slide Number Placeholder 4">
            <a:extLst>
              <a:ext uri="{FF2B5EF4-FFF2-40B4-BE49-F238E27FC236}">
                <a16:creationId xmlns:a16="http://schemas.microsoft.com/office/drawing/2014/main" id="{A063FC49-B159-0469-4DC5-BD64CACC4A64}"/>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2600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48AAF-1997-7AB0-91C5-D1DDC085CFA4}"/>
              </a:ext>
            </a:extLst>
          </p:cNvPr>
          <p:cNvSpPr>
            <a:spLocks noGrp="1"/>
          </p:cNvSpPr>
          <p:nvPr>
            <p:ph idx="1"/>
          </p:nvPr>
        </p:nvSpPr>
        <p:spPr>
          <a:xfrm>
            <a:off x="659224" y="2166257"/>
            <a:ext cx="10873552" cy="3516945"/>
          </a:xfrm>
        </p:spPr>
        <p:txBody>
          <a:bodyPr vert="horz" lIns="91440" tIns="45720" rIns="91440" bIns="45720" rtlCol="0" anchor="t">
            <a:normAutofit/>
          </a:bodyPr>
          <a:lstStyle/>
          <a:p>
            <a:pPr algn="just">
              <a:lnSpc>
                <a:spcPct val="150000"/>
              </a:lnSpc>
            </a:pPr>
            <a:r>
              <a:rPr lang="en-ZA" sz="1600" dirty="0">
                <a:effectLst/>
                <a:latin typeface="Arial"/>
                <a:ea typeface="Times New Roman" panose="02020603050405020304" pitchFamily="18" charset="0"/>
                <a:cs typeface="Arial"/>
              </a:rPr>
              <a:t>A Money Bill is a </a:t>
            </a:r>
            <a:r>
              <a:rPr lang="en-ZA" sz="1600" b="1" dirty="0">
                <a:effectLst/>
                <a:latin typeface="Arial"/>
                <a:ea typeface="Times New Roman" panose="02020603050405020304" pitchFamily="18" charset="0"/>
                <a:cs typeface="Arial"/>
              </a:rPr>
              <a:t>piece of legislation </a:t>
            </a:r>
            <a:r>
              <a:rPr lang="en-ZA" sz="1600" dirty="0">
                <a:effectLst/>
                <a:latin typeface="Arial"/>
                <a:ea typeface="Times New Roman" panose="02020603050405020304" pitchFamily="18" charset="0"/>
                <a:cs typeface="Arial"/>
              </a:rPr>
              <a:t>that </a:t>
            </a:r>
            <a:r>
              <a:rPr lang="en-ZA" sz="1600" b="1" dirty="0">
                <a:effectLst/>
                <a:latin typeface="Arial"/>
                <a:ea typeface="Times New Roman" panose="02020603050405020304" pitchFamily="18" charset="0"/>
                <a:cs typeface="Arial"/>
              </a:rPr>
              <a:t>contains proposals </a:t>
            </a:r>
            <a:r>
              <a:rPr lang="en-ZA" sz="1600" dirty="0">
                <a:effectLst/>
                <a:latin typeface="Arial"/>
                <a:ea typeface="Times New Roman" panose="02020603050405020304" pitchFamily="18" charset="0"/>
                <a:cs typeface="Arial"/>
              </a:rPr>
              <a:t>about the </a:t>
            </a:r>
            <a:r>
              <a:rPr lang="en-ZA" sz="1600" b="1" dirty="0">
                <a:effectLst/>
                <a:latin typeface="Arial"/>
                <a:ea typeface="Times New Roman" panose="02020603050405020304" pitchFamily="18" charset="0"/>
                <a:cs typeface="Arial"/>
              </a:rPr>
              <a:t>amount and distribution of </a:t>
            </a:r>
            <a:r>
              <a:rPr lang="en-ZA" sz="1600" b="1" dirty="0">
                <a:latin typeface="Arial"/>
                <a:ea typeface="Times New Roman" panose="02020603050405020304" pitchFamily="18" charset="0"/>
                <a:cs typeface="Arial"/>
              </a:rPr>
              <a:t>govt</a:t>
            </a:r>
            <a:r>
              <a:rPr lang="en-ZA" sz="1600" b="1" dirty="0">
                <a:effectLst/>
                <a:latin typeface="Arial"/>
                <a:ea typeface="Times New Roman" panose="02020603050405020304" pitchFamily="18" charset="0"/>
                <a:cs typeface="Arial"/>
              </a:rPr>
              <a:t> spending</a:t>
            </a:r>
            <a:r>
              <a:rPr lang="en-ZA" sz="1600" dirty="0">
                <a:effectLst/>
                <a:latin typeface="Arial"/>
                <a:ea typeface="Times New Roman" panose="02020603050405020304" pitchFamily="18" charset="0"/>
                <a:cs typeface="Arial"/>
              </a:rPr>
              <a:t>, or the extent and distribution of </a:t>
            </a:r>
            <a:r>
              <a:rPr lang="en-ZA" sz="1600" dirty="0">
                <a:latin typeface="Arial"/>
                <a:ea typeface="Times New Roman" panose="02020603050405020304" pitchFamily="18" charset="0"/>
                <a:cs typeface="Arial"/>
              </a:rPr>
              <a:t>govt</a:t>
            </a:r>
            <a:r>
              <a:rPr lang="en-ZA" sz="1600" dirty="0">
                <a:effectLst/>
                <a:latin typeface="Arial"/>
                <a:ea typeface="Times New Roman" panose="02020603050405020304" pitchFamily="18" charset="0"/>
                <a:cs typeface="Arial"/>
              </a:rPr>
              <a:t> </a:t>
            </a:r>
            <a:r>
              <a:rPr lang="en-ZA" sz="1600" b="1" dirty="0">
                <a:effectLst/>
                <a:latin typeface="Arial"/>
                <a:ea typeface="Times New Roman" panose="02020603050405020304" pitchFamily="18" charset="0"/>
                <a:cs typeface="Arial"/>
              </a:rPr>
              <a:t>revenue-raising </a:t>
            </a:r>
            <a:r>
              <a:rPr lang="en-ZA" sz="1600" dirty="0">
                <a:effectLst/>
                <a:latin typeface="Arial"/>
                <a:ea typeface="Times New Roman" panose="02020603050405020304" pitchFamily="18" charset="0"/>
                <a:cs typeface="Arial"/>
              </a:rPr>
              <a:t>measures, (</a:t>
            </a:r>
            <a:r>
              <a:rPr lang="en-ZA" sz="1600" b="0" i="0" u="none" strike="noStrike" baseline="0" dirty="0">
                <a:solidFill>
                  <a:srgbClr val="000000"/>
                </a:solidFill>
                <a:latin typeface="Arial"/>
                <a:cs typeface="Arial"/>
              </a:rPr>
              <a:t>Muller SM, 2018).</a:t>
            </a:r>
          </a:p>
          <a:p>
            <a:pPr algn="just">
              <a:lnSpc>
                <a:spcPct val="150000"/>
              </a:lnSpc>
            </a:pPr>
            <a:endParaRPr lang="en-ZA" sz="1600" dirty="0">
              <a:effectLst/>
              <a:latin typeface="Arial"/>
              <a:ea typeface="Times New Roman" panose="02020603050405020304" pitchFamily="18" charset="0"/>
              <a:cs typeface="Arial"/>
            </a:endParaRPr>
          </a:p>
          <a:p>
            <a:pPr algn="just">
              <a:lnSpc>
                <a:spcPct val="150000"/>
              </a:lnSpc>
            </a:pPr>
            <a:r>
              <a:rPr lang="en-ZA" sz="1600" dirty="0">
                <a:solidFill>
                  <a:schemeClr val="accent2">
                    <a:lumMod val="50000"/>
                  </a:schemeClr>
                </a:solidFill>
                <a:effectLst/>
                <a:latin typeface="Arial"/>
                <a:ea typeface="Times New Roman" panose="02020603050405020304" pitchFamily="18" charset="0"/>
                <a:cs typeface="Arial"/>
              </a:rPr>
              <a:t>According to Section 77(1) of the Constitution, a Bill is a ‘Money Bill’ if it: </a:t>
            </a:r>
            <a:r>
              <a:rPr lang="en-ZA" sz="1600" i="1" dirty="0">
                <a:solidFill>
                  <a:schemeClr val="accent2">
                    <a:lumMod val="50000"/>
                  </a:schemeClr>
                </a:solidFill>
                <a:effectLst/>
                <a:latin typeface="Arial"/>
                <a:ea typeface="Times New Roman" panose="02020603050405020304" pitchFamily="18" charset="0"/>
                <a:cs typeface="Arial"/>
              </a:rPr>
              <a:t>(a) </a:t>
            </a:r>
            <a:r>
              <a:rPr lang="en-ZA" sz="1600" b="1" dirty="0">
                <a:solidFill>
                  <a:schemeClr val="accent2">
                    <a:lumMod val="50000"/>
                  </a:schemeClr>
                </a:solidFill>
                <a:effectLst/>
                <a:latin typeface="Arial"/>
                <a:ea typeface="Times New Roman" panose="02020603050405020304" pitchFamily="18" charset="0"/>
                <a:cs typeface="Arial"/>
              </a:rPr>
              <a:t>appropriates money</a:t>
            </a:r>
            <a:r>
              <a:rPr lang="en-ZA" sz="1600" dirty="0">
                <a:solidFill>
                  <a:schemeClr val="accent2">
                    <a:lumMod val="50000"/>
                  </a:schemeClr>
                </a:solidFill>
                <a:effectLst/>
                <a:latin typeface="Arial"/>
                <a:ea typeface="Times New Roman" panose="02020603050405020304" pitchFamily="18" charset="0"/>
                <a:cs typeface="Arial"/>
              </a:rPr>
              <a:t>; </a:t>
            </a:r>
            <a:r>
              <a:rPr lang="en-ZA" sz="1600" i="1" dirty="0">
                <a:solidFill>
                  <a:schemeClr val="accent2">
                    <a:lumMod val="50000"/>
                  </a:schemeClr>
                </a:solidFill>
                <a:effectLst/>
                <a:latin typeface="Arial"/>
                <a:ea typeface="Times New Roman" panose="02020603050405020304" pitchFamily="18" charset="0"/>
                <a:cs typeface="Arial"/>
              </a:rPr>
              <a:t>(b) </a:t>
            </a:r>
            <a:r>
              <a:rPr lang="en-ZA" sz="1600" b="1" dirty="0">
                <a:solidFill>
                  <a:schemeClr val="accent2">
                    <a:lumMod val="50000"/>
                  </a:schemeClr>
                </a:solidFill>
                <a:effectLst/>
                <a:latin typeface="Arial"/>
                <a:ea typeface="Times New Roman" panose="02020603050405020304" pitchFamily="18" charset="0"/>
                <a:cs typeface="Arial"/>
              </a:rPr>
              <a:t>imposes national taxes, levies, duties, or surcharges</a:t>
            </a:r>
            <a:r>
              <a:rPr lang="en-ZA" sz="1600" dirty="0">
                <a:solidFill>
                  <a:schemeClr val="accent2">
                    <a:lumMod val="50000"/>
                  </a:schemeClr>
                </a:solidFill>
                <a:effectLst/>
                <a:latin typeface="Arial"/>
                <a:ea typeface="Times New Roman" panose="02020603050405020304" pitchFamily="18" charset="0"/>
                <a:cs typeface="Arial"/>
              </a:rPr>
              <a:t>; </a:t>
            </a:r>
            <a:r>
              <a:rPr lang="en-ZA" sz="1600" i="1" dirty="0">
                <a:solidFill>
                  <a:schemeClr val="accent2">
                    <a:lumMod val="50000"/>
                  </a:schemeClr>
                </a:solidFill>
                <a:effectLst/>
                <a:latin typeface="Arial"/>
                <a:ea typeface="Times New Roman" panose="02020603050405020304" pitchFamily="18" charset="0"/>
                <a:cs typeface="Arial"/>
              </a:rPr>
              <a:t>(c) </a:t>
            </a:r>
            <a:r>
              <a:rPr lang="en-ZA" sz="1600" b="1" dirty="0">
                <a:solidFill>
                  <a:schemeClr val="accent2">
                    <a:lumMod val="50000"/>
                  </a:schemeClr>
                </a:solidFill>
                <a:effectLst/>
                <a:latin typeface="Arial"/>
                <a:ea typeface="Times New Roman" panose="02020603050405020304" pitchFamily="18" charset="0"/>
                <a:cs typeface="Arial"/>
              </a:rPr>
              <a:t>abolishes or reduces, or grants exemptions from</a:t>
            </a:r>
            <a:r>
              <a:rPr lang="en-ZA" sz="1600" dirty="0">
                <a:solidFill>
                  <a:schemeClr val="accent2">
                    <a:lumMod val="50000"/>
                  </a:schemeClr>
                </a:solidFill>
                <a:effectLst/>
                <a:latin typeface="Arial"/>
                <a:ea typeface="Times New Roman" panose="02020603050405020304" pitchFamily="18" charset="0"/>
                <a:cs typeface="Arial"/>
              </a:rPr>
              <a:t>, any national taxes, levies, duties or surcharges; or </a:t>
            </a:r>
            <a:r>
              <a:rPr lang="en-ZA" sz="1600" i="1" dirty="0">
                <a:solidFill>
                  <a:schemeClr val="accent2">
                    <a:lumMod val="50000"/>
                  </a:schemeClr>
                </a:solidFill>
                <a:effectLst/>
                <a:latin typeface="Arial"/>
                <a:ea typeface="Times New Roman" panose="02020603050405020304" pitchFamily="18" charset="0"/>
                <a:cs typeface="Arial"/>
              </a:rPr>
              <a:t>(d) </a:t>
            </a:r>
            <a:r>
              <a:rPr lang="en-ZA" sz="1600" b="1" dirty="0">
                <a:solidFill>
                  <a:schemeClr val="accent2">
                    <a:lumMod val="50000"/>
                  </a:schemeClr>
                </a:solidFill>
                <a:effectLst/>
                <a:latin typeface="Arial"/>
                <a:ea typeface="Times New Roman" panose="02020603050405020304" pitchFamily="18" charset="0"/>
                <a:cs typeface="Arial"/>
              </a:rPr>
              <a:t>authorises direct charges against the National Revenue Fund</a:t>
            </a:r>
            <a:r>
              <a:rPr lang="en-ZA" sz="1600" dirty="0">
                <a:solidFill>
                  <a:schemeClr val="accent2">
                    <a:lumMod val="50000"/>
                  </a:schemeClr>
                </a:solidFill>
                <a:effectLst/>
                <a:latin typeface="Arial"/>
                <a:ea typeface="Times New Roman" panose="02020603050405020304" pitchFamily="18" charset="0"/>
                <a:cs typeface="Arial"/>
              </a:rPr>
              <a:t>, except a Bill envisaged in section 214 authorising direct charges.</a:t>
            </a:r>
            <a:r>
              <a:rPr lang="en-ZA" sz="1600" dirty="0">
                <a:solidFill>
                  <a:schemeClr val="accent2">
                    <a:lumMod val="50000"/>
                  </a:schemeClr>
                </a:solidFill>
                <a:latin typeface="Arial"/>
                <a:ea typeface="Times New Roman" panose="02020603050405020304" pitchFamily="18" charset="0"/>
                <a:cs typeface="Arial"/>
              </a:rPr>
              <a:t> </a:t>
            </a:r>
            <a:endParaRPr lang="en-ZA" sz="1600" dirty="0">
              <a:solidFill>
                <a:schemeClr val="accent2">
                  <a:lumMod val="50000"/>
                </a:schemeClr>
              </a:solidFill>
              <a:effectLst/>
              <a:latin typeface="Arial" panose="020B0604020202020204" pitchFamily="34" charset="0"/>
              <a:ea typeface="Times New Roman" panose="02020603050405020304" pitchFamily="18" charset="0"/>
            </a:endParaRPr>
          </a:p>
        </p:txBody>
      </p:sp>
      <p:sp>
        <p:nvSpPr>
          <p:cNvPr id="5" name="Title 4">
            <a:extLst>
              <a:ext uri="{FF2B5EF4-FFF2-40B4-BE49-F238E27FC236}">
                <a16:creationId xmlns:a16="http://schemas.microsoft.com/office/drawing/2014/main" id="{C0940E61-A742-261D-137D-DA0B138691C5}"/>
              </a:ext>
            </a:extLst>
          </p:cNvPr>
          <p:cNvSpPr>
            <a:spLocks noGrp="1"/>
          </p:cNvSpPr>
          <p:nvPr>
            <p:ph type="title"/>
          </p:nvPr>
        </p:nvSpPr>
        <p:spPr>
          <a:xfrm>
            <a:off x="638629" y="1"/>
            <a:ext cx="9644351" cy="1690688"/>
          </a:xfrm>
        </p:spPr>
        <p:txBody>
          <a:bodyPr/>
          <a:lstStyle/>
          <a:p>
            <a:r>
              <a:rPr lang="en-US" dirty="0"/>
              <a:t>Money Bills Legislation </a:t>
            </a:r>
            <a:r>
              <a:rPr lang="en-US" i="1" dirty="0" err="1"/>
              <a:t>Cont</a:t>
            </a:r>
            <a:r>
              <a:rPr lang="en-US" i="1" dirty="0"/>
              <a:t>…</a:t>
            </a:r>
            <a:endParaRPr lang="en-US" dirty="0"/>
          </a:p>
        </p:txBody>
      </p:sp>
      <p:sp>
        <p:nvSpPr>
          <p:cNvPr id="6" name="Slide Number Placeholder 4">
            <a:extLst>
              <a:ext uri="{FF2B5EF4-FFF2-40B4-BE49-F238E27FC236}">
                <a16:creationId xmlns:a16="http://schemas.microsoft.com/office/drawing/2014/main" id="{22E0913D-A785-58B0-59B2-006FF1979267}"/>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7003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358C-E0E7-654B-E586-E21AE3EF6770}"/>
              </a:ext>
            </a:extLst>
          </p:cNvPr>
          <p:cNvSpPr>
            <a:spLocks noGrp="1"/>
          </p:cNvSpPr>
          <p:nvPr>
            <p:ph type="title"/>
          </p:nvPr>
        </p:nvSpPr>
        <p:spPr>
          <a:xfrm>
            <a:off x="926261" y="1"/>
            <a:ext cx="9632881" cy="1698170"/>
          </a:xfrm>
        </p:spPr>
        <p:txBody>
          <a:bodyPr>
            <a:noAutofit/>
          </a:bodyPr>
          <a:lstStyle/>
          <a:p>
            <a:r>
              <a:rPr lang="en-US" sz="3200" dirty="0">
                <a:effectLst/>
                <a:latin typeface="Arial" panose="020B0604020202020204" pitchFamily="34" charset="0"/>
                <a:ea typeface="Times New Roman" panose="02020603050405020304" pitchFamily="18" charset="0"/>
              </a:rPr>
              <a:t>Legislative Framework pertaining to Money Bills</a:t>
            </a:r>
            <a:endParaRPr lang="en-ZA" sz="2800" dirty="0"/>
          </a:p>
        </p:txBody>
      </p:sp>
      <p:sp>
        <p:nvSpPr>
          <p:cNvPr id="3" name="Content Placeholder 2">
            <a:extLst>
              <a:ext uri="{FF2B5EF4-FFF2-40B4-BE49-F238E27FC236}">
                <a16:creationId xmlns:a16="http://schemas.microsoft.com/office/drawing/2014/main" id="{7A57E017-AC6A-093B-9531-C931A6A292A7}"/>
              </a:ext>
            </a:extLst>
          </p:cNvPr>
          <p:cNvSpPr>
            <a:spLocks noGrp="1"/>
          </p:cNvSpPr>
          <p:nvPr>
            <p:ph idx="1"/>
          </p:nvPr>
        </p:nvSpPr>
        <p:spPr>
          <a:xfrm>
            <a:off x="685799" y="2166257"/>
            <a:ext cx="10842171" cy="3641417"/>
          </a:xfrm>
        </p:spPr>
        <p:txBody>
          <a:bodyPr vert="horz" lIns="91440" tIns="45720" rIns="91440" bIns="45720" rtlCol="0" anchor="t">
            <a:noAutofit/>
          </a:bodyPr>
          <a:lstStyle/>
          <a:p>
            <a:pPr marL="0" indent="0" algn="just">
              <a:lnSpc>
                <a:spcPct val="150000"/>
              </a:lnSpc>
              <a:buNone/>
            </a:pPr>
            <a:r>
              <a:rPr lang="en-US" sz="1600" dirty="0">
                <a:latin typeface="Arial"/>
                <a:ea typeface="Times New Roman" panose="02020603050405020304" pitchFamily="18" charset="0"/>
                <a:cs typeface="Times New Roman"/>
              </a:rPr>
              <a:t>At present, there are </a:t>
            </a:r>
            <a:r>
              <a:rPr lang="en-US" sz="1600" b="1" dirty="0">
                <a:latin typeface="Arial"/>
                <a:ea typeface="Times New Roman" panose="02020603050405020304" pitchFamily="18" charset="0"/>
                <a:cs typeface="Times New Roman"/>
              </a:rPr>
              <a:t>six key pieces of legislation </a:t>
            </a:r>
            <a:r>
              <a:rPr lang="en-US" sz="1600" dirty="0">
                <a:latin typeface="Arial"/>
                <a:ea typeface="Times New Roman" panose="02020603050405020304" pitchFamily="18" charset="0"/>
                <a:cs typeface="Times New Roman"/>
              </a:rPr>
              <a:t>in South Africa in relation to oversight of public finances within the national and provincial spheres of government: </a:t>
            </a:r>
            <a:endParaRPr lang="en-ZA" sz="1600" dirty="0">
              <a:ea typeface="Times New Roman" panose="02020603050405020304" pitchFamily="18" charset="0"/>
              <a:cs typeface="Times New Roman" panose="02020603050405020304" pitchFamily="18" charset="0"/>
            </a:endParaRPr>
          </a:p>
          <a:p>
            <a:pPr lvl="1" algn="just">
              <a:lnSpc>
                <a:spcPct val="150000"/>
              </a:lnSpc>
            </a:pPr>
            <a:r>
              <a:rPr lang="en-ZA" sz="1600" dirty="0">
                <a:latin typeface="Arial"/>
                <a:ea typeface="Times New Roman" panose="02020603050405020304" pitchFamily="18" charset="0"/>
                <a:cs typeface="Times New Roman"/>
              </a:rPr>
              <a:t>T</a:t>
            </a:r>
            <a:r>
              <a:rPr lang="en-ZA" sz="1600" dirty="0">
                <a:effectLst/>
                <a:latin typeface="Arial"/>
                <a:ea typeface="Times New Roman" panose="02020603050405020304" pitchFamily="18" charset="0"/>
                <a:cs typeface="Times New Roman"/>
              </a:rPr>
              <a:t>he Constitution of 1996 (“Constitution”),</a:t>
            </a:r>
            <a:r>
              <a:rPr lang="en-ZA" sz="1600" dirty="0">
                <a:latin typeface="Arial"/>
                <a:ea typeface="Times New Roman" panose="02020603050405020304" pitchFamily="18" charset="0"/>
                <a:cs typeface="Times New Roman"/>
              </a:rPr>
              <a:t> </a:t>
            </a:r>
            <a:endParaRPr lang="en-ZA" sz="1600" dirty="0">
              <a:effectLst/>
              <a:ea typeface="Times New Roman" panose="02020603050405020304" pitchFamily="18" charset="0"/>
              <a:cs typeface="Times New Roman" panose="02020603050405020304" pitchFamily="18" charset="0"/>
            </a:endParaRPr>
          </a:p>
          <a:p>
            <a:pPr lvl="1" algn="just">
              <a:lnSpc>
                <a:spcPct val="150000"/>
              </a:lnSpc>
            </a:pPr>
            <a:r>
              <a:rPr lang="en-ZA" sz="1600" dirty="0">
                <a:solidFill>
                  <a:schemeClr val="accent2">
                    <a:lumMod val="50000"/>
                  </a:schemeClr>
                </a:solidFill>
                <a:effectLst/>
                <a:latin typeface="Arial"/>
                <a:ea typeface="Times New Roman" panose="02020603050405020304" pitchFamily="18" charset="0"/>
                <a:cs typeface="Times New Roman"/>
              </a:rPr>
              <a:t>Gauteng Provincial Legislature Money Bills Amendment Procedure and Related Matters Act 5 of 2019 (“Gauteng Money Bill”),</a:t>
            </a:r>
            <a:r>
              <a:rPr lang="en-ZA" sz="1600" dirty="0">
                <a:solidFill>
                  <a:schemeClr val="accent2">
                    <a:lumMod val="50000"/>
                  </a:schemeClr>
                </a:solidFill>
                <a:latin typeface="Arial"/>
                <a:ea typeface="Times New Roman" panose="02020603050405020304" pitchFamily="18" charset="0"/>
                <a:cs typeface="Times New Roman"/>
              </a:rPr>
              <a:t> </a:t>
            </a:r>
            <a:endParaRPr lang="en-ZA" sz="1600" dirty="0">
              <a:solidFill>
                <a:schemeClr val="accent2">
                  <a:lumMod val="50000"/>
                </a:schemeClr>
              </a:solidFill>
              <a:effectLst/>
              <a:ea typeface="Times New Roman" panose="02020603050405020304" pitchFamily="18" charset="0"/>
              <a:cs typeface="Times New Roman" panose="02020603050405020304" pitchFamily="18" charset="0"/>
            </a:endParaRPr>
          </a:p>
          <a:p>
            <a:pPr lvl="1" algn="just">
              <a:lnSpc>
                <a:spcPct val="150000"/>
              </a:lnSpc>
            </a:pPr>
            <a:r>
              <a:rPr lang="en-ZA" sz="1600" dirty="0">
                <a:effectLst/>
                <a:latin typeface="Arial"/>
                <a:ea typeface="Times New Roman" panose="02020603050405020304" pitchFamily="18" charset="0"/>
                <a:cs typeface="Times New Roman"/>
              </a:rPr>
              <a:t>Money Bills Amendment Procedure and Related Matters Act 9 of 2009 (“Money Bills Act”),</a:t>
            </a:r>
            <a:r>
              <a:rPr lang="en-ZA" sz="1600" dirty="0">
                <a:latin typeface="Arial"/>
                <a:ea typeface="Times New Roman" panose="02020603050405020304" pitchFamily="18" charset="0"/>
                <a:cs typeface="Times New Roman"/>
              </a:rPr>
              <a:t> </a:t>
            </a:r>
            <a:endParaRPr lang="en-ZA" sz="1600" dirty="0">
              <a:effectLst/>
              <a:ea typeface="Times New Roman" panose="02020603050405020304" pitchFamily="18" charset="0"/>
              <a:cs typeface="Times New Roman" panose="02020603050405020304" pitchFamily="18" charset="0"/>
            </a:endParaRPr>
          </a:p>
          <a:p>
            <a:pPr lvl="1" algn="just">
              <a:lnSpc>
                <a:spcPct val="150000"/>
              </a:lnSpc>
            </a:pPr>
            <a:r>
              <a:rPr lang="en-ZA" sz="1600" dirty="0">
                <a:solidFill>
                  <a:schemeClr val="accent2">
                    <a:lumMod val="50000"/>
                  </a:schemeClr>
                </a:solidFill>
                <a:effectLst/>
                <a:latin typeface="Arial"/>
                <a:ea typeface="Times New Roman" panose="02020603050405020304" pitchFamily="18" charset="0"/>
                <a:cs typeface="Times New Roman"/>
              </a:rPr>
              <a:t>Eastern Cape Money Bills Amendment Procedure and Related Matters Act 6 of 2020 (“EC Money Bills Act”),</a:t>
            </a:r>
            <a:r>
              <a:rPr lang="en-ZA" sz="1600" dirty="0">
                <a:solidFill>
                  <a:schemeClr val="accent2">
                    <a:lumMod val="50000"/>
                  </a:schemeClr>
                </a:solidFill>
                <a:latin typeface="Arial"/>
                <a:ea typeface="Times New Roman" panose="02020603050405020304" pitchFamily="18" charset="0"/>
                <a:cs typeface="Times New Roman"/>
              </a:rPr>
              <a:t> </a:t>
            </a:r>
            <a:endParaRPr lang="en-ZA" sz="1600" dirty="0">
              <a:solidFill>
                <a:schemeClr val="accent2">
                  <a:lumMod val="50000"/>
                </a:schemeClr>
              </a:solidFill>
              <a:effectLst/>
              <a:ea typeface="Times New Roman" panose="02020603050405020304" pitchFamily="18" charset="0"/>
              <a:cs typeface="Times New Roman" panose="02020603050405020304" pitchFamily="18" charset="0"/>
            </a:endParaRPr>
          </a:p>
          <a:p>
            <a:pPr lvl="1" algn="just">
              <a:lnSpc>
                <a:spcPct val="150000"/>
              </a:lnSpc>
            </a:pPr>
            <a:r>
              <a:rPr lang="en-ZA" sz="1600" dirty="0">
                <a:effectLst/>
                <a:latin typeface="Arial"/>
                <a:ea typeface="Times New Roman" panose="02020603050405020304" pitchFamily="18" charset="0"/>
                <a:cs typeface="Times New Roman"/>
              </a:rPr>
              <a:t>Public Finance Management Act 1 of 199 (“PFMA”); and</a:t>
            </a:r>
            <a:r>
              <a:rPr lang="en-ZA" sz="1600" dirty="0">
                <a:latin typeface="Arial"/>
                <a:ea typeface="Times New Roman" panose="02020603050405020304" pitchFamily="18" charset="0"/>
                <a:cs typeface="Times New Roman"/>
              </a:rPr>
              <a:t> </a:t>
            </a:r>
            <a:endParaRPr lang="en-ZA" sz="1600" dirty="0">
              <a:effectLst/>
              <a:ea typeface="Times New Roman" panose="02020603050405020304" pitchFamily="18" charset="0"/>
              <a:cs typeface="Times New Roman" panose="02020603050405020304" pitchFamily="18" charset="0"/>
            </a:endParaRPr>
          </a:p>
          <a:p>
            <a:pPr lvl="1" algn="just">
              <a:lnSpc>
                <a:spcPct val="150000"/>
              </a:lnSpc>
            </a:pPr>
            <a:r>
              <a:rPr lang="en-ZA" sz="1600" dirty="0">
                <a:solidFill>
                  <a:schemeClr val="accent2">
                    <a:lumMod val="50000"/>
                  </a:schemeClr>
                </a:solidFill>
                <a:effectLst/>
                <a:latin typeface="Arial"/>
                <a:ea typeface="Times New Roman" panose="02020603050405020304" pitchFamily="18" charset="0"/>
                <a:cs typeface="Arial"/>
              </a:rPr>
              <a:t>Financial Management of Parliament and Provincial Legislatures Act 10 of 2009 (“FMPPLA”).</a:t>
            </a:r>
            <a:endParaRPr lang="en-ZA" sz="1600" dirty="0">
              <a:solidFill>
                <a:schemeClr val="accent2">
                  <a:lumMod val="50000"/>
                </a:schemeClr>
              </a:solidFill>
              <a:latin typeface="Arial"/>
              <a:cs typeface="Arial"/>
            </a:endParaRPr>
          </a:p>
        </p:txBody>
      </p:sp>
      <p:sp>
        <p:nvSpPr>
          <p:cNvPr id="4" name="Slide Number Placeholder 4">
            <a:extLst>
              <a:ext uri="{FF2B5EF4-FFF2-40B4-BE49-F238E27FC236}">
                <a16:creationId xmlns:a16="http://schemas.microsoft.com/office/drawing/2014/main" id="{2643F028-FC55-007B-A016-779FAEF30FCD}"/>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617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309401" y="2079171"/>
            <a:ext cx="11229599" cy="3693934"/>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sp>
        <p:nvSpPr>
          <p:cNvPr id="8" name="Content Placeholder 2"/>
          <p:cNvSpPr>
            <a:spLocks noGrp="1"/>
          </p:cNvSpPr>
          <p:nvPr>
            <p:ph idx="1"/>
          </p:nvPr>
        </p:nvSpPr>
        <p:spPr>
          <a:xfrm>
            <a:off x="4664468" y="2074439"/>
            <a:ext cx="5437473" cy="3684290"/>
          </a:xfrm>
        </p:spPr>
        <p:txBody>
          <a:bodyPr vert="horz" lIns="91440" tIns="45720" rIns="91440" bIns="45720" rtlCol="0" anchor="ctr">
            <a:noAutofit/>
          </a:bodyPr>
          <a:lstStyle/>
          <a:p>
            <a:pPr lvl="0" defTabSz="889000">
              <a:lnSpc>
                <a:spcPct val="150000"/>
              </a:lnSpc>
              <a:spcBef>
                <a:spcPct val="0"/>
              </a:spcBef>
              <a:spcAft>
                <a:spcPct val="15000"/>
              </a:spcAft>
            </a:pPr>
            <a:r>
              <a:rPr lang="en-US" altLang="en-ZA" sz="1600" b="1" dirty="0">
                <a:solidFill>
                  <a:srgbClr val="5C7556"/>
                </a:solidFill>
                <a:latin typeface="Arial"/>
                <a:ea typeface="Arial" panose="020B0604020202020204" pitchFamily="34" charset="0"/>
                <a:cs typeface="Arial" panose="020B0604020202020204"/>
                <a:sym typeface="+mn-ea"/>
              </a:rPr>
              <a:t>Introduction</a:t>
            </a:r>
            <a:endParaRPr lang="en-US" altLang="en-ZA" sz="1600" b="1" dirty="0">
              <a:solidFill>
                <a:srgbClr val="5C7556"/>
              </a:solidFill>
              <a:ea typeface="Arial" panose="020B0604020202020204" pitchFamily="34" charset="0"/>
              <a:cs typeface="Arial" panose="020B0604020202020204"/>
            </a:endParaRPr>
          </a:p>
          <a:p>
            <a:pPr lvl="0" defTabSz="889000">
              <a:lnSpc>
                <a:spcPct val="150000"/>
              </a:lnSpc>
              <a:spcBef>
                <a:spcPct val="0"/>
              </a:spcBef>
              <a:spcAft>
                <a:spcPct val="15000"/>
              </a:spcAft>
            </a:pPr>
            <a:r>
              <a:rPr lang="en-US" sz="1600" b="1" dirty="0">
                <a:solidFill>
                  <a:srgbClr val="5C7556"/>
                </a:solidFill>
                <a:latin typeface="Arial"/>
                <a:ea typeface="Arial" panose="020B0604020202020204" pitchFamily="34" charset="0"/>
                <a:cs typeface="Arial" panose="020B0604020202020204"/>
                <a:sym typeface="+mn-ea"/>
              </a:rPr>
              <a:t>Law-making</a:t>
            </a:r>
            <a:endParaRPr lang="en-US" sz="1600" b="1" dirty="0">
              <a:solidFill>
                <a:srgbClr val="5C7556"/>
              </a:solidFill>
              <a:ea typeface="Arial" panose="020B0604020202020204" pitchFamily="34" charset="0"/>
              <a:cs typeface="Arial" panose="020B0604020202020204"/>
            </a:endParaRPr>
          </a:p>
          <a:p>
            <a:pPr lvl="0" defTabSz="889000">
              <a:lnSpc>
                <a:spcPct val="150000"/>
              </a:lnSpc>
              <a:spcBef>
                <a:spcPct val="0"/>
              </a:spcBef>
              <a:spcAft>
                <a:spcPct val="15000"/>
              </a:spcAft>
            </a:pPr>
            <a:r>
              <a:rPr lang="en-US" sz="1600" b="1" dirty="0">
                <a:solidFill>
                  <a:srgbClr val="5C7556"/>
                </a:solidFill>
                <a:latin typeface="Arial"/>
                <a:ea typeface="Arial" panose="020B0604020202020204" pitchFamily="34" charset="0"/>
                <a:cs typeface="Arial" panose="020B0604020202020204"/>
                <a:sym typeface="+mn-ea"/>
              </a:rPr>
              <a:t>Legislative Framework</a:t>
            </a:r>
          </a:p>
          <a:p>
            <a:pPr defTabSz="889000">
              <a:lnSpc>
                <a:spcPct val="150000"/>
              </a:lnSpc>
              <a:spcBef>
                <a:spcPct val="0"/>
              </a:spcBef>
              <a:spcAft>
                <a:spcPct val="15000"/>
              </a:spcAft>
            </a:pPr>
            <a:r>
              <a:rPr lang="en-US" sz="1600" b="1" dirty="0">
                <a:solidFill>
                  <a:srgbClr val="5C7556"/>
                </a:solidFill>
                <a:latin typeface="Arial"/>
                <a:ea typeface="Arial" panose="020B0604020202020204" pitchFamily="34" charset="0"/>
                <a:cs typeface="Arial" panose="020B0604020202020204"/>
                <a:sym typeface="+mn-ea"/>
              </a:rPr>
              <a:t>Types of Bills</a:t>
            </a:r>
            <a:endParaRPr lang="en-US" sz="1600" b="1" dirty="0">
              <a:solidFill>
                <a:srgbClr val="5C7556"/>
              </a:solidFill>
              <a:ea typeface="Arial" panose="020B0604020202020204" pitchFamily="34" charset="0"/>
              <a:cs typeface="Arial" panose="020B0604020202020204"/>
            </a:endParaRPr>
          </a:p>
          <a:p>
            <a:pPr lvl="0" defTabSz="889000">
              <a:lnSpc>
                <a:spcPct val="150000"/>
              </a:lnSpc>
              <a:spcBef>
                <a:spcPct val="0"/>
              </a:spcBef>
              <a:spcAft>
                <a:spcPct val="15000"/>
              </a:spcAft>
            </a:pPr>
            <a:r>
              <a:rPr lang="en-US" sz="1600" b="1" dirty="0">
                <a:solidFill>
                  <a:srgbClr val="5C7556"/>
                </a:solidFill>
                <a:latin typeface="Arial"/>
                <a:ea typeface="Arial" panose="020B0604020202020204" pitchFamily="34" charset="0"/>
                <a:cs typeface="Arial" panose="020B0604020202020204"/>
                <a:sym typeface="+mn-ea"/>
              </a:rPr>
              <a:t>Law-making Process</a:t>
            </a:r>
            <a:endParaRPr lang="en-US" sz="1600" b="1" dirty="0">
              <a:solidFill>
                <a:srgbClr val="5C7556"/>
              </a:solidFill>
              <a:ea typeface="Arial" panose="020B0604020202020204" pitchFamily="34" charset="0"/>
              <a:cs typeface="Arial" panose="020B0604020202020204"/>
            </a:endParaRPr>
          </a:p>
          <a:p>
            <a:pPr lvl="0" defTabSz="889000">
              <a:lnSpc>
                <a:spcPct val="150000"/>
              </a:lnSpc>
              <a:spcBef>
                <a:spcPct val="0"/>
              </a:spcBef>
              <a:spcAft>
                <a:spcPct val="15000"/>
              </a:spcAft>
            </a:pPr>
            <a:r>
              <a:rPr lang="en-US" sz="1600" b="1" dirty="0">
                <a:solidFill>
                  <a:srgbClr val="5C7556"/>
                </a:solidFill>
                <a:latin typeface="Arial"/>
                <a:ea typeface="Arial" panose="020B0604020202020204" pitchFamily="34" charset="0"/>
                <a:cs typeface="Arial" panose="020B0604020202020204"/>
                <a:sym typeface="+mn-ea"/>
              </a:rPr>
              <a:t>Money Bills Act</a:t>
            </a:r>
          </a:p>
          <a:p>
            <a:pPr lvl="0" defTabSz="889000">
              <a:lnSpc>
                <a:spcPct val="150000"/>
              </a:lnSpc>
              <a:spcBef>
                <a:spcPct val="0"/>
              </a:spcBef>
              <a:spcAft>
                <a:spcPct val="15000"/>
              </a:spcAft>
            </a:pPr>
            <a:r>
              <a:rPr lang="en-US" sz="1600" b="1" dirty="0">
                <a:solidFill>
                  <a:srgbClr val="5C7556"/>
                </a:solidFill>
                <a:latin typeface="Arial"/>
                <a:ea typeface="Arial" panose="020B0604020202020204" pitchFamily="34" charset="0"/>
                <a:cs typeface="Arial" panose="020B0604020202020204"/>
                <a:sym typeface="+mn-ea"/>
              </a:rPr>
              <a:t>Recommendations</a:t>
            </a:r>
          </a:p>
          <a:p>
            <a:pPr lvl="0" defTabSz="889000">
              <a:lnSpc>
                <a:spcPct val="150000"/>
              </a:lnSpc>
              <a:spcBef>
                <a:spcPct val="0"/>
              </a:spcBef>
              <a:spcAft>
                <a:spcPct val="15000"/>
              </a:spcAft>
            </a:pPr>
            <a:r>
              <a:rPr lang="en-US" sz="1600" b="1" dirty="0">
                <a:solidFill>
                  <a:srgbClr val="5C7556"/>
                </a:solidFill>
                <a:latin typeface="Arial"/>
                <a:ea typeface="Arial" panose="020B0604020202020204" pitchFamily="34" charset="0"/>
                <a:cs typeface="Arial" panose="020B0604020202020204"/>
                <a:sym typeface="+mn-ea"/>
              </a:rPr>
              <a:t>Implementation of the Act</a:t>
            </a:r>
            <a:endParaRPr lang="en-ZA" sz="1600" b="1" dirty="0">
              <a:solidFill>
                <a:srgbClr val="5C7556"/>
              </a:solidFill>
              <a:ea typeface="Arial" panose="020B0604020202020204" pitchFamily="34" charset="0"/>
              <a:cs typeface="Arial" panose="020B0604020202020204"/>
            </a:endParaRPr>
          </a:p>
        </p:txBody>
      </p:sp>
      <p:cxnSp>
        <p:nvCxnSpPr>
          <p:cNvPr id="9" name="Straight Connector 8"/>
          <p:cNvCxnSpPr>
            <a:cxnSpLocks/>
          </p:cNvCxnSpPr>
          <p:nvPr/>
        </p:nvCxnSpPr>
        <p:spPr>
          <a:xfrm>
            <a:off x="4448678" y="2275114"/>
            <a:ext cx="0" cy="32004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4" name="Title 1">
            <a:extLst>
              <a:ext uri="{FF2B5EF4-FFF2-40B4-BE49-F238E27FC236}">
                <a16:creationId xmlns:a16="http://schemas.microsoft.com/office/drawing/2014/main" id="{3CD48E59-9457-8BE2-A2C5-BD7893DA0DE6}"/>
              </a:ext>
            </a:extLst>
          </p:cNvPr>
          <p:cNvSpPr>
            <a:spLocks noGrp="1"/>
          </p:cNvSpPr>
          <p:nvPr>
            <p:ph type="title"/>
          </p:nvPr>
        </p:nvSpPr>
        <p:spPr>
          <a:xfrm>
            <a:off x="317500" y="2074863"/>
            <a:ext cx="3819525" cy="3694112"/>
          </a:xfrm>
        </p:spPr>
        <p:txBody>
          <a:bodyPr/>
          <a:lstStyle/>
          <a:p>
            <a:pPr algn="r"/>
            <a:r>
              <a:rPr kumimoji="0" lang="en-US" sz="3200" b="1" i="0" u="none" strike="noStrike" kern="1200" cap="none" spc="0" normalizeH="0" baseline="0" noProof="0" dirty="0">
                <a:ln>
                  <a:noFill/>
                </a:ln>
                <a:solidFill>
                  <a:srgbClr val="934619"/>
                </a:solidFill>
                <a:effectLst/>
                <a:uLnTx/>
                <a:uFillTx/>
                <a:latin typeface="Arial"/>
                <a:cs typeface="Arial"/>
              </a:rPr>
              <a:t>PRESENTATION OUTLINE</a:t>
            </a:r>
            <a:endParaRPr lang="en-US" dirty="0">
              <a:solidFill>
                <a:srgbClr val="93461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6A2B6-AE26-C581-8460-FA6759B2FF1F}"/>
              </a:ext>
            </a:extLst>
          </p:cNvPr>
          <p:cNvSpPr>
            <a:spLocks noGrp="1"/>
          </p:cNvSpPr>
          <p:nvPr>
            <p:ph idx="1"/>
          </p:nvPr>
        </p:nvSpPr>
        <p:spPr>
          <a:xfrm>
            <a:off x="638629" y="2166257"/>
            <a:ext cx="10914742" cy="3658442"/>
          </a:xfrm>
        </p:spPr>
        <p:txBody>
          <a:bodyPr vert="horz" lIns="91440" tIns="45720" rIns="91440" bIns="45720" rtlCol="0" anchor="t">
            <a:normAutofit/>
          </a:bodyPr>
          <a:lstStyle/>
          <a:p>
            <a:pPr algn="just">
              <a:lnSpc>
                <a:spcPct val="170000"/>
              </a:lnSpc>
            </a:pPr>
            <a:r>
              <a:rPr lang="en-ZA" sz="1600" dirty="0">
                <a:effectLst/>
                <a:latin typeface="Arial"/>
                <a:ea typeface="Times New Roman" panose="02020603050405020304" pitchFamily="18" charset="0"/>
                <a:cs typeface="Times New Roman"/>
              </a:rPr>
              <a:t>Within the context of oversight, </a:t>
            </a:r>
            <a:r>
              <a:rPr lang="en-ZA" sz="1600" b="1" i="1" dirty="0">
                <a:effectLst/>
                <a:latin typeface="Arial"/>
                <a:ea typeface="Times New Roman" panose="02020603050405020304" pitchFamily="18" charset="0"/>
                <a:cs typeface="Times New Roman"/>
              </a:rPr>
              <a:t>meaning must be given </a:t>
            </a:r>
            <a:r>
              <a:rPr lang="en-ZA" sz="1600" dirty="0">
                <a:effectLst/>
                <a:latin typeface="Arial"/>
                <a:ea typeface="Times New Roman" panose="02020603050405020304" pitchFamily="18" charset="0"/>
                <a:cs typeface="Times New Roman"/>
              </a:rPr>
              <a:t>to </a:t>
            </a:r>
            <a:r>
              <a:rPr lang="en-ZA" sz="1600" b="1" dirty="0">
                <a:effectLst/>
                <a:latin typeface="Arial"/>
                <a:ea typeface="Times New Roman" panose="02020603050405020304" pitchFamily="18" charset="0"/>
                <a:cs typeface="Times New Roman"/>
              </a:rPr>
              <a:t>Sections 77(3) and 120(3)</a:t>
            </a:r>
            <a:r>
              <a:rPr lang="en-ZA" sz="1600" dirty="0">
                <a:effectLst/>
                <a:latin typeface="Arial"/>
                <a:ea typeface="Times New Roman" panose="02020603050405020304" pitchFamily="18" charset="0"/>
                <a:cs typeface="Times New Roman"/>
              </a:rPr>
              <a:t> of the Constitution.</a:t>
            </a:r>
            <a:endParaRPr lang="en-US" sz="1600" dirty="0"/>
          </a:p>
          <a:p>
            <a:pPr algn="just">
              <a:lnSpc>
                <a:spcPct val="170000"/>
              </a:lnSpc>
            </a:pPr>
            <a:r>
              <a:rPr lang="en-ZA" sz="1600" dirty="0">
                <a:solidFill>
                  <a:schemeClr val="accent2">
                    <a:lumMod val="50000"/>
                  </a:schemeClr>
                </a:solidFill>
                <a:effectLst/>
                <a:latin typeface="Arial"/>
                <a:ea typeface="Times New Roman" panose="02020603050405020304" pitchFamily="18" charset="0"/>
                <a:cs typeface="Times New Roman"/>
              </a:rPr>
              <a:t>These provisions </a:t>
            </a:r>
            <a:r>
              <a:rPr lang="en-ZA" sz="1600" b="1" i="1" dirty="0">
                <a:solidFill>
                  <a:schemeClr val="accent2">
                    <a:lumMod val="50000"/>
                  </a:schemeClr>
                </a:solidFill>
                <a:effectLst/>
                <a:latin typeface="Arial"/>
                <a:ea typeface="Times New Roman" panose="02020603050405020304" pitchFamily="18" charset="0"/>
                <a:cs typeface="Times New Roman"/>
              </a:rPr>
              <a:t>authorise </a:t>
            </a:r>
            <a:r>
              <a:rPr lang="en-ZA" sz="1600" dirty="0">
                <a:solidFill>
                  <a:schemeClr val="accent2">
                    <a:lumMod val="50000"/>
                  </a:schemeClr>
                </a:solidFill>
                <a:effectLst/>
                <a:latin typeface="Arial"/>
                <a:ea typeface="Times New Roman" panose="02020603050405020304" pitchFamily="18" charset="0"/>
                <a:cs typeface="Times New Roman"/>
              </a:rPr>
              <a:t>Parliament and Provincial Legislatures, respectively, </a:t>
            </a:r>
            <a:r>
              <a:rPr lang="en-ZA" sz="1600" b="1" i="1" dirty="0">
                <a:solidFill>
                  <a:schemeClr val="accent2">
                    <a:lumMod val="50000"/>
                  </a:schemeClr>
                </a:solidFill>
                <a:effectLst/>
                <a:latin typeface="Arial"/>
                <a:ea typeface="Times New Roman" panose="02020603050405020304" pitchFamily="18" charset="0"/>
                <a:cs typeface="Times New Roman"/>
              </a:rPr>
              <a:t>to amend Money Bills </a:t>
            </a:r>
            <a:r>
              <a:rPr lang="en-ZA" sz="1600" dirty="0">
                <a:solidFill>
                  <a:schemeClr val="accent2">
                    <a:lumMod val="50000"/>
                  </a:schemeClr>
                </a:solidFill>
                <a:effectLst/>
                <a:latin typeface="Arial"/>
                <a:ea typeface="Times New Roman" panose="02020603050405020304" pitchFamily="18" charset="0"/>
                <a:cs typeface="Times New Roman"/>
              </a:rPr>
              <a:t>in accordance with a </a:t>
            </a:r>
            <a:r>
              <a:rPr lang="en-ZA" sz="1600" b="1" i="1" dirty="0">
                <a:solidFill>
                  <a:schemeClr val="accent2">
                    <a:lumMod val="50000"/>
                  </a:schemeClr>
                </a:solidFill>
                <a:effectLst/>
                <a:latin typeface="Arial"/>
                <a:ea typeface="Times New Roman" panose="02020603050405020304" pitchFamily="18" charset="0"/>
                <a:cs typeface="Times New Roman"/>
              </a:rPr>
              <a:t>procedure set out </a:t>
            </a:r>
            <a:r>
              <a:rPr lang="en-ZA" sz="1600" dirty="0">
                <a:solidFill>
                  <a:schemeClr val="accent2">
                    <a:lumMod val="50000"/>
                  </a:schemeClr>
                </a:solidFill>
                <a:effectLst/>
                <a:latin typeface="Arial"/>
                <a:ea typeface="Times New Roman" panose="02020603050405020304" pitchFamily="18" charset="0"/>
                <a:cs typeface="Times New Roman"/>
              </a:rPr>
              <a:t>in the respective Act of Parliament or Provincial Act.</a:t>
            </a:r>
            <a:r>
              <a:rPr lang="en-ZA" sz="1600" dirty="0">
                <a:solidFill>
                  <a:schemeClr val="accent2">
                    <a:lumMod val="50000"/>
                  </a:schemeClr>
                </a:solidFill>
                <a:latin typeface="Arial"/>
                <a:ea typeface="Times New Roman" panose="02020603050405020304" pitchFamily="18" charset="0"/>
                <a:cs typeface="Times New Roman"/>
              </a:rPr>
              <a:t> </a:t>
            </a:r>
            <a:endParaRPr lang="en-ZA" sz="1600" dirty="0">
              <a:solidFill>
                <a:schemeClr val="accent2">
                  <a:lumMod val="50000"/>
                </a:schemeClr>
              </a:solidFill>
              <a:effectLst/>
              <a:ea typeface="Times New Roman" panose="02020603050405020304" pitchFamily="18" charset="0"/>
              <a:cs typeface="Times New Roman" panose="02020603050405020304" pitchFamily="18" charset="0"/>
            </a:endParaRPr>
          </a:p>
          <a:p>
            <a:pPr algn="just">
              <a:lnSpc>
                <a:spcPct val="170000"/>
              </a:lnSpc>
            </a:pPr>
            <a:r>
              <a:rPr lang="en-ZA" sz="1600" dirty="0">
                <a:effectLst/>
                <a:latin typeface="Arial"/>
                <a:ea typeface="Times New Roman" panose="02020603050405020304" pitchFamily="18" charset="0"/>
                <a:cs typeface="Times New Roman"/>
              </a:rPr>
              <a:t>It is envisaged that these procedures will be </a:t>
            </a:r>
            <a:r>
              <a:rPr lang="en-ZA" sz="1600" b="1" dirty="0">
                <a:effectLst/>
                <a:latin typeface="Arial"/>
                <a:ea typeface="Times New Roman" panose="02020603050405020304" pitchFamily="18" charset="0"/>
                <a:cs typeface="Times New Roman"/>
              </a:rPr>
              <a:t>based on </a:t>
            </a:r>
            <a:r>
              <a:rPr lang="en-ZA" sz="1600" b="1" i="1" dirty="0">
                <a:effectLst/>
                <a:latin typeface="Arial"/>
                <a:ea typeface="Times New Roman" panose="02020603050405020304" pitchFamily="18" charset="0"/>
                <a:cs typeface="Times New Roman"/>
              </a:rPr>
              <a:t>financial oversight results </a:t>
            </a:r>
            <a:r>
              <a:rPr lang="en-ZA" sz="1600" dirty="0">
                <a:effectLst/>
                <a:latin typeface="Arial"/>
                <a:ea typeface="Times New Roman" panose="02020603050405020304" pitchFamily="18" charset="0"/>
                <a:cs typeface="Times New Roman"/>
              </a:rPr>
              <a:t>and </a:t>
            </a:r>
            <a:r>
              <a:rPr lang="en-ZA" sz="1600" b="1" i="1" dirty="0">
                <a:effectLst/>
                <a:latin typeface="Arial"/>
                <a:ea typeface="Times New Roman" panose="02020603050405020304" pitchFamily="18" charset="0"/>
                <a:cs typeface="Times New Roman"/>
              </a:rPr>
              <a:t>empower the legislative arm </a:t>
            </a:r>
            <a:r>
              <a:rPr lang="en-ZA" sz="1600" dirty="0">
                <a:effectLst/>
                <a:latin typeface="Arial"/>
                <a:ea typeface="Times New Roman" panose="02020603050405020304" pitchFamily="18" charset="0"/>
                <a:cs typeface="Times New Roman"/>
              </a:rPr>
              <a:t>of government in the national and provincial spheres of government to amend Money Bills according to the principles of the PFMA.</a:t>
            </a:r>
          </a:p>
          <a:p>
            <a:endParaRPr lang="en-ZA" sz="1600" dirty="0"/>
          </a:p>
        </p:txBody>
      </p:sp>
      <p:sp>
        <p:nvSpPr>
          <p:cNvPr id="5" name="Title 4">
            <a:extLst>
              <a:ext uri="{FF2B5EF4-FFF2-40B4-BE49-F238E27FC236}">
                <a16:creationId xmlns:a16="http://schemas.microsoft.com/office/drawing/2014/main" id="{19B92F9D-E40C-1316-4D1C-2A73D2D38E72}"/>
              </a:ext>
            </a:extLst>
          </p:cNvPr>
          <p:cNvSpPr>
            <a:spLocks noGrp="1"/>
          </p:cNvSpPr>
          <p:nvPr>
            <p:ph type="title"/>
          </p:nvPr>
        </p:nvSpPr>
        <p:spPr/>
        <p:txBody>
          <a:bodyPr>
            <a:normAutofit/>
          </a:bodyPr>
          <a:lstStyle/>
          <a:p>
            <a:r>
              <a:rPr lang="en-US" sz="3200" dirty="0">
                <a:effectLst/>
                <a:latin typeface="Arial" panose="020B0604020202020204" pitchFamily="34" charset="0"/>
                <a:ea typeface="Times New Roman" panose="02020603050405020304" pitchFamily="18" charset="0"/>
              </a:rPr>
              <a:t>Legislative Framework pertaining to Money Bills</a:t>
            </a:r>
            <a:endParaRPr lang="en-US" sz="3200" i="1" dirty="0">
              <a:solidFill>
                <a:srgbClr val="934619"/>
              </a:solidFill>
            </a:endParaRPr>
          </a:p>
        </p:txBody>
      </p:sp>
      <p:sp>
        <p:nvSpPr>
          <p:cNvPr id="6" name="Slide Number Placeholder 4">
            <a:extLst>
              <a:ext uri="{FF2B5EF4-FFF2-40B4-BE49-F238E27FC236}">
                <a16:creationId xmlns:a16="http://schemas.microsoft.com/office/drawing/2014/main" id="{8C41E3C9-CCFF-00DC-7871-701B0405E654}"/>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27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818FED-BAF9-11E7-4A7B-9050E0121A61}"/>
              </a:ext>
            </a:extLst>
          </p:cNvPr>
          <p:cNvSpPr/>
          <p:nvPr/>
        </p:nvSpPr>
        <p:spPr>
          <a:xfrm>
            <a:off x="653142" y="2079171"/>
            <a:ext cx="10885858" cy="3693934"/>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a:ea typeface="+mn-ea"/>
              <a:cs typeface="+mn-cs"/>
            </a:endParaRPr>
          </a:p>
        </p:txBody>
      </p:sp>
      <p:graphicFrame>
        <p:nvGraphicFramePr>
          <p:cNvPr id="8" name="Content Placeholder 4">
            <a:extLst>
              <a:ext uri="{FF2B5EF4-FFF2-40B4-BE49-F238E27FC236}">
                <a16:creationId xmlns:a16="http://schemas.microsoft.com/office/drawing/2014/main" id="{3D211434-5CDA-4352-B3B7-118928F41796}"/>
              </a:ext>
            </a:extLst>
          </p:cNvPr>
          <p:cNvGraphicFramePr>
            <a:graphicFrameLocks noGrp="1"/>
          </p:cNvGraphicFramePr>
          <p:nvPr>
            <p:ph idx="1"/>
            <p:extLst>
              <p:ext uri="{D42A27DB-BD31-4B8C-83A1-F6EECF244321}">
                <p14:modId xmlns:p14="http://schemas.microsoft.com/office/powerpoint/2010/main" val="1174729941"/>
              </p:ext>
            </p:extLst>
          </p:nvPr>
        </p:nvGraphicFramePr>
        <p:xfrm>
          <a:off x="1567543" y="2906486"/>
          <a:ext cx="8991600" cy="2866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3">
            <a:extLst>
              <a:ext uri="{FF2B5EF4-FFF2-40B4-BE49-F238E27FC236}">
                <a16:creationId xmlns:a16="http://schemas.microsoft.com/office/drawing/2014/main" id="{BE019716-5B17-4F07-9844-30FE736BFCAC}"/>
              </a:ext>
            </a:extLst>
          </p:cNvPr>
          <p:cNvSpPr txBox="1">
            <a:spLocks noChangeArrowheads="1"/>
          </p:cNvSpPr>
          <p:nvPr/>
        </p:nvSpPr>
        <p:spPr bwMode="auto">
          <a:xfrm>
            <a:off x="652999" y="2075542"/>
            <a:ext cx="10885859" cy="5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Arial" charset="0"/>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Arial"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altLang="en-US" sz="2000" b="1" dirty="0">
                <a:solidFill>
                  <a:srgbClr val="154B24"/>
                </a:solidFill>
              </a:rPr>
              <a:t>Money Bills follow a special process: </a:t>
            </a:r>
            <a:r>
              <a:rPr lang="en-US" altLang="en-US" sz="2000" b="1" dirty="0">
                <a:solidFill>
                  <a:srgbClr val="154B24"/>
                </a:solidFill>
              </a:rPr>
              <a:t>"see Rules 216 to 224"</a:t>
            </a:r>
            <a:endParaRPr lang="en-ZA" altLang="en-US" sz="2000" dirty="0">
              <a:solidFill>
                <a:srgbClr val="154B24"/>
              </a:solidFill>
            </a:endParaRPr>
          </a:p>
        </p:txBody>
      </p:sp>
      <p:sp>
        <p:nvSpPr>
          <p:cNvPr id="4" name="Title 3">
            <a:extLst>
              <a:ext uri="{FF2B5EF4-FFF2-40B4-BE49-F238E27FC236}">
                <a16:creationId xmlns:a16="http://schemas.microsoft.com/office/drawing/2014/main" id="{3A1E6752-E415-F520-7B61-88876808EED8}"/>
              </a:ext>
            </a:extLst>
          </p:cNvPr>
          <p:cNvSpPr>
            <a:spLocks noGrp="1"/>
          </p:cNvSpPr>
          <p:nvPr>
            <p:ph type="title"/>
          </p:nvPr>
        </p:nvSpPr>
        <p:spPr>
          <a:xfrm>
            <a:off x="638629" y="1"/>
            <a:ext cx="9644351" cy="1690688"/>
          </a:xfrm>
        </p:spPr>
        <p:txBody>
          <a:bodyPr/>
          <a:lstStyle/>
          <a:p>
            <a:r>
              <a:rPr lang="en-US" dirty="0"/>
              <a:t>The Money Bills Process</a:t>
            </a:r>
          </a:p>
        </p:txBody>
      </p:sp>
      <p:sp>
        <p:nvSpPr>
          <p:cNvPr id="5" name="Slide Number Placeholder 4">
            <a:extLst>
              <a:ext uri="{FF2B5EF4-FFF2-40B4-BE49-F238E27FC236}">
                <a16:creationId xmlns:a16="http://schemas.microsoft.com/office/drawing/2014/main" id="{19040BF3-63C8-C527-8922-90353D05CABE}"/>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5078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A5EB6-81A8-45D4-A054-1B2674994F50}"/>
              </a:ext>
            </a:extLst>
          </p:cNvPr>
          <p:cNvSpPr>
            <a:spLocks noGrp="1"/>
          </p:cNvSpPr>
          <p:nvPr>
            <p:ph idx="1"/>
          </p:nvPr>
        </p:nvSpPr>
        <p:spPr>
          <a:xfrm>
            <a:off x="628332" y="2166256"/>
            <a:ext cx="10899639" cy="3981767"/>
          </a:xfrm>
        </p:spPr>
        <p:txBody>
          <a:bodyPr vert="horz" lIns="91440" tIns="45720" rIns="91440" bIns="45720" rtlCol="0" anchor="t">
            <a:normAutofit/>
          </a:bodyPr>
          <a:lstStyle/>
          <a:p>
            <a:pPr algn="just">
              <a:lnSpc>
                <a:spcPct val="150000"/>
              </a:lnSpc>
            </a:pPr>
            <a:r>
              <a:rPr lang="en-US" sz="1600" dirty="0">
                <a:latin typeface="Arial"/>
                <a:cs typeface="Arial"/>
              </a:rPr>
              <a:t>The </a:t>
            </a:r>
            <a:r>
              <a:rPr lang="en-US" sz="1600" b="1" dirty="0">
                <a:latin typeface="Arial"/>
                <a:cs typeface="Arial"/>
              </a:rPr>
              <a:t>plenary meetings</a:t>
            </a:r>
            <a:r>
              <a:rPr lang="en-US" sz="1600" dirty="0">
                <a:latin typeface="Arial"/>
                <a:cs typeface="Arial"/>
              </a:rPr>
              <a:t> of the </a:t>
            </a:r>
            <a:r>
              <a:rPr lang="en-US" sz="1600" b="1" dirty="0">
                <a:latin typeface="Arial"/>
                <a:cs typeface="Arial"/>
              </a:rPr>
              <a:t>Legislature</a:t>
            </a:r>
            <a:r>
              <a:rPr lang="en-US" sz="1600" dirty="0">
                <a:latin typeface="Arial"/>
                <a:cs typeface="Arial"/>
              </a:rPr>
              <a:t> and its </a:t>
            </a:r>
            <a:r>
              <a:rPr lang="en-US" sz="1600" b="1" dirty="0">
                <a:latin typeface="Arial"/>
                <a:cs typeface="Arial"/>
              </a:rPr>
              <a:t>Committee</a:t>
            </a:r>
            <a:r>
              <a:rPr lang="en-US" sz="1600" dirty="0">
                <a:latin typeface="Arial"/>
                <a:cs typeface="Arial"/>
              </a:rPr>
              <a:t> meetings must be </a:t>
            </a:r>
            <a:r>
              <a:rPr lang="en-US" sz="1600" b="1" dirty="0">
                <a:latin typeface="Arial"/>
                <a:cs typeface="Arial"/>
              </a:rPr>
              <a:t>open to the public, subject to Rule 52</a:t>
            </a:r>
            <a:r>
              <a:rPr lang="en-US" sz="1600" dirty="0">
                <a:latin typeface="Arial"/>
                <a:cs typeface="Arial"/>
              </a:rPr>
              <a:t>.</a:t>
            </a:r>
            <a:endParaRPr lang="en-US" sz="1600" dirty="0"/>
          </a:p>
          <a:p>
            <a:pPr algn="just">
              <a:lnSpc>
                <a:spcPct val="150000"/>
              </a:lnSpc>
            </a:pPr>
            <a:r>
              <a:rPr lang="en-US" sz="1600" dirty="0">
                <a:solidFill>
                  <a:schemeClr val="accent2">
                    <a:lumMod val="50000"/>
                  </a:schemeClr>
                </a:solidFill>
                <a:latin typeface="Arial"/>
                <a:cs typeface="Arial"/>
              </a:rPr>
              <a:t>The Committee to which a Bill is referred to must </a:t>
            </a:r>
            <a:r>
              <a:rPr lang="en-US" sz="1600" b="1" dirty="0">
                <a:solidFill>
                  <a:schemeClr val="accent2">
                    <a:lumMod val="50000"/>
                  </a:schemeClr>
                </a:solidFill>
                <a:latin typeface="Arial"/>
                <a:cs typeface="Arial"/>
              </a:rPr>
              <a:t>facilitate public hearings</a:t>
            </a:r>
            <a:r>
              <a:rPr lang="en-US" sz="1600" dirty="0">
                <a:solidFill>
                  <a:schemeClr val="accent2">
                    <a:lumMod val="50000"/>
                  </a:schemeClr>
                </a:solidFill>
                <a:latin typeface="Arial"/>
                <a:cs typeface="Arial"/>
              </a:rPr>
              <a:t> to </a:t>
            </a:r>
            <a:r>
              <a:rPr lang="en-US" sz="1600" b="1" dirty="0">
                <a:solidFill>
                  <a:schemeClr val="accent2">
                    <a:lumMod val="50000"/>
                  </a:schemeClr>
                </a:solidFill>
                <a:latin typeface="Arial"/>
                <a:cs typeface="Arial"/>
              </a:rPr>
              <a:t>solicit public inputs</a:t>
            </a:r>
            <a:r>
              <a:rPr lang="en-US" sz="1600" dirty="0">
                <a:solidFill>
                  <a:schemeClr val="accent2">
                    <a:lumMod val="50000"/>
                  </a:schemeClr>
                </a:solidFill>
                <a:latin typeface="Arial"/>
                <a:cs typeface="Arial"/>
              </a:rPr>
              <a:t> on the Bill. </a:t>
            </a:r>
            <a:endParaRPr lang="en-US" sz="1600" dirty="0">
              <a:solidFill>
                <a:schemeClr val="accent2">
                  <a:lumMod val="50000"/>
                </a:schemeClr>
              </a:solidFill>
            </a:endParaRPr>
          </a:p>
          <a:p>
            <a:pPr algn="just">
              <a:lnSpc>
                <a:spcPct val="150000"/>
              </a:lnSpc>
            </a:pPr>
            <a:r>
              <a:rPr lang="en-US" sz="1600" dirty="0">
                <a:latin typeface="Arial"/>
                <a:cs typeface="Arial"/>
              </a:rPr>
              <a:t>Any </a:t>
            </a:r>
            <a:r>
              <a:rPr lang="en-US" sz="1600" b="1" dirty="0">
                <a:latin typeface="Arial"/>
                <a:cs typeface="Arial"/>
              </a:rPr>
              <a:t>member of the public</a:t>
            </a:r>
            <a:r>
              <a:rPr lang="en-US" sz="1600" dirty="0">
                <a:latin typeface="Arial"/>
                <a:cs typeface="Arial"/>
              </a:rPr>
              <a:t> and </a:t>
            </a:r>
            <a:r>
              <a:rPr lang="en-US" sz="1600" b="1" dirty="0">
                <a:latin typeface="Arial"/>
                <a:cs typeface="Arial"/>
              </a:rPr>
              <a:t>any institution or organization</a:t>
            </a:r>
            <a:r>
              <a:rPr lang="en-US" sz="1600" dirty="0">
                <a:latin typeface="Arial"/>
                <a:cs typeface="Arial"/>
              </a:rPr>
              <a:t> may ask to appear before or may make a written submission to a Committee with regard to a particular matter </a:t>
            </a:r>
            <a:r>
              <a:rPr lang="en-US" sz="1600" b="1" dirty="0">
                <a:latin typeface="Arial"/>
                <a:cs typeface="Arial"/>
              </a:rPr>
              <a:t>in line with Rule 54</a:t>
            </a:r>
            <a:r>
              <a:rPr lang="en-US" sz="1600" dirty="0">
                <a:latin typeface="Arial"/>
                <a:cs typeface="Arial"/>
              </a:rPr>
              <a:t>.</a:t>
            </a:r>
          </a:p>
          <a:p>
            <a:pPr algn="just">
              <a:lnSpc>
                <a:spcPct val="150000"/>
              </a:lnSpc>
            </a:pPr>
            <a:r>
              <a:rPr lang="en-US" sz="1600" dirty="0">
                <a:solidFill>
                  <a:schemeClr val="accent2">
                    <a:lumMod val="50000"/>
                  </a:schemeClr>
                </a:solidFill>
                <a:latin typeface="Arial"/>
                <a:cs typeface="Arial"/>
              </a:rPr>
              <a:t>During the </a:t>
            </a:r>
            <a:r>
              <a:rPr lang="en-US" sz="1600" b="1" dirty="0">
                <a:solidFill>
                  <a:schemeClr val="accent2">
                    <a:lumMod val="50000"/>
                  </a:schemeClr>
                </a:solidFill>
                <a:latin typeface="Arial"/>
                <a:cs typeface="Arial"/>
              </a:rPr>
              <a:t>consideration of the principle of the budget</a:t>
            </a:r>
            <a:r>
              <a:rPr lang="en-US" sz="1600" dirty="0">
                <a:solidFill>
                  <a:schemeClr val="accent2">
                    <a:lumMod val="50000"/>
                  </a:schemeClr>
                </a:solidFill>
                <a:latin typeface="Arial"/>
                <a:cs typeface="Arial"/>
              </a:rPr>
              <a:t>, the Finance Committee invite submissions from relevant stakeholders.</a:t>
            </a:r>
          </a:p>
        </p:txBody>
      </p:sp>
      <p:sp>
        <p:nvSpPr>
          <p:cNvPr id="6" name="Title 5">
            <a:extLst>
              <a:ext uri="{FF2B5EF4-FFF2-40B4-BE49-F238E27FC236}">
                <a16:creationId xmlns:a16="http://schemas.microsoft.com/office/drawing/2014/main" id="{2E05DB9A-7668-B896-B2F5-41A3CEAED8B6}"/>
              </a:ext>
            </a:extLst>
          </p:cNvPr>
          <p:cNvSpPr>
            <a:spLocks noGrp="1"/>
          </p:cNvSpPr>
          <p:nvPr>
            <p:ph type="title"/>
          </p:nvPr>
        </p:nvSpPr>
        <p:spPr>
          <a:xfrm>
            <a:off x="638629" y="1"/>
            <a:ext cx="9644351" cy="1690688"/>
          </a:xfrm>
        </p:spPr>
        <p:txBody>
          <a:bodyPr/>
          <a:lstStyle/>
          <a:p>
            <a:r>
              <a:rPr lang="en-US" dirty="0"/>
              <a:t>Public Participation in Money Bills</a:t>
            </a:r>
          </a:p>
        </p:txBody>
      </p:sp>
      <p:sp>
        <p:nvSpPr>
          <p:cNvPr id="7" name="Slide Number Placeholder 4">
            <a:extLst>
              <a:ext uri="{FF2B5EF4-FFF2-40B4-BE49-F238E27FC236}">
                <a16:creationId xmlns:a16="http://schemas.microsoft.com/office/drawing/2014/main" id="{B01CA1F8-D0D7-55DA-C152-15EDDFFD15B2}"/>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5082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E32AB-0709-430C-B594-7AADB76816CB}"/>
              </a:ext>
            </a:extLst>
          </p:cNvPr>
          <p:cNvSpPr>
            <a:spLocks noGrp="1"/>
          </p:cNvSpPr>
          <p:nvPr>
            <p:ph idx="1"/>
          </p:nvPr>
        </p:nvSpPr>
        <p:spPr>
          <a:xfrm>
            <a:off x="642257" y="2155371"/>
            <a:ext cx="10818438" cy="3521529"/>
          </a:xfrm>
        </p:spPr>
        <p:txBody>
          <a:bodyPr vert="horz" lIns="91440" tIns="45720" rIns="91440" bIns="45720" rtlCol="0" anchor="t">
            <a:normAutofit/>
          </a:bodyPr>
          <a:lstStyle/>
          <a:p>
            <a:pPr algn="just">
              <a:lnSpc>
                <a:spcPct val="150000"/>
              </a:lnSpc>
            </a:pPr>
            <a:r>
              <a:rPr lang="en-US" sz="1600" dirty="0">
                <a:latin typeface="Arial"/>
                <a:cs typeface="Arial"/>
              </a:rPr>
              <a:t>The Finance Committee meetings are </a:t>
            </a:r>
            <a:r>
              <a:rPr lang="en-US" sz="1600" b="1" dirty="0">
                <a:latin typeface="Arial"/>
                <a:cs typeface="Arial"/>
              </a:rPr>
              <a:t>open to the public</a:t>
            </a:r>
            <a:r>
              <a:rPr lang="en-US" sz="1600" dirty="0">
                <a:latin typeface="Arial"/>
                <a:cs typeface="Arial"/>
              </a:rPr>
              <a:t>.</a:t>
            </a:r>
            <a:endParaRPr lang="en-US" sz="1600" dirty="0"/>
          </a:p>
          <a:p>
            <a:pPr algn="just">
              <a:lnSpc>
                <a:spcPct val="150000"/>
              </a:lnSpc>
            </a:pPr>
            <a:r>
              <a:rPr lang="en-US" sz="1600" b="1" dirty="0">
                <a:solidFill>
                  <a:schemeClr val="accent2">
                    <a:lumMod val="50000"/>
                  </a:schemeClr>
                </a:solidFill>
                <a:latin typeface="Arial"/>
                <a:cs typeface="Arial"/>
              </a:rPr>
              <a:t>Submissions from the public</a:t>
            </a:r>
            <a:r>
              <a:rPr lang="en-US" sz="1600" dirty="0">
                <a:solidFill>
                  <a:schemeClr val="accent2">
                    <a:lumMod val="50000"/>
                  </a:schemeClr>
                </a:solidFill>
                <a:latin typeface="Arial"/>
                <a:cs typeface="Arial"/>
              </a:rPr>
              <a:t> happen in meetings or submitted in writing.</a:t>
            </a:r>
          </a:p>
          <a:p>
            <a:pPr algn="just">
              <a:lnSpc>
                <a:spcPct val="150000"/>
              </a:lnSpc>
            </a:pPr>
            <a:r>
              <a:rPr lang="en-US" sz="1600" dirty="0">
                <a:latin typeface="Arial"/>
                <a:cs typeface="Arial"/>
              </a:rPr>
              <a:t>During consideration of the </a:t>
            </a:r>
            <a:r>
              <a:rPr lang="en-US" sz="1600" b="1" dirty="0">
                <a:latin typeface="Arial"/>
                <a:cs typeface="Arial"/>
              </a:rPr>
              <a:t>detail of the budget</a:t>
            </a:r>
            <a:r>
              <a:rPr lang="en-US" sz="1600" dirty="0">
                <a:latin typeface="Arial"/>
                <a:cs typeface="Arial"/>
              </a:rPr>
              <a:t> by Portfolio Committees, public inputs are also solicited and considered by committees in preparation of their reports to the House.</a:t>
            </a:r>
          </a:p>
          <a:p>
            <a:pPr algn="just">
              <a:lnSpc>
                <a:spcPct val="150000"/>
              </a:lnSpc>
            </a:pPr>
            <a:r>
              <a:rPr lang="en-US" sz="1600" b="1" dirty="0">
                <a:solidFill>
                  <a:schemeClr val="accent2">
                    <a:lumMod val="50000"/>
                  </a:schemeClr>
                </a:solidFill>
                <a:latin typeface="Arial"/>
                <a:cs typeface="Arial"/>
              </a:rPr>
              <a:t>Virtual public participation</a:t>
            </a:r>
            <a:r>
              <a:rPr lang="en-US" sz="1600" dirty="0">
                <a:solidFill>
                  <a:schemeClr val="accent2">
                    <a:lumMod val="50000"/>
                  </a:schemeClr>
                </a:solidFill>
                <a:latin typeface="Arial"/>
                <a:cs typeface="Arial"/>
              </a:rPr>
              <a:t>, through the </a:t>
            </a:r>
            <a:r>
              <a:rPr lang="en-US" sz="1600" b="1" dirty="0">
                <a:solidFill>
                  <a:schemeClr val="accent2">
                    <a:lumMod val="50000"/>
                  </a:schemeClr>
                </a:solidFill>
                <a:latin typeface="Arial"/>
                <a:cs typeface="Arial"/>
              </a:rPr>
              <a:t>Reverse Billing System</a:t>
            </a:r>
            <a:r>
              <a:rPr lang="en-US" sz="1600" dirty="0">
                <a:solidFill>
                  <a:schemeClr val="accent2">
                    <a:lumMod val="50000"/>
                  </a:schemeClr>
                </a:solidFill>
                <a:latin typeface="Arial"/>
                <a:cs typeface="Arial"/>
              </a:rPr>
              <a:t> was introduced by the GPL during lockdown period.</a:t>
            </a:r>
          </a:p>
        </p:txBody>
      </p:sp>
      <p:sp>
        <p:nvSpPr>
          <p:cNvPr id="7" name="Title 5">
            <a:extLst>
              <a:ext uri="{FF2B5EF4-FFF2-40B4-BE49-F238E27FC236}">
                <a16:creationId xmlns:a16="http://schemas.microsoft.com/office/drawing/2014/main" id="{DB8326EC-A043-9227-791A-D2B4EF692AC7}"/>
              </a:ext>
            </a:extLst>
          </p:cNvPr>
          <p:cNvSpPr>
            <a:spLocks noGrp="1"/>
          </p:cNvSpPr>
          <p:nvPr>
            <p:ph type="title"/>
          </p:nvPr>
        </p:nvSpPr>
        <p:spPr>
          <a:xfrm>
            <a:off x="638629" y="1"/>
            <a:ext cx="9644351" cy="1690688"/>
          </a:xfrm>
        </p:spPr>
        <p:txBody>
          <a:bodyPr/>
          <a:lstStyle/>
          <a:p>
            <a:r>
              <a:rPr lang="en-US" dirty="0"/>
              <a:t>Public Participation in Money Bills </a:t>
            </a:r>
            <a:r>
              <a:rPr lang="en-US" i="1" dirty="0">
                <a:solidFill>
                  <a:srgbClr val="934619"/>
                </a:solidFill>
              </a:rPr>
              <a:t>cont.</a:t>
            </a:r>
          </a:p>
        </p:txBody>
      </p:sp>
      <p:sp>
        <p:nvSpPr>
          <p:cNvPr id="8" name="Slide Number Placeholder 4">
            <a:extLst>
              <a:ext uri="{FF2B5EF4-FFF2-40B4-BE49-F238E27FC236}">
                <a16:creationId xmlns:a16="http://schemas.microsoft.com/office/drawing/2014/main" id="{8C067641-4EDE-F361-C788-B7DFB28E325B}"/>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119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78D79-FA6B-4097-A81D-95469476D48E}"/>
              </a:ext>
            </a:extLst>
          </p:cNvPr>
          <p:cNvSpPr>
            <a:spLocks noGrp="1"/>
          </p:cNvSpPr>
          <p:nvPr>
            <p:ph idx="1"/>
          </p:nvPr>
        </p:nvSpPr>
        <p:spPr>
          <a:xfrm>
            <a:off x="638628" y="2155371"/>
            <a:ext cx="10914743" cy="3674032"/>
          </a:xfrm>
        </p:spPr>
        <p:txBody>
          <a:bodyPr vert="horz" lIns="91440" tIns="45720" rIns="91440" bIns="45720" rtlCol="0" anchor="t">
            <a:normAutofit/>
          </a:bodyPr>
          <a:lstStyle/>
          <a:p>
            <a:pPr algn="just">
              <a:lnSpc>
                <a:spcPct val="150000"/>
              </a:lnSpc>
            </a:pPr>
            <a:r>
              <a:rPr lang="en-US" sz="1600" dirty="0">
                <a:latin typeface="Arial"/>
                <a:cs typeface="Arial"/>
              </a:rPr>
              <a:t>The </a:t>
            </a:r>
            <a:r>
              <a:rPr lang="en-US" sz="1600" b="1" dirty="0">
                <a:latin typeface="Arial"/>
                <a:cs typeface="Arial"/>
              </a:rPr>
              <a:t>system enables the public to connect virtually</a:t>
            </a:r>
            <a:r>
              <a:rPr lang="en-US" sz="1600" dirty="0">
                <a:latin typeface="Arial"/>
                <a:cs typeface="Arial"/>
              </a:rPr>
              <a:t> in legislature meetings without incurring data charges – as this is billed back to the institution.</a:t>
            </a:r>
            <a:endParaRPr lang="en-US" sz="1600" dirty="0"/>
          </a:p>
          <a:p>
            <a:pPr algn="just">
              <a:lnSpc>
                <a:spcPct val="150000"/>
              </a:lnSpc>
            </a:pPr>
            <a:r>
              <a:rPr lang="en-US" sz="1600" dirty="0">
                <a:solidFill>
                  <a:schemeClr val="accent2">
                    <a:lumMod val="50000"/>
                  </a:schemeClr>
                </a:solidFill>
                <a:latin typeface="Arial"/>
                <a:cs typeface="Arial"/>
              </a:rPr>
              <a:t>Public participation also </a:t>
            </a:r>
            <a:r>
              <a:rPr lang="en-US" sz="1600" b="1" dirty="0">
                <a:solidFill>
                  <a:schemeClr val="accent2">
                    <a:lumMod val="50000"/>
                  </a:schemeClr>
                </a:solidFill>
                <a:latin typeface="Arial"/>
                <a:cs typeface="Arial"/>
              </a:rPr>
              <a:t>takes place through social media platforms</a:t>
            </a:r>
            <a:r>
              <a:rPr lang="en-US" sz="1600" dirty="0">
                <a:solidFill>
                  <a:schemeClr val="accent2">
                    <a:lumMod val="50000"/>
                  </a:schemeClr>
                </a:solidFill>
                <a:latin typeface="Arial"/>
                <a:cs typeface="Arial"/>
              </a:rPr>
              <a:t> – such as </a:t>
            </a:r>
            <a:r>
              <a:rPr lang="en-US" sz="1600" b="1" dirty="0">
                <a:solidFill>
                  <a:schemeClr val="accent2">
                    <a:lumMod val="50000"/>
                  </a:schemeClr>
                </a:solidFill>
                <a:latin typeface="Arial"/>
                <a:cs typeface="Arial"/>
              </a:rPr>
              <a:t>Facebook</a:t>
            </a:r>
            <a:r>
              <a:rPr lang="en-US" sz="1600" dirty="0">
                <a:solidFill>
                  <a:schemeClr val="accent2">
                    <a:lumMod val="50000"/>
                  </a:schemeClr>
                </a:solidFill>
                <a:latin typeface="Arial"/>
                <a:cs typeface="Arial"/>
              </a:rPr>
              <a:t>, </a:t>
            </a:r>
            <a:r>
              <a:rPr lang="en-US" sz="1600" b="1" dirty="0">
                <a:solidFill>
                  <a:schemeClr val="accent2">
                    <a:lumMod val="50000"/>
                  </a:schemeClr>
                </a:solidFill>
                <a:latin typeface="Arial"/>
                <a:cs typeface="Arial"/>
              </a:rPr>
              <a:t>Twitter</a:t>
            </a:r>
            <a:r>
              <a:rPr lang="en-US" sz="1600" dirty="0">
                <a:solidFill>
                  <a:schemeClr val="accent2">
                    <a:lumMod val="50000"/>
                  </a:schemeClr>
                </a:solidFill>
                <a:latin typeface="Arial"/>
                <a:cs typeface="Arial"/>
              </a:rPr>
              <a:t>, </a:t>
            </a:r>
            <a:r>
              <a:rPr lang="en-US" sz="1600" b="1" dirty="0">
                <a:solidFill>
                  <a:schemeClr val="accent2">
                    <a:lumMod val="50000"/>
                  </a:schemeClr>
                </a:solidFill>
                <a:latin typeface="Arial"/>
                <a:cs typeface="Arial"/>
              </a:rPr>
              <a:t>Instagram</a:t>
            </a:r>
            <a:r>
              <a:rPr lang="en-US" sz="1600" dirty="0">
                <a:solidFill>
                  <a:schemeClr val="accent2">
                    <a:lumMod val="50000"/>
                  </a:schemeClr>
                </a:solidFill>
                <a:latin typeface="Arial"/>
                <a:cs typeface="Arial"/>
              </a:rPr>
              <a:t> and </a:t>
            </a:r>
            <a:r>
              <a:rPr lang="en-US" sz="1600" b="1" dirty="0">
                <a:solidFill>
                  <a:schemeClr val="accent2">
                    <a:lumMod val="50000"/>
                  </a:schemeClr>
                </a:solidFill>
                <a:latin typeface="Arial"/>
                <a:cs typeface="Arial"/>
              </a:rPr>
              <a:t>YouTube</a:t>
            </a:r>
            <a:r>
              <a:rPr lang="en-US" sz="1600" dirty="0">
                <a:solidFill>
                  <a:schemeClr val="accent2">
                    <a:lumMod val="50000"/>
                  </a:schemeClr>
                </a:solidFill>
                <a:latin typeface="Arial"/>
                <a:cs typeface="Arial"/>
              </a:rPr>
              <a:t>.</a:t>
            </a:r>
          </a:p>
          <a:p>
            <a:pPr algn="just">
              <a:lnSpc>
                <a:spcPct val="150000"/>
              </a:lnSpc>
            </a:pPr>
            <a:r>
              <a:rPr lang="en-US" sz="1600" dirty="0">
                <a:latin typeface="Arial"/>
                <a:cs typeface="Arial"/>
              </a:rPr>
              <a:t>The advent of the pandemic saw an increase in the use of this platform thereby </a:t>
            </a:r>
            <a:r>
              <a:rPr lang="en-US" sz="1600" b="1" dirty="0">
                <a:latin typeface="Arial"/>
                <a:cs typeface="Arial"/>
              </a:rPr>
              <a:t>increasing the number of people participating</a:t>
            </a:r>
            <a:r>
              <a:rPr lang="en-US" sz="1600" dirty="0">
                <a:latin typeface="Arial"/>
                <a:cs typeface="Arial"/>
              </a:rPr>
              <a:t> in GPL proceedings.</a:t>
            </a:r>
          </a:p>
        </p:txBody>
      </p:sp>
      <p:sp>
        <p:nvSpPr>
          <p:cNvPr id="7" name="Title 5">
            <a:extLst>
              <a:ext uri="{FF2B5EF4-FFF2-40B4-BE49-F238E27FC236}">
                <a16:creationId xmlns:a16="http://schemas.microsoft.com/office/drawing/2014/main" id="{FB7A31D0-418D-C56B-2BFE-86F7D2938EF6}"/>
              </a:ext>
            </a:extLst>
          </p:cNvPr>
          <p:cNvSpPr>
            <a:spLocks noGrp="1"/>
          </p:cNvSpPr>
          <p:nvPr>
            <p:ph type="title"/>
          </p:nvPr>
        </p:nvSpPr>
        <p:spPr>
          <a:xfrm>
            <a:off x="638629" y="1"/>
            <a:ext cx="9644351" cy="1690688"/>
          </a:xfrm>
        </p:spPr>
        <p:txBody>
          <a:bodyPr/>
          <a:lstStyle/>
          <a:p>
            <a:r>
              <a:rPr lang="en-US" dirty="0"/>
              <a:t>Public Participation in Money Bills </a:t>
            </a:r>
            <a:r>
              <a:rPr lang="en-US" i="1" dirty="0">
                <a:solidFill>
                  <a:srgbClr val="934619"/>
                </a:solidFill>
              </a:rPr>
              <a:t>cont.</a:t>
            </a:r>
          </a:p>
        </p:txBody>
      </p:sp>
      <p:sp>
        <p:nvSpPr>
          <p:cNvPr id="8" name="Slide Number Placeholder 4">
            <a:extLst>
              <a:ext uri="{FF2B5EF4-FFF2-40B4-BE49-F238E27FC236}">
                <a16:creationId xmlns:a16="http://schemas.microsoft.com/office/drawing/2014/main" id="{7F6C3E8F-DAE1-F393-5C6C-3214DDE89940}"/>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029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B1623-5E91-491F-A07E-0126E7BB7FDA}"/>
              </a:ext>
            </a:extLst>
          </p:cNvPr>
          <p:cNvSpPr>
            <a:spLocks noGrp="1"/>
          </p:cNvSpPr>
          <p:nvPr>
            <p:ph idx="1"/>
          </p:nvPr>
        </p:nvSpPr>
        <p:spPr>
          <a:xfrm>
            <a:off x="638629" y="2166257"/>
            <a:ext cx="10914742" cy="3627550"/>
          </a:xfrm>
        </p:spPr>
        <p:txBody>
          <a:bodyPr vert="horz" lIns="91440" tIns="45720" rIns="91440" bIns="45720" rtlCol="0" anchor="t">
            <a:normAutofit/>
          </a:bodyPr>
          <a:lstStyle/>
          <a:p>
            <a:pPr marL="0" indent="0" algn="just">
              <a:lnSpc>
                <a:spcPct val="150000"/>
              </a:lnSpc>
              <a:buNone/>
            </a:pPr>
            <a:r>
              <a:rPr lang="en-US" sz="1600" dirty="0">
                <a:latin typeface="Arial"/>
                <a:cs typeface="Arial"/>
              </a:rPr>
              <a:t>The Gauteng Legislature's </a:t>
            </a:r>
            <a:r>
              <a:rPr lang="en-US" sz="1600" b="1" dirty="0">
                <a:latin typeface="Arial"/>
                <a:cs typeface="Arial"/>
              </a:rPr>
              <a:t>Money Bills Amendment Procedure Act (2019)</a:t>
            </a:r>
            <a:r>
              <a:rPr lang="en-US" sz="1600" dirty="0">
                <a:latin typeface="Arial"/>
                <a:cs typeface="Arial"/>
              </a:rPr>
              <a:t> also makes provision for public participation as follows:</a:t>
            </a:r>
          </a:p>
          <a:p>
            <a:pPr marL="0" indent="0" algn="just">
              <a:lnSpc>
                <a:spcPct val="150000"/>
              </a:lnSpc>
              <a:buNone/>
            </a:pPr>
            <a:endParaRPr lang="en-US" sz="800" dirty="0"/>
          </a:p>
          <a:p>
            <a:pPr lvl="1" algn="just">
              <a:lnSpc>
                <a:spcPct val="150000"/>
              </a:lnSpc>
            </a:pPr>
            <a:r>
              <a:rPr lang="en-US" sz="1600" dirty="0">
                <a:solidFill>
                  <a:schemeClr val="accent2">
                    <a:lumMod val="50000"/>
                  </a:schemeClr>
                </a:solidFill>
                <a:latin typeface="Arial"/>
                <a:cs typeface="Arial"/>
              </a:rPr>
              <a:t>The Budget Committee, when considering amendments on money bills, </a:t>
            </a:r>
            <a:r>
              <a:rPr lang="en-US" sz="1600" b="1" dirty="0">
                <a:solidFill>
                  <a:schemeClr val="accent2">
                    <a:lumMod val="50000"/>
                  </a:schemeClr>
                </a:solidFill>
                <a:latin typeface="Arial"/>
                <a:cs typeface="Arial"/>
              </a:rPr>
              <a:t>must </a:t>
            </a:r>
            <a:r>
              <a:rPr lang="en-US" sz="1600" dirty="0">
                <a:solidFill>
                  <a:schemeClr val="accent2">
                    <a:lumMod val="50000"/>
                  </a:schemeClr>
                </a:solidFill>
                <a:latin typeface="Arial"/>
                <a:cs typeface="Arial"/>
              </a:rPr>
              <a:t>seek representations from the public and other </a:t>
            </a:r>
            <a:r>
              <a:rPr lang="en-US" sz="1600" b="1" dirty="0">
                <a:solidFill>
                  <a:schemeClr val="accent2">
                    <a:lumMod val="50000"/>
                  </a:schemeClr>
                </a:solidFill>
                <a:latin typeface="Arial"/>
                <a:cs typeface="Arial"/>
              </a:rPr>
              <a:t>relevant </a:t>
            </a:r>
            <a:r>
              <a:rPr lang="en-US" sz="1600" dirty="0">
                <a:solidFill>
                  <a:schemeClr val="accent2">
                    <a:lumMod val="50000"/>
                  </a:schemeClr>
                </a:solidFill>
                <a:latin typeface="Arial"/>
                <a:cs typeface="Arial"/>
              </a:rPr>
              <a:t>stakeholders.</a:t>
            </a:r>
          </a:p>
          <a:p>
            <a:pPr lvl="1" algn="just">
              <a:lnSpc>
                <a:spcPct val="150000"/>
              </a:lnSpc>
            </a:pPr>
            <a:r>
              <a:rPr lang="en-US" sz="1600" dirty="0">
                <a:latin typeface="Arial"/>
                <a:cs typeface="Arial"/>
              </a:rPr>
              <a:t>The </a:t>
            </a:r>
            <a:r>
              <a:rPr lang="en-US" sz="1600" b="1" dirty="0">
                <a:latin typeface="Arial"/>
                <a:cs typeface="Arial"/>
              </a:rPr>
              <a:t>Budget Committee</a:t>
            </a:r>
            <a:r>
              <a:rPr lang="en-US" sz="1600" dirty="0">
                <a:latin typeface="Arial"/>
                <a:cs typeface="Arial"/>
              </a:rPr>
              <a:t> shall take into account such recommendations when making its recommendations to the House.</a:t>
            </a:r>
            <a:endParaRPr lang="en-ZA" sz="1600" dirty="0">
              <a:latin typeface="Arial"/>
              <a:cs typeface="Arial"/>
            </a:endParaRPr>
          </a:p>
          <a:p>
            <a:endParaRPr lang="en-ZA" sz="1600" dirty="0"/>
          </a:p>
        </p:txBody>
      </p:sp>
      <p:sp>
        <p:nvSpPr>
          <p:cNvPr id="7" name="Title 5">
            <a:extLst>
              <a:ext uri="{FF2B5EF4-FFF2-40B4-BE49-F238E27FC236}">
                <a16:creationId xmlns:a16="http://schemas.microsoft.com/office/drawing/2014/main" id="{4193E872-4B60-E861-13F4-E99D669A797F}"/>
              </a:ext>
            </a:extLst>
          </p:cNvPr>
          <p:cNvSpPr>
            <a:spLocks noGrp="1"/>
          </p:cNvSpPr>
          <p:nvPr>
            <p:ph type="title"/>
          </p:nvPr>
        </p:nvSpPr>
        <p:spPr>
          <a:xfrm>
            <a:off x="638629" y="1"/>
            <a:ext cx="9644351" cy="1690688"/>
          </a:xfrm>
        </p:spPr>
        <p:txBody>
          <a:bodyPr/>
          <a:lstStyle/>
          <a:p>
            <a:r>
              <a:rPr lang="en-US" dirty="0"/>
              <a:t>Public Participation in Money Bills </a:t>
            </a:r>
            <a:r>
              <a:rPr lang="en-US" i="1" dirty="0">
                <a:solidFill>
                  <a:srgbClr val="934619"/>
                </a:solidFill>
              </a:rPr>
              <a:t>cont.</a:t>
            </a:r>
          </a:p>
        </p:txBody>
      </p:sp>
      <p:sp>
        <p:nvSpPr>
          <p:cNvPr id="8" name="Slide Number Placeholder 4">
            <a:extLst>
              <a:ext uri="{FF2B5EF4-FFF2-40B4-BE49-F238E27FC236}">
                <a16:creationId xmlns:a16="http://schemas.microsoft.com/office/drawing/2014/main" id="{59926C5E-B5AD-C430-30F6-BD7C5115069B}"/>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026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9B0D2-2E70-7B2A-B84F-61890B28B20C}"/>
              </a:ext>
            </a:extLst>
          </p:cNvPr>
          <p:cNvSpPr txBox="1">
            <a:spLocks noGrp="1"/>
          </p:cNvSpPr>
          <p:nvPr>
            <p:ph idx="1"/>
          </p:nvPr>
        </p:nvSpPr>
        <p:spPr>
          <a:xfrm>
            <a:off x="700412" y="2166257"/>
            <a:ext cx="10827559" cy="3701144"/>
          </a:xfrm>
        </p:spPr>
        <p:txBody>
          <a:bodyPr vert="horz" lIns="91440" tIns="45720" rIns="91440" bIns="45720" rtlCol="0" anchor="t">
            <a:normAutofit/>
          </a:bodyPr>
          <a:lstStyle/>
          <a:p>
            <a:pPr algn="just">
              <a:lnSpc>
                <a:spcPct val="140000"/>
              </a:lnSpc>
            </a:pPr>
            <a:r>
              <a:rPr lang="en-ZA" sz="1600" dirty="0">
                <a:latin typeface="Arial"/>
                <a:cs typeface="Arial"/>
              </a:rPr>
              <a:t>In 2019, the GPL </a:t>
            </a:r>
            <a:r>
              <a:rPr lang="en-ZA" sz="1600" b="1" dirty="0">
                <a:latin typeface="Arial"/>
                <a:cs typeface="Arial"/>
              </a:rPr>
              <a:t>passed </a:t>
            </a:r>
            <a:r>
              <a:rPr lang="en-ZA" sz="1600" dirty="0">
                <a:latin typeface="Arial"/>
                <a:cs typeface="Arial"/>
              </a:rPr>
              <a:t>the Money Bills Amendment Procedure and Related Matters Bill, adopted by the Legislature, </a:t>
            </a:r>
            <a:r>
              <a:rPr lang="en-ZA" sz="1600" b="1" dirty="0">
                <a:latin typeface="Arial"/>
                <a:cs typeface="Arial"/>
              </a:rPr>
              <a:t>assented to and signed by the Premier on 30 April 2022</a:t>
            </a:r>
            <a:r>
              <a:rPr lang="en-ZA" sz="1600" dirty="0">
                <a:latin typeface="Arial"/>
                <a:cs typeface="Arial"/>
              </a:rPr>
              <a:t>. </a:t>
            </a:r>
            <a:endParaRPr lang="en-US" sz="1600" dirty="0"/>
          </a:p>
          <a:p>
            <a:pPr algn="just">
              <a:lnSpc>
                <a:spcPct val="140000"/>
              </a:lnSpc>
            </a:pPr>
            <a:r>
              <a:rPr lang="en-ZA" sz="1600" dirty="0">
                <a:solidFill>
                  <a:schemeClr val="accent2">
                    <a:lumMod val="50000"/>
                  </a:schemeClr>
                </a:solidFill>
                <a:latin typeface="Arial"/>
                <a:cs typeface="Arial"/>
              </a:rPr>
              <a:t>The Act is in line with </a:t>
            </a:r>
            <a:r>
              <a:rPr lang="en-ZA" sz="1600" b="1" dirty="0">
                <a:solidFill>
                  <a:schemeClr val="accent2">
                    <a:lumMod val="50000"/>
                  </a:schemeClr>
                </a:solidFill>
                <a:latin typeface="Arial"/>
                <a:cs typeface="Arial"/>
              </a:rPr>
              <a:t>Section 120 (3) of the Constitution </a:t>
            </a:r>
            <a:r>
              <a:rPr lang="en-ZA" sz="1600" dirty="0">
                <a:solidFill>
                  <a:schemeClr val="accent2">
                    <a:lumMod val="50000"/>
                  </a:schemeClr>
                </a:solidFill>
                <a:latin typeface="Arial"/>
                <a:cs typeface="Arial"/>
              </a:rPr>
              <a:t>of the Republic of South Africa, 1996, which requires Provincial Legislatures to enact legislation to </a:t>
            </a:r>
            <a:r>
              <a:rPr lang="en-ZA" sz="1600" b="1" dirty="0">
                <a:solidFill>
                  <a:schemeClr val="accent2">
                    <a:lumMod val="50000"/>
                  </a:schemeClr>
                </a:solidFill>
                <a:latin typeface="Arial"/>
                <a:cs typeface="Arial"/>
              </a:rPr>
              <a:t>provide for a procedure </a:t>
            </a:r>
            <a:r>
              <a:rPr lang="en-ZA" sz="1600" dirty="0">
                <a:solidFill>
                  <a:schemeClr val="accent2">
                    <a:lumMod val="50000"/>
                  </a:schemeClr>
                </a:solidFill>
                <a:latin typeface="Arial"/>
                <a:cs typeface="Arial"/>
              </a:rPr>
              <a:t>in terms of which Money Bills may be amended.</a:t>
            </a:r>
          </a:p>
          <a:p>
            <a:pPr lvl="1" algn="just">
              <a:lnSpc>
                <a:spcPct val="140000"/>
              </a:lnSpc>
              <a:buFont typeface="Wingdings" pitchFamily="2" charset="2"/>
              <a:buChar char="§"/>
            </a:pPr>
            <a:r>
              <a:rPr lang="en-US" sz="1600" dirty="0"/>
              <a:t>Enhance the exercise of oversight over the Provincial Executive on the </a:t>
            </a:r>
            <a:r>
              <a:rPr lang="en-ZA" sz="1600" dirty="0"/>
              <a:t>Provincial Budget; </a:t>
            </a:r>
          </a:p>
          <a:p>
            <a:pPr lvl="1" algn="just">
              <a:lnSpc>
                <a:spcPct val="140000"/>
              </a:lnSpc>
              <a:buFont typeface="Wingdings" pitchFamily="2" charset="2"/>
              <a:buChar char="§"/>
            </a:pPr>
            <a:r>
              <a:rPr lang="en-US" sz="1600" dirty="0"/>
              <a:t>Enhance public participation on amendments of Money Bills.</a:t>
            </a:r>
            <a:endParaRPr lang="en-ZA" sz="1600" dirty="0"/>
          </a:p>
          <a:p>
            <a:pPr algn="just">
              <a:lnSpc>
                <a:spcPct val="140000"/>
              </a:lnSpc>
            </a:pPr>
            <a:r>
              <a:rPr lang="en-ZA" sz="1600" dirty="0"/>
              <a:t>The effective date of the Act was, however, </a:t>
            </a:r>
            <a:r>
              <a:rPr lang="en-ZA" sz="1600" b="1" dirty="0"/>
              <a:t>held in abeyance </a:t>
            </a:r>
            <a:r>
              <a:rPr lang="en-ZA" sz="1600" dirty="0"/>
              <a:t>in terms of Section 16 of the Act that requires the Speaker to determine the date on which the Act will come into operation.</a:t>
            </a:r>
          </a:p>
        </p:txBody>
      </p:sp>
      <p:sp>
        <p:nvSpPr>
          <p:cNvPr id="7" name="Title 6">
            <a:extLst>
              <a:ext uri="{FF2B5EF4-FFF2-40B4-BE49-F238E27FC236}">
                <a16:creationId xmlns:a16="http://schemas.microsoft.com/office/drawing/2014/main" id="{6872F3EA-D66A-8ABE-835E-E816C8D2BA44}"/>
              </a:ext>
            </a:extLst>
          </p:cNvPr>
          <p:cNvSpPr>
            <a:spLocks noGrp="1"/>
          </p:cNvSpPr>
          <p:nvPr>
            <p:ph type="title"/>
          </p:nvPr>
        </p:nvSpPr>
        <p:spPr>
          <a:xfrm>
            <a:off x="638629" y="1"/>
            <a:ext cx="9644351" cy="1690688"/>
          </a:xfrm>
        </p:spPr>
        <p:txBody>
          <a:bodyPr/>
          <a:lstStyle/>
          <a:p>
            <a:r>
              <a:rPr lang="en-US" dirty="0"/>
              <a:t>GPL Money Bills Act</a:t>
            </a:r>
          </a:p>
        </p:txBody>
      </p:sp>
      <p:sp>
        <p:nvSpPr>
          <p:cNvPr id="8" name="Slide Number Placeholder 4">
            <a:extLst>
              <a:ext uri="{FF2B5EF4-FFF2-40B4-BE49-F238E27FC236}">
                <a16:creationId xmlns:a16="http://schemas.microsoft.com/office/drawing/2014/main" id="{AF5197C6-EEF9-87B9-4F81-DBB21BFE331C}"/>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39D93F-B867-448A-7547-309208FE610C}"/>
              </a:ext>
            </a:extLst>
          </p:cNvPr>
          <p:cNvSpPr>
            <a:spLocks noGrp="1"/>
          </p:cNvSpPr>
          <p:nvPr>
            <p:ph idx="1"/>
          </p:nvPr>
        </p:nvSpPr>
        <p:spPr>
          <a:xfrm>
            <a:off x="642257" y="2166257"/>
            <a:ext cx="10907486" cy="3598534"/>
          </a:xfrm>
        </p:spPr>
        <p:txBody>
          <a:bodyPr vert="horz" lIns="91440" tIns="45720" rIns="91440" bIns="45720" rtlCol="0" anchor="t">
            <a:noAutofit/>
          </a:bodyPr>
          <a:lstStyle/>
          <a:p>
            <a:pPr algn="just" fontAlgn="base">
              <a:lnSpc>
                <a:spcPct val="150000"/>
              </a:lnSpc>
            </a:pPr>
            <a:r>
              <a:rPr lang="en-ZA" sz="1600" dirty="0">
                <a:latin typeface="Arial"/>
                <a:ea typeface="Times New Roman" panose="02020603050405020304" pitchFamily="18" charset="0"/>
                <a:cs typeface="Arial"/>
              </a:rPr>
              <a:t>This would be put into operation once the </a:t>
            </a:r>
            <a:r>
              <a:rPr lang="en-ZA" sz="1600" b="1" dirty="0">
                <a:latin typeface="Arial"/>
                <a:ea typeface="Times New Roman" panose="02020603050405020304" pitchFamily="18" charset="0"/>
                <a:cs typeface="Arial"/>
              </a:rPr>
              <a:t>procedures</a:t>
            </a:r>
            <a:r>
              <a:rPr lang="en-ZA" sz="1600" dirty="0">
                <a:latin typeface="Arial"/>
                <a:ea typeface="Times New Roman" panose="02020603050405020304" pitchFamily="18" charset="0"/>
                <a:cs typeface="Arial"/>
              </a:rPr>
              <a:t>, </a:t>
            </a:r>
            <a:r>
              <a:rPr lang="en-ZA" sz="1600" b="1" dirty="0">
                <a:latin typeface="Arial"/>
                <a:ea typeface="Times New Roman" panose="02020603050405020304" pitchFamily="18" charset="0"/>
                <a:cs typeface="Arial"/>
              </a:rPr>
              <a:t>processes </a:t>
            </a:r>
            <a:r>
              <a:rPr lang="en-ZA" sz="1600" dirty="0">
                <a:latin typeface="Arial"/>
                <a:ea typeface="Times New Roman" panose="02020603050405020304" pitchFamily="18" charset="0"/>
                <a:cs typeface="Arial"/>
              </a:rPr>
              <a:t>and </a:t>
            </a:r>
            <a:r>
              <a:rPr lang="en-ZA" sz="1600" b="1" dirty="0">
                <a:latin typeface="Arial"/>
                <a:ea typeface="Times New Roman" panose="02020603050405020304" pitchFamily="18" charset="0"/>
                <a:cs typeface="Arial"/>
              </a:rPr>
              <a:t>capacity </a:t>
            </a:r>
            <a:r>
              <a:rPr lang="en-ZA" sz="1600" dirty="0">
                <a:latin typeface="Arial"/>
                <a:ea typeface="Times New Roman" panose="02020603050405020304" pitchFamily="18" charset="0"/>
                <a:cs typeface="Arial"/>
              </a:rPr>
              <a:t>to support the operation and implementation of the Act is put in place.</a:t>
            </a:r>
            <a:endParaRPr lang="en-US" sz="1600" dirty="0">
              <a:latin typeface="Arial"/>
              <a:cs typeface="Arial"/>
            </a:endParaRPr>
          </a:p>
          <a:p>
            <a:pPr algn="just" fontAlgn="base">
              <a:lnSpc>
                <a:spcPct val="150000"/>
              </a:lnSpc>
            </a:pPr>
            <a:r>
              <a:rPr lang="en-ZA" sz="1600" dirty="0">
                <a:solidFill>
                  <a:schemeClr val="accent2">
                    <a:lumMod val="50000"/>
                  </a:schemeClr>
                </a:solidFill>
                <a:latin typeface="Arial"/>
                <a:ea typeface="Times New Roman" panose="02020603050405020304" pitchFamily="18" charset="0"/>
                <a:cs typeface="Arial"/>
              </a:rPr>
              <a:t>The GPL </a:t>
            </a:r>
            <a:r>
              <a:rPr lang="en-ZA" sz="1600" b="1" dirty="0">
                <a:solidFill>
                  <a:schemeClr val="accent2">
                    <a:lumMod val="50000"/>
                  </a:schemeClr>
                </a:solidFill>
                <a:latin typeface="Arial"/>
                <a:ea typeface="Times New Roman" panose="02020603050405020304" pitchFamily="18" charset="0"/>
                <a:cs typeface="Arial"/>
              </a:rPr>
              <a:t>appointed </a:t>
            </a:r>
            <a:r>
              <a:rPr lang="en-ZA" sz="1600" dirty="0" err="1">
                <a:solidFill>
                  <a:schemeClr val="accent2">
                    <a:lumMod val="50000"/>
                  </a:schemeClr>
                </a:solidFill>
                <a:latin typeface="Arial"/>
                <a:ea typeface="Times New Roman" panose="02020603050405020304" pitchFamily="18" charset="0"/>
                <a:cs typeface="Arial"/>
              </a:rPr>
              <a:t>Mjobi</a:t>
            </a:r>
            <a:r>
              <a:rPr lang="en-ZA" sz="1600" dirty="0">
                <a:solidFill>
                  <a:schemeClr val="accent2">
                    <a:lumMod val="50000"/>
                  </a:schemeClr>
                </a:solidFill>
                <a:latin typeface="Arial"/>
                <a:ea typeface="Times New Roman" panose="02020603050405020304" pitchFamily="18" charset="0"/>
                <a:cs typeface="Arial"/>
              </a:rPr>
              <a:t> and Associates Inc. to </a:t>
            </a:r>
            <a:r>
              <a:rPr lang="en-GB" sz="1600" dirty="0">
                <a:solidFill>
                  <a:schemeClr val="accent2">
                    <a:lumMod val="50000"/>
                  </a:schemeClr>
                </a:solidFill>
                <a:latin typeface="Arial"/>
                <a:ea typeface="Times New Roman" panose="02020603050405020304" pitchFamily="18" charset="0"/>
                <a:cs typeface="Arial"/>
              </a:rPr>
              <a:t>conduct a </a:t>
            </a:r>
            <a:r>
              <a:rPr lang="en-GB" sz="1600" b="1" dirty="0">
                <a:solidFill>
                  <a:schemeClr val="accent2">
                    <a:lumMod val="50000"/>
                  </a:schemeClr>
                </a:solidFill>
                <a:latin typeface="Arial"/>
                <a:ea typeface="Times New Roman" panose="02020603050405020304" pitchFamily="18" charset="0"/>
                <a:cs typeface="Arial"/>
              </a:rPr>
              <a:t>feasibility study </a:t>
            </a:r>
            <a:r>
              <a:rPr lang="en-GB" sz="1600" dirty="0">
                <a:solidFill>
                  <a:schemeClr val="accent2">
                    <a:lumMod val="50000"/>
                  </a:schemeClr>
                </a:solidFill>
                <a:latin typeface="Arial"/>
                <a:ea typeface="Times New Roman" panose="02020603050405020304" pitchFamily="18" charset="0"/>
                <a:cs typeface="Arial"/>
              </a:rPr>
              <a:t>on the capacity and state of readiness of the Legislature to implement the Act. </a:t>
            </a:r>
            <a:endParaRPr lang="en-ZA" sz="1600" dirty="0">
              <a:solidFill>
                <a:schemeClr val="accent2">
                  <a:lumMod val="50000"/>
                </a:schemeClr>
              </a:solidFill>
              <a:latin typeface="Times New Roman"/>
              <a:ea typeface="Times New Roman" panose="02020603050405020304" pitchFamily="18" charset="0"/>
            </a:endParaRPr>
          </a:p>
          <a:p>
            <a:pPr algn="just" fontAlgn="base">
              <a:lnSpc>
                <a:spcPct val="150000"/>
              </a:lnSpc>
            </a:pPr>
            <a:r>
              <a:rPr lang="en-ZA" sz="1600" dirty="0">
                <a:effectLst/>
                <a:latin typeface="Arial"/>
                <a:ea typeface="Times New Roman" panose="02020603050405020304" pitchFamily="18" charset="0"/>
                <a:cs typeface="Arial"/>
              </a:rPr>
              <a:t>The legislative process is premised on an </a:t>
            </a:r>
            <a:r>
              <a:rPr lang="en-ZA" sz="1600" b="1" dirty="0">
                <a:effectLst/>
                <a:latin typeface="Arial"/>
                <a:ea typeface="Times New Roman" panose="02020603050405020304" pitchFamily="18" charset="0"/>
                <a:cs typeface="Arial"/>
              </a:rPr>
              <a:t>implied democratic contract </a:t>
            </a:r>
            <a:r>
              <a:rPr lang="en-ZA" sz="1600" dirty="0">
                <a:effectLst/>
                <a:latin typeface="Arial"/>
                <a:ea typeface="Times New Roman" panose="02020603050405020304" pitchFamily="18" charset="0"/>
                <a:cs typeface="Arial"/>
              </a:rPr>
              <a:t>between citizens, elected representatives and the state.</a:t>
            </a:r>
            <a:endParaRPr lang="en-ZA" sz="1600" dirty="0">
              <a:latin typeface="Arial"/>
              <a:ea typeface="Times New Roman" panose="02020603050405020304" pitchFamily="18" charset="0"/>
              <a:cs typeface="Arial"/>
            </a:endParaRPr>
          </a:p>
          <a:p>
            <a:pPr algn="just" fontAlgn="base">
              <a:lnSpc>
                <a:spcPct val="150000"/>
              </a:lnSpc>
            </a:pPr>
            <a:r>
              <a:rPr lang="en-ZA" sz="1600" dirty="0">
                <a:solidFill>
                  <a:schemeClr val="accent2">
                    <a:lumMod val="50000"/>
                  </a:schemeClr>
                </a:solidFill>
                <a:latin typeface="Arial"/>
                <a:ea typeface="Times New Roman" panose="02020603050405020304" pitchFamily="18" charset="0"/>
                <a:cs typeface="Arial"/>
              </a:rPr>
              <a:t>Hence the need for elected public representatives to </a:t>
            </a:r>
            <a:r>
              <a:rPr lang="en-ZA" sz="1600" b="1" dirty="0">
                <a:solidFill>
                  <a:schemeClr val="accent2">
                    <a:lumMod val="50000"/>
                  </a:schemeClr>
                </a:solidFill>
                <a:latin typeface="Arial"/>
                <a:ea typeface="Times New Roman" panose="02020603050405020304" pitchFamily="18" charset="0"/>
                <a:cs typeface="Arial"/>
              </a:rPr>
              <a:t>exercise oversight </a:t>
            </a:r>
            <a:r>
              <a:rPr lang="en-ZA" sz="1600" dirty="0">
                <a:solidFill>
                  <a:schemeClr val="accent2">
                    <a:lumMod val="50000"/>
                  </a:schemeClr>
                </a:solidFill>
                <a:latin typeface="Arial"/>
                <a:ea typeface="Times New Roman" panose="02020603050405020304" pitchFamily="18" charset="0"/>
                <a:cs typeface="Arial"/>
              </a:rPr>
              <a:t>over govt on behalf of the people, in line with the democratic/ social contract.</a:t>
            </a:r>
          </a:p>
        </p:txBody>
      </p:sp>
      <p:sp>
        <p:nvSpPr>
          <p:cNvPr id="5" name="Title 4">
            <a:extLst>
              <a:ext uri="{FF2B5EF4-FFF2-40B4-BE49-F238E27FC236}">
                <a16:creationId xmlns:a16="http://schemas.microsoft.com/office/drawing/2014/main" id="{C218777E-E97F-4178-D801-43AAE5B671BB}"/>
              </a:ext>
            </a:extLst>
          </p:cNvPr>
          <p:cNvSpPr>
            <a:spLocks noGrp="1"/>
          </p:cNvSpPr>
          <p:nvPr>
            <p:ph type="title"/>
          </p:nvPr>
        </p:nvSpPr>
        <p:spPr>
          <a:xfrm>
            <a:off x="638629" y="1"/>
            <a:ext cx="9644351" cy="1690688"/>
          </a:xfrm>
        </p:spPr>
        <p:txBody>
          <a:bodyPr/>
          <a:lstStyle/>
          <a:p>
            <a:r>
              <a:rPr lang="en-US" dirty="0"/>
              <a:t>GPL Money Bills Act </a:t>
            </a:r>
            <a:r>
              <a:rPr lang="en-US" i="1" dirty="0">
                <a:solidFill>
                  <a:srgbClr val="934619"/>
                </a:solidFill>
              </a:rPr>
              <a:t>cont.</a:t>
            </a:r>
          </a:p>
        </p:txBody>
      </p:sp>
      <p:sp>
        <p:nvSpPr>
          <p:cNvPr id="6" name="Slide Number Placeholder 4">
            <a:extLst>
              <a:ext uri="{FF2B5EF4-FFF2-40B4-BE49-F238E27FC236}">
                <a16:creationId xmlns:a16="http://schemas.microsoft.com/office/drawing/2014/main" id="{FDBFAA07-7B67-3CAE-6174-39AA2D31A273}"/>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791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90FAD-842F-7E96-D718-99EA338AB023}"/>
              </a:ext>
            </a:extLst>
          </p:cNvPr>
          <p:cNvSpPr>
            <a:spLocks noGrp="1"/>
          </p:cNvSpPr>
          <p:nvPr>
            <p:ph idx="1"/>
          </p:nvPr>
        </p:nvSpPr>
        <p:spPr>
          <a:xfrm>
            <a:off x="631371" y="2144486"/>
            <a:ext cx="10929258" cy="4185194"/>
          </a:xfrm>
        </p:spPr>
        <p:txBody>
          <a:bodyPr vert="horz" lIns="91440" tIns="45720" rIns="91440" bIns="45720" rtlCol="0" anchor="t">
            <a:noAutofit/>
          </a:bodyPr>
          <a:lstStyle/>
          <a:p>
            <a:pPr algn="just" fontAlgn="base">
              <a:lnSpc>
                <a:spcPct val="150000"/>
              </a:lnSpc>
            </a:pPr>
            <a:r>
              <a:rPr lang="en-GB" sz="1600" dirty="0">
                <a:latin typeface="Arial"/>
                <a:ea typeface="Times New Roman" panose="02020603050405020304" pitchFamily="18" charset="0"/>
                <a:cs typeface="Arial"/>
              </a:rPr>
              <a:t>This Act and Related Procedures will </a:t>
            </a:r>
            <a:r>
              <a:rPr lang="en-GB" sz="1600" b="1" dirty="0">
                <a:latin typeface="Arial"/>
                <a:ea typeface="Times New Roman" panose="02020603050405020304" pitchFamily="18" charset="0"/>
                <a:cs typeface="Arial"/>
              </a:rPr>
              <a:t>enable </a:t>
            </a:r>
            <a:r>
              <a:rPr lang="en-GB" sz="1600" dirty="0">
                <a:latin typeface="Arial"/>
                <a:ea typeface="Times New Roman" panose="02020603050405020304" pitchFamily="18" charset="0"/>
                <a:cs typeface="Arial"/>
              </a:rPr>
              <a:t>the Legislature </a:t>
            </a:r>
            <a:r>
              <a:rPr lang="en-GB" sz="1600" b="1" dirty="0">
                <a:latin typeface="Arial"/>
                <a:ea typeface="Times New Roman" panose="02020603050405020304" pitchFamily="18" charset="0"/>
                <a:cs typeface="Arial"/>
              </a:rPr>
              <a:t>to amend Money Bills or the Budget </a:t>
            </a:r>
            <a:r>
              <a:rPr lang="en-GB" sz="1600" dirty="0">
                <a:latin typeface="Arial"/>
                <a:ea typeface="Times New Roman" panose="02020603050405020304" pitchFamily="18" charset="0"/>
                <a:cs typeface="Arial"/>
              </a:rPr>
              <a:t>as they are introduced by the provincial MEC for Finance. </a:t>
            </a:r>
            <a:endParaRPr lang="en-GB" sz="1600" dirty="0">
              <a:latin typeface="Arial" panose="020B0604020202020204" pitchFamily="34" charset="0"/>
              <a:ea typeface="Times New Roman" panose="02020603050405020304" pitchFamily="18" charset="0"/>
            </a:endParaRPr>
          </a:p>
          <a:p>
            <a:pPr algn="just" fontAlgn="base">
              <a:lnSpc>
                <a:spcPct val="150000"/>
              </a:lnSpc>
            </a:pPr>
            <a:endParaRPr lang="en-GB" sz="800" dirty="0">
              <a:solidFill>
                <a:schemeClr val="accent2">
                  <a:lumMod val="50000"/>
                </a:schemeClr>
              </a:solidFill>
              <a:latin typeface="Arial"/>
              <a:ea typeface="Times New Roman" panose="02020603050405020304" pitchFamily="18" charset="0"/>
              <a:cs typeface="Arial"/>
            </a:endParaRPr>
          </a:p>
          <a:p>
            <a:pPr algn="just" fontAlgn="base">
              <a:lnSpc>
                <a:spcPct val="150000"/>
              </a:lnSpc>
            </a:pPr>
            <a:r>
              <a:rPr lang="en-GB" sz="1600" dirty="0">
                <a:solidFill>
                  <a:schemeClr val="accent2">
                    <a:lumMod val="50000"/>
                  </a:schemeClr>
                </a:solidFill>
                <a:latin typeface="Arial"/>
                <a:ea typeface="Times New Roman" panose="02020603050405020304" pitchFamily="18" charset="0"/>
                <a:cs typeface="Arial"/>
              </a:rPr>
              <a:t>This Constitutional requirement is essential to </a:t>
            </a:r>
            <a:r>
              <a:rPr lang="en-GB" sz="1600" b="1" dirty="0">
                <a:solidFill>
                  <a:schemeClr val="accent2">
                    <a:lumMod val="50000"/>
                  </a:schemeClr>
                </a:solidFill>
                <a:latin typeface="Arial"/>
                <a:ea typeface="Times New Roman" panose="02020603050405020304" pitchFamily="18" charset="0"/>
                <a:cs typeface="Arial"/>
              </a:rPr>
              <a:t>strengthen </a:t>
            </a:r>
            <a:r>
              <a:rPr lang="en-GB" sz="1600" dirty="0">
                <a:solidFill>
                  <a:schemeClr val="accent2">
                    <a:lumMod val="50000"/>
                  </a:schemeClr>
                </a:solidFill>
                <a:latin typeface="Arial"/>
                <a:ea typeface="Times New Roman" panose="02020603050405020304" pitchFamily="18" charset="0"/>
                <a:cs typeface="Arial"/>
              </a:rPr>
              <a:t>the Constitutional mandate of </a:t>
            </a:r>
            <a:r>
              <a:rPr lang="en-GB" sz="1600" b="1" dirty="0">
                <a:solidFill>
                  <a:schemeClr val="accent2">
                    <a:lumMod val="50000"/>
                  </a:schemeClr>
                </a:solidFill>
                <a:latin typeface="Arial"/>
                <a:ea typeface="Times New Roman" panose="02020603050405020304" pitchFamily="18" charset="0"/>
                <a:cs typeface="Arial"/>
              </a:rPr>
              <a:t>oversight</a:t>
            </a:r>
            <a:r>
              <a:rPr lang="en-GB" sz="1600" dirty="0">
                <a:solidFill>
                  <a:schemeClr val="accent2">
                    <a:lumMod val="50000"/>
                  </a:schemeClr>
                </a:solidFill>
                <a:latin typeface="Arial"/>
                <a:ea typeface="Times New Roman" panose="02020603050405020304" pitchFamily="18" charset="0"/>
                <a:cs typeface="Arial"/>
              </a:rPr>
              <a:t>, </a:t>
            </a:r>
            <a:r>
              <a:rPr lang="en-GB" sz="1600" b="1" dirty="0">
                <a:solidFill>
                  <a:schemeClr val="accent2">
                    <a:lumMod val="50000"/>
                  </a:schemeClr>
                </a:solidFill>
                <a:latin typeface="Arial"/>
                <a:ea typeface="Times New Roman" panose="02020603050405020304" pitchFamily="18" charset="0"/>
                <a:cs typeface="Arial"/>
              </a:rPr>
              <a:t>scrutiny </a:t>
            </a:r>
            <a:r>
              <a:rPr lang="en-GB" sz="1600" dirty="0">
                <a:solidFill>
                  <a:schemeClr val="accent2">
                    <a:lumMod val="50000"/>
                  </a:schemeClr>
                </a:solidFill>
                <a:latin typeface="Arial"/>
                <a:ea typeface="Times New Roman" panose="02020603050405020304" pitchFamily="18" charset="0"/>
                <a:cs typeface="Arial"/>
              </a:rPr>
              <a:t>and </a:t>
            </a:r>
            <a:r>
              <a:rPr lang="en-GB" sz="1600" b="1" dirty="0">
                <a:solidFill>
                  <a:schemeClr val="accent2">
                    <a:lumMod val="50000"/>
                  </a:schemeClr>
                </a:solidFill>
                <a:latin typeface="Arial"/>
                <a:ea typeface="Times New Roman" panose="02020603050405020304" pitchFamily="18" charset="0"/>
                <a:cs typeface="Arial"/>
              </a:rPr>
              <a:t>public participation </a:t>
            </a:r>
            <a:r>
              <a:rPr lang="en-GB" sz="1600" dirty="0">
                <a:solidFill>
                  <a:schemeClr val="accent2">
                    <a:lumMod val="50000"/>
                  </a:schemeClr>
                </a:solidFill>
                <a:latin typeface="Arial"/>
                <a:ea typeface="Times New Roman" panose="02020603050405020304" pitchFamily="18" charset="0"/>
                <a:cs typeface="Arial"/>
              </a:rPr>
              <a:t>on the plans and draft budgets of the Executive.</a:t>
            </a:r>
          </a:p>
          <a:p>
            <a:pPr algn="just" fontAlgn="base">
              <a:lnSpc>
                <a:spcPct val="150000"/>
              </a:lnSpc>
            </a:pPr>
            <a:endParaRPr lang="en-GB" sz="800" dirty="0">
              <a:latin typeface="Arial"/>
              <a:ea typeface="Times New Roman" panose="02020603050405020304" pitchFamily="18" charset="0"/>
              <a:cs typeface="Arial"/>
            </a:endParaRPr>
          </a:p>
          <a:p>
            <a:pPr algn="just" fontAlgn="base">
              <a:lnSpc>
                <a:spcPct val="150000"/>
              </a:lnSpc>
            </a:pPr>
            <a:r>
              <a:rPr lang="en-GB" sz="1600" dirty="0">
                <a:latin typeface="Arial"/>
                <a:ea typeface="Times New Roman" panose="02020603050405020304" pitchFamily="18" charset="0"/>
                <a:cs typeface="Arial"/>
              </a:rPr>
              <a:t>It will enable the Legislature to </a:t>
            </a:r>
            <a:r>
              <a:rPr lang="en-GB" sz="1600" b="1" dirty="0">
                <a:latin typeface="Arial"/>
                <a:ea typeface="Times New Roman" panose="02020603050405020304" pitchFamily="18" charset="0"/>
                <a:cs typeface="Arial"/>
              </a:rPr>
              <a:t>approve plans and budgets </a:t>
            </a:r>
            <a:r>
              <a:rPr lang="en-GB" sz="1600" dirty="0">
                <a:latin typeface="Arial"/>
                <a:ea typeface="Times New Roman" panose="02020603050405020304" pitchFamily="18" charset="0"/>
                <a:cs typeface="Arial"/>
              </a:rPr>
              <a:t>that are responsive to the needs of the people of Gauteng and thereby ensure that the elected Representatives are better able </a:t>
            </a:r>
            <a:r>
              <a:rPr lang="en-GB" sz="1600" b="1" dirty="0">
                <a:latin typeface="Arial"/>
                <a:ea typeface="Times New Roman" panose="02020603050405020304" pitchFamily="18" charset="0"/>
                <a:cs typeface="Arial"/>
              </a:rPr>
              <a:t>to represent the interests of the People.</a:t>
            </a:r>
            <a:endParaRPr lang="en-ZA" sz="1600" b="1" dirty="0">
              <a:latin typeface="Arial"/>
              <a:ea typeface="Times New Roman" panose="02020603050405020304" pitchFamily="18" charset="0"/>
              <a:cs typeface="Arial"/>
            </a:endParaRPr>
          </a:p>
        </p:txBody>
      </p:sp>
      <p:sp>
        <p:nvSpPr>
          <p:cNvPr id="7" name="Title 6">
            <a:extLst>
              <a:ext uri="{FF2B5EF4-FFF2-40B4-BE49-F238E27FC236}">
                <a16:creationId xmlns:a16="http://schemas.microsoft.com/office/drawing/2014/main" id="{411B2473-1DC0-4734-AA4A-CD4CC525437D}"/>
              </a:ext>
            </a:extLst>
          </p:cNvPr>
          <p:cNvSpPr>
            <a:spLocks noGrp="1"/>
          </p:cNvSpPr>
          <p:nvPr>
            <p:ph type="title"/>
          </p:nvPr>
        </p:nvSpPr>
        <p:spPr>
          <a:xfrm>
            <a:off x="638629" y="1"/>
            <a:ext cx="9644351" cy="1690688"/>
          </a:xfrm>
        </p:spPr>
        <p:txBody>
          <a:bodyPr/>
          <a:lstStyle/>
          <a:p>
            <a:r>
              <a:rPr lang="en-US" sz="3600" dirty="0"/>
              <a:t>Objects of the Act</a:t>
            </a:r>
            <a:endParaRPr lang="en-US" dirty="0"/>
          </a:p>
        </p:txBody>
      </p:sp>
      <p:sp>
        <p:nvSpPr>
          <p:cNvPr id="8" name="Slide Number Placeholder 4">
            <a:extLst>
              <a:ext uri="{FF2B5EF4-FFF2-40B4-BE49-F238E27FC236}">
                <a16:creationId xmlns:a16="http://schemas.microsoft.com/office/drawing/2014/main" id="{FC185EA5-B806-D344-E766-352CB9303CC3}"/>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763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713FD-623D-93B8-8EDB-6BBC8818190B}"/>
              </a:ext>
            </a:extLst>
          </p:cNvPr>
          <p:cNvSpPr>
            <a:spLocks noGrp="1"/>
          </p:cNvSpPr>
          <p:nvPr>
            <p:ph idx="1"/>
          </p:nvPr>
        </p:nvSpPr>
        <p:spPr>
          <a:xfrm>
            <a:off x="642256" y="2166257"/>
            <a:ext cx="10896601" cy="3733100"/>
          </a:xfrm>
        </p:spPr>
        <p:txBody>
          <a:bodyPr vert="horz" lIns="91440" tIns="45720" rIns="91440" bIns="45720" rtlCol="0" anchor="t">
            <a:normAutofit/>
          </a:bodyPr>
          <a:lstStyle/>
          <a:p>
            <a:pPr marL="0" indent="0">
              <a:lnSpc>
                <a:spcPct val="150000"/>
              </a:lnSpc>
              <a:buNone/>
            </a:pPr>
            <a:r>
              <a:rPr lang="en-US" sz="1600" b="1" dirty="0"/>
              <a:t>Amongst others, the Act makes provision for:</a:t>
            </a:r>
            <a:endParaRPr lang="en-US" sz="1600" dirty="0"/>
          </a:p>
          <a:p>
            <a:pPr lvl="1">
              <a:lnSpc>
                <a:spcPct val="150000"/>
              </a:lnSpc>
              <a:buFont typeface="Wingdings"/>
              <a:buChar char="q"/>
            </a:pPr>
            <a:r>
              <a:rPr lang="en-US" sz="1600" dirty="0">
                <a:latin typeface="Arial"/>
                <a:cs typeface="Arial"/>
              </a:rPr>
              <a:t>Establishment of a Budget Committee for consideration of Money Bills,</a:t>
            </a:r>
            <a:endParaRPr lang="en-US" sz="1600" dirty="0"/>
          </a:p>
          <a:p>
            <a:pPr lvl="1">
              <a:lnSpc>
                <a:spcPct val="150000"/>
              </a:lnSpc>
              <a:buFont typeface="Wingdings"/>
              <a:buChar char="q"/>
            </a:pPr>
            <a:r>
              <a:rPr lang="en-US" sz="1600" dirty="0">
                <a:solidFill>
                  <a:schemeClr val="accent2">
                    <a:lumMod val="50000"/>
                  </a:schemeClr>
                </a:solidFill>
                <a:latin typeface="Arial"/>
                <a:cs typeface="Arial"/>
              </a:rPr>
              <a:t>Functions and powers of the Committee,</a:t>
            </a:r>
            <a:endParaRPr lang="en-US" sz="1600" dirty="0"/>
          </a:p>
          <a:p>
            <a:pPr lvl="1">
              <a:lnSpc>
                <a:spcPct val="150000"/>
              </a:lnSpc>
              <a:buFont typeface="Wingdings"/>
              <a:buChar char="q"/>
            </a:pPr>
            <a:r>
              <a:rPr lang="en-US" sz="1600" dirty="0">
                <a:latin typeface="Arial"/>
                <a:cs typeface="Arial"/>
              </a:rPr>
              <a:t>Procedures in terms of processing of the Budget,</a:t>
            </a:r>
            <a:endParaRPr lang="en-US" sz="1600" dirty="0"/>
          </a:p>
          <a:p>
            <a:pPr lvl="1">
              <a:lnSpc>
                <a:spcPct val="150000"/>
              </a:lnSpc>
              <a:buFont typeface="Wingdings"/>
              <a:buChar char="q"/>
            </a:pPr>
            <a:r>
              <a:rPr lang="en-US" sz="1600" dirty="0">
                <a:solidFill>
                  <a:schemeClr val="accent2">
                    <a:lumMod val="50000"/>
                  </a:schemeClr>
                </a:solidFill>
                <a:latin typeface="Arial"/>
                <a:cs typeface="Arial"/>
              </a:rPr>
              <a:t>Amending Revenue Bills and Revenue Proposals,</a:t>
            </a:r>
            <a:endParaRPr lang="en-US" sz="1600" dirty="0"/>
          </a:p>
          <a:p>
            <a:pPr lvl="1">
              <a:lnSpc>
                <a:spcPct val="150000"/>
              </a:lnSpc>
              <a:buFont typeface="Wingdings"/>
              <a:buChar char="q"/>
            </a:pPr>
            <a:r>
              <a:rPr lang="en-US" sz="1600" dirty="0">
                <a:latin typeface="Arial"/>
                <a:cs typeface="Arial"/>
              </a:rPr>
              <a:t>Institutional arrangements; </a:t>
            </a:r>
            <a:endParaRPr lang="en-ZA" sz="1600" dirty="0">
              <a:solidFill>
                <a:schemeClr val="accent2">
                  <a:lumMod val="50000"/>
                </a:schemeClr>
              </a:solidFill>
            </a:endParaRPr>
          </a:p>
          <a:p>
            <a:pPr lvl="1">
              <a:lnSpc>
                <a:spcPct val="150000"/>
              </a:lnSpc>
              <a:buFont typeface="Wingdings"/>
              <a:buChar char="q"/>
            </a:pPr>
            <a:r>
              <a:rPr lang="en-ZA" sz="1600" dirty="0">
                <a:solidFill>
                  <a:schemeClr val="accent2">
                    <a:lumMod val="50000"/>
                  </a:schemeClr>
                </a:solidFill>
                <a:latin typeface="Arial"/>
                <a:cs typeface="Arial"/>
              </a:rPr>
              <a:t>Public Participation; </a:t>
            </a:r>
            <a:r>
              <a:rPr lang="en-US" sz="1600" dirty="0">
                <a:solidFill>
                  <a:schemeClr val="accent2">
                    <a:lumMod val="50000"/>
                  </a:schemeClr>
                </a:solidFill>
                <a:latin typeface="Arial"/>
                <a:cs typeface="Arial"/>
              </a:rPr>
              <a:t>and</a:t>
            </a:r>
            <a:endParaRPr lang="en-ZA" sz="1600" dirty="0"/>
          </a:p>
          <a:p>
            <a:pPr lvl="1">
              <a:lnSpc>
                <a:spcPct val="150000"/>
              </a:lnSpc>
              <a:buFont typeface="Wingdings"/>
              <a:buChar char="q"/>
            </a:pPr>
            <a:r>
              <a:rPr lang="en-ZA" sz="1600" dirty="0">
                <a:latin typeface="Arial"/>
                <a:cs typeface="Arial"/>
              </a:rPr>
              <a:t>Scrutiny of Annual Performance Plans and related budgets.</a:t>
            </a:r>
          </a:p>
        </p:txBody>
      </p:sp>
      <p:sp>
        <p:nvSpPr>
          <p:cNvPr id="7" name="Title 6">
            <a:extLst>
              <a:ext uri="{FF2B5EF4-FFF2-40B4-BE49-F238E27FC236}">
                <a16:creationId xmlns:a16="http://schemas.microsoft.com/office/drawing/2014/main" id="{99B55A5A-9327-BD77-B91D-B37A51D1CFF7}"/>
              </a:ext>
            </a:extLst>
          </p:cNvPr>
          <p:cNvSpPr>
            <a:spLocks noGrp="1"/>
          </p:cNvSpPr>
          <p:nvPr>
            <p:ph type="title"/>
          </p:nvPr>
        </p:nvSpPr>
        <p:spPr>
          <a:xfrm>
            <a:off x="638629" y="1"/>
            <a:ext cx="9644351" cy="1690688"/>
          </a:xfrm>
        </p:spPr>
        <p:txBody>
          <a:bodyPr/>
          <a:lstStyle/>
          <a:p>
            <a:r>
              <a:rPr lang="en-US" dirty="0"/>
              <a:t>What the Act Entails</a:t>
            </a:r>
          </a:p>
        </p:txBody>
      </p:sp>
      <p:sp>
        <p:nvSpPr>
          <p:cNvPr id="8" name="Slide Number Placeholder 4">
            <a:extLst>
              <a:ext uri="{FF2B5EF4-FFF2-40B4-BE49-F238E27FC236}">
                <a16:creationId xmlns:a16="http://schemas.microsoft.com/office/drawing/2014/main" id="{5679E2AB-D0FD-13FF-AA72-A966B9387DE1}"/>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5" y="0"/>
            <a:ext cx="9644351" cy="1710665"/>
          </a:xfrm>
        </p:spPr>
        <p:txBody>
          <a:bodyPr>
            <a:normAutofit/>
          </a:bodyPr>
          <a:lstStyle/>
          <a:p>
            <a:r>
              <a:rPr lang="en-US" dirty="0"/>
              <a:t>Introduction</a:t>
            </a:r>
          </a:p>
        </p:txBody>
      </p:sp>
      <p:sp>
        <p:nvSpPr>
          <p:cNvPr id="3" name="Content Placeholder 2"/>
          <p:cNvSpPr>
            <a:spLocks noGrp="1"/>
          </p:cNvSpPr>
          <p:nvPr>
            <p:ph idx="1"/>
          </p:nvPr>
        </p:nvSpPr>
        <p:spPr>
          <a:xfrm>
            <a:off x="690116" y="1981199"/>
            <a:ext cx="10848884" cy="3743953"/>
          </a:xfrm>
        </p:spPr>
        <p:txBody>
          <a:bodyPr vert="horz" lIns="91440" tIns="45720" rIns="91440" bIns="45720" rtlCol="0" anchor="t">
            <a:noAutofit/>
          </a:bodyPr>
          <a:lstStyle/>
          <a:p>
            <a:pPr lvl="0" algn="just">
              <a:lnSpc>
                <a:spcPct val="150000"/>
              </a:lnSpc>
            </a:pPr>
            <a:r>
              <a:rPr lang="en-US" altLang="en-ZA" sz="1600" i="0" u="none" strike="noStrike" baseline="0" dirty="0">
                <a:latin typeface="Arial"/>
                <a:ea typeface="Arial" panose="020B0604020202020204" pitchFamily="34" charset="0"/>
                <a:cs typeface="Arial"/>
                <a:sym typeface="+mn-ea"/>
              </a:rPr>
              <a:t>This presentation outlines the </a:t>
            </a:r>
            <a:r>
              <a:rPr lang="en-US" altLang="en-ZA" sz="1600" b="1" i="0" u="none" strike="noStrike" baseline="0" dirty="0">
                <a:latin typeface="Arial"/>
                <a:ea typeface="Arial" panose="020B0604020202020204" pitchFamily="34" charset="0"/>
                <a:cs typeface="Arial"/>
                <a:sym typeface="+mn-ea"/>
              </a:rPr>
              <a:t>legislative process </a:t>
            </a:r>
            <a:r>
              <a:rPr lang="en-US" altLang="en-ZA" sz="1600" i="0" u="none" strike="noStrike" baseline="0" dirty="0">
                <a:latin typeface="Arial"/>
                <a:ea typeface="Arial" panose="020B0604020202020204" pitchFamily="34" charset="0"/>
                <a:cs typeface="Arial"/>
                <a:sym typeface="+mn-ea"/>
              </a:rPr>
              <a:t>as prescribed in the Constitution of the Republi</a:t>
            </a:r>
            <a:r>
              <a:rPr lang="en-US" altLang="en-ZA" sz="1600" dirty="0">
                <a:latin typeface="Arial"/>
                <a:ea typeface="Arial" panose="020B0604020202020204" pitchFamily="34" charset="0"/>
                <a:cs typeface="Arial"/>
                <a:sym typeface="+mn-ea"/>
              </a:rPr>
              <a:t>c of South Africa.</a:t>
            </a:r>
            <a:endParaRPr lang="en-US" altLang="en-ZA" sz="1600" dirty="0">
              <a:ea typeface="Arial" panose="020B0604020202020204" pitchFamily="34" charset="0"/>
              <a:cs typeface="Arial"/>
            </a:endParaRPr>
          </a:p>
          <a:p>
            <a:pPr lvl="0" algn="just">
              <a:lnSpc>
                <a:spcPct val="150000"/>
              </a:lnSpc>
            </a:pPr>
            <a:r>
              <a:rPr lang="en-US" sz="1600" dirty="0">
                <a:solidFill>
                  <a:srgbClr val="86411E"/>
                </a:solidFill>
                <a:latin typeface="Arial"/>
                <a:cs typeface="Arial"/>
                <a:sym typeface="+mn-ea"/>
              </a:rPr>
              <a:t>We first present the </a:t>
            </a:r>
            <a:r>
              <a:rPr lang="en-US" sz="1600" b="1" dirty="0">
                <a:solidFill>
                  <a:srgbClr val="86411E"/>
                </a:solidFill>
                <a:latin typeface="Arial"/>
                <a:cs typeface="Arial"/>
                <a:sym typeface="+mn-ea"/>
              </a:rPr>
              <a:t>types of Bills</a:t>
            </a:r>
            <a:r>
              <a:rPr lang="en-US" sz="1600" dirty="0">
                <a:solidFill>
                  <a:srgbClr val="86411E"/>
                </a:solidFill>
                <a:latin typeface="Arial"/>
                <a:cs typeface="Arial"/>
                <a:sym typeface="+mn-ea"/>
              </a:rPr>
              <a:t> and their related processing at both national and provincial level.</a:t>
            </a:r>
            <a:endParaRPr lang="en-US" sz="1600" dirty="0">
              <a:solidFill>
                <a:srgbClr val="86411E"/>
              </a:solidFill>
              <a:latin typeface="Arial"/>
              <a:cs typeface="Arial"/>
            </a:endParaRPr>
          </a:p>
          <a:p>
            <a:pPr lvl="0" algn="just">
              <a:lnSpc>
                <a:spcPct val="150000"/>
              </a:lnSpc>
            </a:pPr>
            <a:r>
              <a:rPr lang="en-US" altLang="en-ZA" sz="1600" dirty="0">
                <a:latin typeface="Arial"/>
                <a:ea typeface="Arial" panose="020B0604020202020204" pitchFamily="34" charset="0"/>
                <a:cs typeface="Arial"/>
                <a:sym typeface="+mn-ea"/>
              </a:rPr>
              <a:t>This is followed by a discussion on </a:t>
            </a:r>
            <a:r>
              <a:rPr lang="en-US" altLang="en-ZA" sz="1600" b="1" dirty="0">
                <a:latin typeface="Arial"/>
                <a:ea typeface="Arial" panose="020B0604020202020204" pitchFamily="34" charset="0"/>
                <a:cs typeface="Arial"/>
                <a:sym typeface="+mn-ea"/>
              </a:rPr>
              <a:t>National Legislation (NCOP Bills) </a:t>
            </a:r>
            <a:r>
              <a:rPr lang="en-US" altLang="en-ZA" sz="1600" dirty="0">
                <a:latin typeface="Arial"/>
                <a:ea typeface="Arial" panose="020B0604020202020204" pitchFamily="34" charset="0"/>
                <a:cs typeface="Arial"/>
                <a:sym typeface="+mn-ea"/>
              </a:rPr>
              <a:t>and the relevant processes, including the element of </a:t>
            </a:r>
            <a:r>
              <a:rPr lang="en-US" altLang="en-ZA" sz="1600" b="1" dirty="0">
                <a:latin typeface="Arial"/>
                <a:ea typeface="Arial" panose="020B0604020202020204" pitchFamily="34" charset="0"/>
                <a:cs typeface="Arial"/>
                <a:sym typeface="+mn-ea"/>
              </a:rPr>
              <a:t>public participation</a:t>
            </a:r>
            <a:r>
              <a:rPr lang="en-US" altLang="en-ZA" sz="1600" dirty="0">
                <a:latin typeface="Arial"/>
                <a:ea typeface="Arial" panose="020B0604020202020204" pitchFamily="34" charset="0"/>
                <a:cs typeface="Arial"/>
                <a:sym typeface="+mn-ea"/>
              </a:rPr>
              <a:t>.</a:t>
            </a:r>
            <a:endParaRPr lang="en-US" altLang="en-ZA" sz="1600" dirty="0">
              <a:ea typeface="Arial" panose="020B0604020202020204" pitchFamily="34" charset="0"/>
              <a:cs typeface="Arial"/>
            </a:endParaRPr>
          </a:p>
          <a:p>
            <a:pPr algn="just">
              <a:lnSpc>
                <a:spcPct val="150000"/>
              </a:lnSpc>
            </a:pPr>
            <a:r>
              <a:rPr lang="en-US" altLang="en-ZA" sz="1600" dirty="0">
                <a:solidFill>
                  <a:srgbClr val="86411E"/>
                </a:solidFill>
                <a:latin typeface="Arial"/>
                <a:cs typeface="Arial"/>
                <a:sym typeface="+mn-ea"/>
              </a:rPr>
              <a:t>Further on, the presentation explores the </a:t>
            </a:r>
            <a:r>
              <a:rPr lang="en-US" altLang="en-ZA" sz="1600" b="1" dirty="0">
                <a:solidFill>
                  <a:srgbClr val="86411E"/>
                </a:solidFill>
                <a:latin typeface="Arial"/>
                <a:cs typeface="Arial"/>
                <a:sym typeface="+mn-ea"/>
              </a:rPr>
              <a:t>Provincial Law-making process</a:t>
            </a:r>
            <a:r>
              <a:rPr lang="en-US" altLang="en-ZA" sz="1600" dirty="0">
                <a:solidFill>
                  <a:srgbClr val="86411E"/>
                </a:solidFill>
                <a:latin typeface="Arial"/>
                <a:cs typeface="Arial"/>
                <a:sym typeface="+mn-ea"/>
              </a:rPr>
              <a:t> with its related processes; and lastly;</a:t>
            </a:r>
            <a:r>
              <a:rPr lang="en-US" altLang="en-ZA" sz="1600" dirty="0">
                <a:latin typeface="Arial"/>
                <a:ea typeface="Arial" panose="020B0604020202020204" pitchFamily="34" charset="0"/>
                <a:cs typeface="Arial"/>
                <a:sym typeface="+mn-ea"/>
              </a:rPr>
              <a:t> </a:t>
            </a:r>
            <a:endParaRPr lang="en-US" altLang="en-ZA" sz="1600" dirty="0">
              <a:ea typeface="Arial" panose="020B0604020202020204" pitchFamily="34" charset="0"/>
            </a:endParaRPr>
          </a:p>
          <a:p>
            <a:pPr lvl="0" algn="just">
              <a:lnSpc>
                <a:spcPct val="150000"/>
              </a:lnSpc>
            </a:pPr>
            <a:r>
              <a:rPr lang="en-US" altLang="en-ZA" sz="1600" b="1" i="0" u="none" strike="noStrike" baseline="0" dirty="0">
                <a:latin typeface="Arial"/>
                <a:ea typeface="Arial" panose="020B0604020202020204" pitchFamily="34" charset="0"/>
                <a:cs typeface="Arial"/>
                <a:sym typeface="+mn-ea"/>
              </a:rPr>
              <a:t>Money Bills</a:t>
            </a:r>
            <a:r>
              <a:rPr lang="en-US" altLang="en-ZA" sz="1600" b="1" dirty="0">
                <a:latin typeface="Arial"/>
                <a:ea typeface="Arial" panose="020B0604020202020204" pitchFamily="34" charset="0"/>
                <a:cs typeface="Arial"/>
                <a:sym typeface="+mn-ea"/>
              </a:rPr>
              <a:t> </a:t>
            </a:r>
            <a:r>
              <a:rPr lang="en-US" altLang="en-ZA" sz="1600" dirty="0">
                <a:latin typeface="Arial"/>
                <a:ea typeface="Arial" panose="020B0604020202020204" pitchFamily="34" charset="0"/>
                <a:cs typeface="Arial"/>
                <a:sym typeface="+mn-ea"/>
              </a:rPr>
              <a:t>generally, with specific reference to the </a:t>
            </a:r>
            <a:r>
              <a:rPr lang="en-US" altLang="en-ZA" sz="1600" b="1" dirty="0">
                <a:latin typeface="Arial"/>
                <a:ea typeface="Arial" panose="020B0604020202020204" pitchFamily="34" charset="0"/>
                <a:cs typeface="Arial"/>
                <a:sym typeface="+mn-ea"/>
              </a:rPr>
              <a:t>Gauteng Money Bills Amendments Act, 2019</a:t>
            </a:r>
            <a:r>
              <a:rPr lang="en-US" altLang="en-ZA" sz="1600" dirty="0">
                <a:latin typeface="Arial"/>
                <a:ea typeface="Arial" panose="020B0604020202020204" pitchFamily="34" charset="0"/>
                <a:cs typeface="Arial"/>
                <a:sym typeface="+mn-ea"/>
              </a:rPr>
              <a:t>.</a:t>
            </a:r>
            <a:endParaRPr lang="en-US" altLang="en-ZA" sz="1600" i="0" u="none" strike="noStrike" baseline="0" dirty="0">
              <a:ea typeface="Arial" panose="020B0604020202020204" pitchFamily="34" charset="0"/>
              <a:cs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19A1C-29AD-5CDA-9857-19B857E1D295}"/>
              </a:ext>
            </a:extLst>
          </p:cNvPr>
          <p:cNvSpPr>
            <a:spLocks noGrp="1"/>
          </p:cNvSpPr>
          <p:nvPr>
            <p:ph idx="1"/>
          </p:nvPr>
        </p:nvSpPr>
        <p:spPr>
          <a:xfrm>
            <a:off x="653143" y="2166256"/>
            <a:ext cx="10874828" cy="3586361"/>
          </a:xfrm>
        </p:spPr>
        <p:txBody>
          <a:bodyPr vert="horz" lIns="91440" tIns="45720" rIns="91440" bIns="45720" rtlCol="0" anchor="t">
            <a:normAutofit/>
          </a:bodyPr>
          <a:lstStyle/>
          <a:p>
            <a:pPr algn="just">
              <a:lnSpc>
                <a:spcPct val="170000"/>
              </a:lnSpc>
            </a:pPr>
            <a:r>
              <a:rPr lang="en-ZA" sz="1600" dirty="0">
                <a:latin typeface="Arial"/>
                <a:cs typeface="Arial"/>
              </a:rPr>
              <a:t>It is recommended that the </a:t>
            </a:r>
            <a:r>
              <a:rPr lang="en-ZA" sz="1600" b="1" dirty="0">
                <a:latin typeface="Arial"/>
                <a:cs typeface="Arial"/>
              </a:rPr>
              <a:t>Rules be amended to include the Budget Committee</a:t>
            </a:r>
            <a:r>
              <a:rPr lang="en-ZA" sz="1600" dirty="0">
                <a:latin typeface="Arial"/>
                <a:cs typeface="Arial"/>
              </a:rPr>
              <a:t> and its scope of work as per the Act.</a:t>
            </a:r>
            <a:endParaRPr lang="en-US" sz="1600" dirty="0"/>
          </a:p>
          <a:p>
            <a:pPr algn="just">
              <a:lnSpc>
                <a:spcPct val="170000"/>
              </a:lnSpc>
            </a:pPr>
            <a:r>
              <a:rPr lang="en-ZA" sz="1600" dirty="0">
                <a:solidFill>
                  <a:schemeClr val="accent2">
                    <a:lumMod val="50000"/>
                  </a:schemeClr>
                </a:solidFill>
                <a:latin typeface="Arial"/>
                <a:cs typeface="Arial"/>
              </a:rPr>
              <a:t>The GPL should review the </a:t>
            </a:r>
            <a:r>
              <a:rPr lang="en-ZA" sz="1600" b="1" dirty="0">
                <a:solidFill>
                  <a:schemeClr val="accent2">
                    <a:lumMod val="50000"/>
                  </a:schemeClr>
                </a:solidFill>
                <a:latin typeface="Arial"/>
                <a:cs typeface="Arial"/>
              </a:rPr>
              <a:t>scope of work for the Finance Portfolio Committee</a:t>
            </a:r>
            <a:r>
              <a:rPr lang="en-ZA" sz="1600" dirty="0">
                <a:solidFill>
                  <a:schemeClr val="accent2">
                    <a:lumMod val="50000"/>
                  </a:schemeClr>
                </a:solidFill>
                <a:latin typeface="Arial"/>
                <a:cs typeface="Arial"/>
              </a:rPr>
              <a:t>.</a:t>
            </a:r>
          </a:p>
          <a:p>
            <a:pPr algn="just">
              <a:lnSpc>
                <a:spcPct val="170000"/>
              </a:lnSpc>
            </a:pPr>
            <a:r>
              <a:rPr lang="en-ZA" sz="1600" dirty="0">
                <a:latin typeface="Arial"/>
                <a:cs typeface="Arial"/>
              </a:rPr>
              <a:t>There is a need to </a:t>
            </a:r>
            <a:r>
              <a:rPr lang="en-ZA" sz="1600" b="1" dirty="0">
                <a:latin typeface="Arial"/>
                <a:cs typeface="Arial"/>
              </a:rPr>
              <a:t>review the Budget Cycle to incorporate the work of the Budget Committee</a:t>
            </a:r>
            <a:r>
              <a:rPr lang="en-ZA" sz="1600" dirty="0">
                <a:latin typeface="Arial"/>
                <a:cs typeface="Arial"/>
              </a:rPr>
              <a:t>.</a:t>
            </a:r>
          </a:p>
          <a:p>
            <a:pPr algn="just">
              <a:lnSpc>
                <a:spcPct val="170000"/>
              </a:lnSpc>
            </a:pPr>
            <a:r>
              <a:rPr lang="en-ZA" sz="1600" dirty="0">
                <a:solidFill>
                  <a:schemeClr val="accent2">
                    <a:lumMod val="50000"/>
                  </a:schemeClr>
                </a:solidFill>
                <a:latin typeface="Arial"/>
                <a:cs typeface="Arial"/>
              </a:rPr>
              <a:t>The institution, should </a:t>
            </a:r>
            <a:r>
              <a:rPr lang="en-ZA" sz="1600" b="1" dirty="0">
                <a:solidFill>
                  <a:schemeClr val="accent2">
                    <a:lumMod val="50000"/>
                  </a:schemeClr>
                </a:solidFill>
                <a:latin typeface="Arial"/>
                <a:cs typeface="Arial"/>
              </a:rPr>
              <a:t>establish the Budget Office (Independent Structure)</a:t>
            </a:r>
            <a:r>
              <a:rPr lang="en-ZA" sz="1600" dirty="0">
                <a:solidFill>
                  <a:schemeClr val="accent2">
                    <a:lumMod val="50000"/>
                  </a:schemeClr>
                </a:solidFill>
                <a:latin typeface="Arial"/>
                <a:cs typeface="Arial"/>
              </a:rPr>
              <a:t> to support the implementation of the Act.</a:t>
            </a:r>
          </a:p>
          <a:p>
            <a:pPr algn="just">
              <a:lnSpc>
                <a:spcPct val="170000"/>
              </a:lnSpc>
            </a:pPr>
            <a:r>
              <a:rPr lang="en-ZA" sz="1600" dirty="0">
                <a:effectLst/>
                <a:latin typeface="Arial"/>
                <a:ea typeface="Times New Roman" panose="02020603050405020304" pitchFamily="18" charset="0"/>
                <a:cs typeface="Arial"/>
              </a:rPr>
              <a:t>The </a:t>
            </a:r>
            <a:r>
              <a:rPr lang="en-ZA" sz="1600" b="1" dirty="0">
                <a:effectLst/>
                <a:latin typeface="Arial"/>
                <a:ea typeface="Times New Roman" panose="02020603050405020304" pitchFamily="18" charset="0"/>
                <a:cs typeface="Arial"/>
              </a:rPr>
              <a:t>independence of the PBO</a:t>
            </a:r>
            <a:r>
              <a:rPr lang="en-ZA" sz="1600" dirty="0">
                <a:effectLst/>
                <a:latin typeface="Arial"/>
                <a:ea typeface="Times New Roman" panose="02020603050405020304" pitchFamily="18" charset="0"/>
                <a:cs typeface="Arial"/>
              </a:rPr>
              <a:t> should be clearly articulated in the Act.</a:t>
            </a:r>
          </a:p>
        </p:txBody>
      </p:sp>
      <p:sp>
        <p:nvSpPr>
          <p:cNvPr id="5" name="Title 4">
            <a:extLst>
              <a:ext uri="{FF2B5EF4-FFF2-40B4-BE49-F238E27FC236}">
                <a16:creationId xmlns:a16="http://schemas.microsoft.com/office/drawing/2014/main" id="{77FB6355-6C41-E530-0560-6DFEC27E88B7}"/>
              </a:ext>
            </a:extLst>
          </p:cNvPr>
          <p:cNvSpPr>
            <a:spLocks noGrp="1"/>
          </p:cNvSpPr>
          <p:nvPr>
            <p:ph type="title"/>
          </p:nvPr>
        </p:nvSpPr>
        <p:spPr>
          <a:xfrm>
            <a:off x="638629" y="1"/>
            <a:ext cx="9644351" cy="1690688"/>
          </a:xfrm>
        </p:spPr>
        <p:txBody>
          <a:bodyPr/>
          <a:lstStyle/>
          <a:p>
            <a:r>
              <a:rPr lang="en-US" dirty="0"/>
              <a:t>Recommendations of the Study</a:t>
            </a:r>
          </a:p>
        </p:txBody>
      </p:sp>
      <p:sp>
        <p:nvSpPr>
          <p:cNvPr id="6" name="Slide Number Placeholder 4">
            <a:extLst>
              <a:ext uri="{FF2B5EF4-FFF2-40B4-BE49-F238E27FC236}">
                <a16:creationId xmlns:a16="http://schemas.microsoft.com/office/drawing/2014/main" id="{C6D1AC89-573E-DC7E-1F4A-FE94E705D9A4}"/>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3952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11E98-0F76-7D49-2735-4FA4816B2BA7}"/>
              </a:ext>
            </a:extLst>
          </p:cNvPr>
          <p:cNvSpPr>
            <a:spLocks noGrp="1"/>
          </p:cNvSpPr>
          <p:nvPr>
            <p:ph idx="1"/>
          </p:nvPr>
        </p:nvSpPr>
        <p:spPr>
          <a:xfrm>
            <a:off x="700413" y="2166257"/>
            <a:ext cx="10838444" cy="3586361"/>
          </a:xfrm>
        </p:spPr>
        <p:txBody>
          <a:bodyPr vert="horz" lIns="91440" tIns="45720" rIns="91440" bIns="45720" rtlCol="0" anchor="t">
            <a:normAutofit/>
          </a:bodyPr>
          <a:lstStyle/>
          <a:p>
            <a:pPr algn="just">
              <a:lnSpc>
                <a:spcPct val="170000"/>
              </a:lnSpc>
            </a:pPr>
            <a:r>
              <a:rPr lang="en-ZA" sz="1600" dirty="0">
                <a:effectLst/>
                <a:latin typeface="Arial"/>
                <a:ea typeface="Times New Roman" panose="02020603050405020304" pitchFamily="18" charset="0"/>
                <a:cs typeface="Arial"/>
              </a:rPr>
              <a:t>The GPL should ensure that the </a:t>
            </a:r>
            <a:r>
              <a:rPr lang="en-ZA" sz="1600" b="1" dirty="0">
                <a:effectLst/>
                <a:latin typeface="Arial"/>
                <a:ea typeface="Times New Roman" panose="02020603050405020304" pitchFamily="18" charset="0"/>
                <a:cs typeface="Arial"/>
              </a:rPr>
              <a:t>‘PBO’ receives the required funding</a:t>
            </a:r>
            <a:r>
              <a:rPr lang="en-ZA" sz="1600" dirty="0">
                <a:effectLst/>
                <a:latin typeface="Arial"/>
                <a:ea typeface="Times New Roman" panose="02020603050405020304" pitchFamily="18" charset="0"/>
                <a:cs typeface="Arial"/>
              </a:rPr>
              <a:t> to avoid similar challenges that are currently hampering the work of the national PBO, such as lack of capacity and inadequate funding.</a:t>
            </a:r>
            <a:r>
              <a:rPr lang="en-ZA" sz="1600" dirty="0">
                <a:latin typeface="Arial"/>
                <a:ea typeface="Times New Roman" panose="02020603050405020304" pitchFamily="18" charset="0"/>
                <a:cs typeface="Arial"/>
              </a:rPr>
              <a:t> </a:t>
            </a:r>
            <a:endParaRPr lang="en-US" sz="1600" dirty="0"/>
          </a:p>
          <a:p>
            <a:pPr algn="just">
              <a:lnSpc>
                <a:spcPct val="170000"/>
              </a:lnSpc>
            </a:pPr>
            <a:r>
              <a:rPr lang="en-ZA" sz="1600" dirty="0">
                <a:solidFill>
                  <a:schemeClr val="accent2">
                    <a:lumMod val="50000"/>
                  </a:schemeClr>
                </a:solidFill>
                <a:effectLst/>
                <a:latin typeface="Arial"/>
                <a:ea typeface="Times New Roman" panose="02020603050405020304" pitchFamily="18" charset="0"/>
                <a:cs typeface="Times New Roman"/>
              </a:rPr>
              <a:t>Even as the PBO </a:t>
            </a:r>
            <a:r>
              <a:rPr lang="en-ZA" sz="1600" dirty="0">
                <a:solidFill>
                  <a:schemeClr val="accent2">
                    <a:lumMod val="50000"/>
                  </a:schemeClr>
                </a:solidFill>
                <a:latin typeface="Arial"/>
                <a:ea typeface="Times New Roman" panose="02020603050405020304" pitchFamily="18" charset="0"/>
                <a:cs typeface="Times New Roman"/>
              </a:rPr>
              <a:t>is established, there is still a need for </a:t>
            </a:r>
            <a:r>
              <a:rPr lang="en-ZA" sz="1600" b="1" dirty="0">
                <a:solidFill>
                  <a:schemeClr val="accent2">
                    <a:lumMod val="50000"/>
                  </a:schemeClr>
                </a:solidFill>
                <a:effectLst/>
                <a:latin typeface="Arial"/>
                <a:ea typeface="Times New Roman" panose="02020603050405020304" pitchFamily="18" charset="0"/>
                <a:cs typeface="Times New Roman"/>
              </a:rPr>
              <a:t>technical expertise to exist</a:t>
            </a:r>
            <a:r>
              <a:rPr lang="en-ZA" sz="1600" dirty="0">
                <a:solidFill>
                  <a:schemeClr val="accent2">
                    <a:lumMod val="50000"/>
                  </a:schemeClr>
                </a:solidFill>
                <a:effectLst/>
                <a:latin typeface="Arial"/>
                <a:ea typeface="Times New Roman" panose="02020603050405020304" pitchFamily="18" charset="0"/>
                <a:cs typeface="Times New Roman"/>
              </a:rPr>
              <a:t> within the Budget Committee to assist the Budget Committee in the performance of its duties.</a:t>
            </a:r>
          </a:p>
          <a:p>
            <a:pPr algn="just">
              <a:lnSpc>
                <a:spcPct val="170000"/>
              </a:lnSpc>
            </a:pPr>
            <a:r>
              <a:rPr lang="en-ZA" sz="1600" dirty="0">
                <a:latin typeface="Arial"/>
                <a:cs typeface="Arial"/>
              </a:rPr>
              <a:t>There should be </a:t>
            </a:r>
            <a:r>
              <a:rPr lang="en-ZA" sz="1600" b="1" dirty="0">
                <a:latin typeface="Arial"/>
                <a:cs typeface="Arial"/>
              </a:rPr>
              <a:t>established formal partnerships with institutions</a:t>
            </a:r>
            <a:r>
              <a:rPr lang="en-ZA" sz="1600" dirty="0">
                <a:latin typeface="Arial"/>
                <a:cs typeface="Arial"/>
              </a:rPr>
              <a:t> such as the </a:t>
            </a:r>
            <a:r>
              <a:rPr lang="en-ZA" sz="1600" b="1" dirty="0">
                <a:latin typeface="Arial"/>
                <a:cs typeface="Arial"/>
              </a:rPr>
              <a:t>FFC</a:t>
            </a:r>
            <a:r>
              <a:rPr lang="en-ZA" sz="1600" dirty="0">
                <a:latin typeface="Arial"/>
                <a:cs typeface="Arial"/>
              </a:rPr>
              <a:t>, </a:t>
            </a:r>
            <a:r>
              <a:rPr lang="en-ZA" sz="1600" b="1" dirty="0">
                <a:latin typeface="Arial"/>
                <a:cs typeface="Arial"/>
              </a:rPr>
              <a:t>RSA PBO</a:t>
            </a:r>
            <a:r>
              <a:rPr lang="en-ZA" sz="1600" dirty="0">
                <a:latin typeface="Arial"/>
                <a:cs typeface="Arial"/>
              </a:rPr>
              <a:t>, </a:t>
            </a:r>
            <a:r>
              <a:rPr lang="en-ZA" sz="1600" b="1" dirty="0">
                <a:latin typeface="Arial"/>
                <a:cs typeface="Arial"/>
              </a:rPr>
              <a:t>EC Legislature Budget Unit</a:t>
            </a:r>
            <a:r>
              <a:rPr lang="en-ZA" sz="1600" dirty="0">
                <a:latin typeface="Arial"/>
                <a:cs typeface="Arial"/>
              </a:rPr>
              <a:t>, etc. to ensure the successful implementation of the Act.</a:t>
            </a:r>
          </a:p>
          <a:p>
            <a:pPr algn="just">
              <a:lnSpc>
                <a:spcPct val="100000"/>
              </a:lnSpc>
              <a:buFont typeface="Wingdings" panose="020B0604020202020204" pitchFamily="34" charset="0"/>
              <a:buChar char="q"/>
            </a:pPr>
            <a:endParaRPr lang="en-ZA" sz="1600" dirty="0"/>
          </a:p>
          <a:p>
            <a:pPr marL="0" indent="0" algn="just">
              <a:lnSpc>
                <a:spcPct val="100000"/>
              </a:lnSpc>
              <a:buNone/>
            </a:pPr>
            <a:endParaRPr lang="en-ZA" sz="1600" dirty="0"/>
          </a:p>
        </p:txBody>
      </p:sp>
      <p:sp>
        <p:nvSpPr>
          <p:cNvPr id="5" name="Title 4">
            <a:extLst>
              <a:ext uri="{FF2B5EF4-FFF2-40B4-BE49-F238E27FC236}">
                <a16:creationId xmlns:a16="http://schemas.microsoft.com/office/drawing/2014/main" id="{3B3F000A-2148-C0BE-47CF-DDE7BD18F92A}"/>
              </a:ext>
            </a:extLst>
          </p:cNvPr>
          <p:cNvSpPr>
            <a:spLocks noGrp="1"/>
          </p:cNvSpPr>
          <p:nvPr>
            <p:ph type="title"/>
          </p:nvPr>
        </p:nvSpPr>
        <p:spPr>
          <a:xfrm>
            <a:off x="638629" y="1"/>
            <a:ext cx="9644351" cy="1690688"/>
          </a:xfrm>
        </p:spPr>
        <p:txBody>
          <a:bodyPr/>
          <a:lstStyle/>
          <a:p>
            <a:r>
              <a:rPr lang="en-US" dirty="0"/>
              <a:t>Recommendations</a:t>
            </a:r>
            <a:r>
              <a:rPr lang="en-US" i="1" dirty="0">
                <a:solidFill>
                  <a:srgbClr val="934619"/>
                </a:solidFill>
              </a:rPr>
              <a:t> cont.</a:t>
            </a:r>
          </a:p>
        </p:txBody>
      </p:sp>
      <p:sp>
        <p:nvSpPr>
          <p:cNvPr id="6" name="Slide Number Placeholder 4">
            <a:extLst>
              <a:ext uri="{FF2B5EF4-FFF2-40B4-BE49-F238E27FC236}">
                <a16:creationId xmlns:a16="http://schemas.microsoft.com/office/drawing/2014/main" id="{6AEDF31F-4D40-19E6-141F-479D957D00F1}"/>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1972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B2EE1-8DDE-421E-8F79-FC4B5E6434D4}"/>
              </a:ext>
            </a:extLst>
          </p:cNvPr>
          <p:cNvSpPr>
            <a:spLocks noGrp="1"/>
          </p:cNvSpPr>
          <p:nvPr>
            <p:ph idx="1"/>
          </p:nvPr>
        </p:nvSpPr>
        <p:spPr>
          <a:xfrm>
            <a:off x="674913" y="2177143"/>
            <a:ext cx="10885715" cy="3523988"/>
          </a:xfrm>
        </p:spPr>
        <p:txBody>
          <a:bodyPr vert="horz" lIns="91440" tIns="45720" rIns="91440" bIns="45720" rtlCol="0" anchor="t">
            <a:normAutofit/>
          </a:bodyPr>
          <a:lstStyle/>
          <a:p>
            <a:pPr algn="just">
              <a:lnSpc>
                <a:spcPct val="150000"/>
              </a:lnSpc>
            </a:pPr>
            <a:r>
              <a:rPr lang="en-ZA" sz="1600" dirty="0"/>
              <a:t>The development of the Money Bills Amendment Procedure has been completed and the Act is in place.</a:t>
            </a:r>
          </a:p>
          <a:p>
            <a:pPr marL="0" indent="0" algn="just">
              <a:lnSpc>
                <a:spcPct val="150000"/>
              </a:lnSpc>
              <a:buNone/>
            </a:pPr>
            <a:r>
              <a:rPr lang="en-ZA" sz="800" dirty="0"/>
              <a:t> </a:t>
            </a:r>
            <a:endParaRPr lang="en-US" sz="800" dirty="0"/>
          </a:p>
          <a:p>
            <a:pPr algn="just">
              <a:lnSpc>
                <a:spcPct val="150000"/>
              </a:lnSpc>
            </a:pPr>
            <a:r>
              <a:rPr lang="en-ZA" sz="1600" dirty="0"/>
              <a:t>A process of conducting a feasibility study for the implementation of the legislation was completed. </a:t>
            </a:r>
          </a:p>
          <a:p>
            <a:pPr algn="just">
              <a:lnSpc>
                <a:spcPct val="150000"/>
              </a:lnSpc>
            </a:pPr>
            <a:endParaRPr lang="en-ZA" sz="800" dirty="0"/>
          </a:p>
          <a:p>
            <a:pPr algn="just">
              <a:lnSpc>
                <a:spcPct val="150000"/>
              </a:lnSpc>
            </a:pPr>
            <a:r>
              <a:rPr lang="en-ZA" sz="1600" dirty="0"/>
              <a:t>An Action Plan for implementation of the Act has been developed.</a:t>
            </a:r>
          </a:p>
          <a:p>
            <a:endParaRPr lang="en-ZA" sz="1600" dirty="0"/>
          </a:p>
        </p:txBody>
      </p:sp>
      <p:sp>
        <p:nvSpPr>
          <p:cNvPr id="4" name="Slide Number Placeholder 3">
            <a:extLst>
              <a:ext uri="{FF2B5EF4-FFF2-40B4-BE49-F238E27FC236}">
                <a16:creationId xmlns:a16="http://schemas.microsoft.com/office/drawing/2014/main" id="{364594B8-75A2-41B7-92F1-13F121F07631}"/>
              </a:ext>
            </a:extLst>
          </p:cNvPr>
          <p:cNvSpPr>
            <a:spLocks noGrp="1"/>
          </p:cNvSpPr>
          <p:nvPr>
            <p:ph type="sldNum" sz="quarter" idx="11"/>
          </p:nvPr>
        </p:nvSpPr>
        <p:spPr/>
        <p:txBody>
          <a:bodyPr/>
          <a:lstStyle/>
          <a:p>
            <a:pPr>
              <a:defRPr/>
            </a:pPr>
            <a:fld id="{A0A64A42-7C2D-4EA2-AADB-69663BC6F28E}" type="slidenum">
              <a:rPr lang="en-US" smtClean="0"/>
              <a:pPr>
                <a:defRPr/>
              </a:pPr>
              <a:t>32</a:t>
            </a:fld>
            <a:endParaRPr lang="en-US" dirty="0"/>
          </a:p>
        </p:txBody>
      </p:sp>
      <p:sp>
        <p:nvSpPr>
          <p:cNvPr id="6" name="Title 5">
            <a:extLst>
              <a:ext uri="{FF2B5EF4-FFF2-40B4-BE49-F238E27FC236}">
                <a16:creationId xmlns:a16="http://schemas.microsoft.com/office/drawing/2014/main" id="{369DB444-4EE3-C4FE-7876-E052F27A6CDB}"/>
              </a:ext>
            </a:extLst>
          </p:cNvPr>
          <p:cNvSpPr>
            <a:spLocks noGrp="1"/>
          </p:cNvSpPr>
          <p:nvPr>
            <p:ph type="title"/>
          </p:nvPr>
        </p:nvSpPr>
        <p:spPr>
          <a:xfrm>
            <a:off x="638629" y="1"/>
            <a:ext cx="9644351" cy="1690688"/>
          </a:xfrm>
        </p:spPr>
        <p:txBody>
          <a:bodyPr/>
          <a:lstStyle/>
          <a:p>
            <a:r>
              <a:rPr lang="en-US" dirty="0"/>
              <a:t>Implementation of the Act</a:t>
            </a:r>
          </a:p>
        </p:txBody>
      </p:sp>
      <p:sp>
        <p:nvSpPr>
          <p:cNvPr id="7" name="Slide Number Placeholder 4">
            <a:extLst>
              <a:ext uri="{FF2B5EF4-FFF2-40B4-BE49-F238E27FC236}">
                <a16:creationId xmlns:a16="http://schemas.microsoft.com/office/drawing/2014/main" id="{8A668691-917B-A2AD-5130-1295F535C173}"/>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500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77C9C7-66E9-DB38-DF00-D8817F2C5CE0}"/>
              </a:ext>
            </a:extLst>
          </p:cNvPr>
          <p:cNvSpPr>
            <a:spLocks noGrp="1"/>
          </p:cNvSpPr>
          <p:nvPr>
            <p:ph type="sldNum" sz="quarter" idx="12"/>
          </p:nvPr>
        </p:nvSpPr>
        <p:spPr/>
        <p:txBody>
          <a:bodyPr/>
          <a:lstStyle/>
          <a:p>
            <a:fld id="{3BC93099-F7AB-074E-8CC3-8B9B36D0B21C}" type="slidenum">
              <a:rPr lang="en-US" smtClean="0"/>
              <a:t>33</a:t>
            </a:fld>
            <a:endParaRPr lang="en-US" dirty="0"/>
          </a:p>
        </p:txBody>
      </p:sp>
      <p:sp>
        <p:nvSpPr>
          <p:cNvPr id="5" name="Rectangle 4">
            <a:extLst>
              <a:ext uri="{FF2B5EF4-FFF2-40B4-BE49-F238E27FC236}">
                <a16:creationId xmlns:a16="http://schemas.microsoft.com/office/drawing/2014/main" id="{03F2DF66-A887-20F6-725B-441B18539DAA}"/>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BFC9955-E0F7-F48D-800B-9D8870CB6BE4}"/>
              </a:ext>
            </a:extLst>
          </p:cNvPr>
          <p:cNvSpPr txBox="1">
            <a:spLocks/>
          </p:cNvSpPr>
          <p:nvPr/>
        </p:nvSpPr>
        <p:spPr>
          <a:xfrm>
            <a:off x="4414767" y="3589196"/>
            <a:ext cx="6919392" cy="1934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C7556"/>
                </a:solidFill>
                <a:latin typeface="Arial" panose="020B0604020202020204" pitchFamily="34" charset="0"/>
                <a:ea typeface="+mj-ea"/>
                <a:cs typeface="Arial" panose="020B0604020202020204" pitchFamily="34" charset="0"/>
              </a:defRPr>
            </a:lvl1pPr>
          </a:lstStyle>
          <a:p>
            <a:pPr>
              <a:defRPr/>
            </a:pPr>
            <a:r>
              <a:rPr lang="en-US" sz="9600" b="1"/>
              <a:t>Q&amp;A</a:t>
            </a:r>
            <a:endParaRPr lang="en-ZA" sz="9600" b="1" dirty="0"/>
          </a:p>
        </p:txBody>
      </p:sp>
      <p:sp>
        <p:nvSpPr>
          <p:cNvPr id="7" name="Title 1">
            <a:extLst>
              <a:ext uri="{FF2B5EF4-FFF2-40B4-BE49-F238E27FC236}">
                <a16:creationId xmlns:a16="http://schemas.microsoft.com/office/drawing/2014/main" id="{D7EE2824-E882-D02B-6C72-7E38D5BF758F}"/>
              </a:ext>
            </a:extLst>
          </p:cNvPr>
          <p:cNvSpPr txBox="1">
            <a:spLocks/>
          </p:cNvSpPr>
          <p:nvPr/>
        </p:nvSpPr>
        <p:spPr>
          <a:xfrm>
            <a:off x="4414767" y="2535730"/>
            <a:ext cx="58080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4A6745"/>
                </a:solidFill>
                <a:latin typeface="Arial" panose="020B0604020202020204" pitchFamily="34" charset="0"/>
                <a:ea typeface="+mj-ea"/>
                <a:cs typeface="Arial" panose="020B0604020202020204" pitchFamily="34" charset="0"/>
              </a:defRPr>
            </a:lvl1pPr>
          </a:lstStyle>
          <a:p>
            <a:pPr>
              <a:defRPr/>
            </a:pPr>
            <a:r>
              <a:rPr lang="en-US" sz="4400" dirty="0">
                <a:solidFill>
                  <a:srgbClr val="5C7556"/>
                </a:solidFill>
              </a:rPr>
              <a:t>Thank you</a:t>
            </a:r>
            <a:endParaRPr lang="en-ZA" sz="4400" dirty="0">
              <a:solidFill>
                <a:srgbClr val="5C7556"/>
              </a:solidFill>
            </a:endParaRPr>
          </a:p>
        </p:txBody>
      </p:sp>
      <p:pic>
        <p:nvPicPr>
          <p:cNvPr id="8" name="Graphic 7" descr="Raised hand outline">
            <a:extLst>
              <a:ext uri="{FF2B5EF4-FFF2-40B4-BE49-F238E27FC236}">
                <a16:creationId xmlns:a16="http://schemas.microsoft.com/office/drawing/2014/main" id="{6F4E000C-8BF1-3975-3920-03AB73367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311" y="1972638"/>
            <a:ext cx="3793730" cy="3793730"/>
          </a:xfrm>
          <a:prstGeom prst="rect">
            <a:avLst/>
          </a:prstGeom>
        </p:spPr>
      </p:pic>
    </p:spTree>
    <p:extLst>
      <p:ext uri="{BB962C8B-B14F-4D97-AF65-F5344CB8AC3E}">
        <p14:creationId xmlns:p14="http://schemas.microsoft.com/office/powerpoint/2010/main" val="250801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descr="A close-up of a website&#10;&#10;Description automatically generated with low confidence"/>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664173" y="0"/>
            <a:ext cx="8229600" cy="1709057"/>
          </a:xfrm>
        </p:spPr>
        <p:txBody>
          <a:bodyPr>
            <a:normAutofit/>
          </a:bodyPr>
          <a:lstStyle/>
          <a:p>
            <a:r>
              <a:rPr lang="en-ZA" altLang="en-US" dirty="0"/>
              <a:t>Law-making</a:t>
            </a:r>
            <a:endParaRPr lang="en-US" alt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3534B89-2961-FB4D-953A-922B490A3D40}"/>
              </a:ext>
            </a:extLst>
          </p:cNvPr>
          <p:cNvSpPr txBox="1"/>
          <p:nvPr/>
        </p:nvSpPr>
        <p:spPr>
          <a:xfrm>
            <a:off x="664173" y="2064294"/>
            <a:ext cx="10874827" cy="4271169"/>
          </a:xfrm>
          <a:prstGeom prst="rect">
            <a:avLst/>
          </a:prstGeom>
          <a:noFill/>
        </p:spPr>
        <p:txBody>
          <a:bodyPr wrap="square" lIns="91440" tIns="45720" rIns="91440" bIns="45720" rtlCol="0" anchor="t">
            <a:spAutoFit/>
          </a:bodyPr>
          <a:lstStyle/>
          <a:p>
            <a:pPr marL="342900" indent="-342900" algn="just">
              <a:lnSpc>
                <a:spcPct val="150000"/>
              </a:lnSpc>
              <a:buFont typeface="Arial" panose="020B0604020202020204" pitchFamily="34" charset="0"/>
              <a:buChar char="•"/>
            </a:pPr>
            <a:r>
              <a:rPr lang="en-ZA" sz="1600" dirty="0">
                <a:latin typeface="Arial"/>
                <a:ea typeface="Arial" charset="0"/>
                <a:cs typeface="Arial"/>
              </a:rPr>
              <a:t>The </a:t>
            </a:r>
            <a:r>
              <a:rPr lang="en-ZA" sz="1600" b="1" dirty="0">
                <a:latin typeface="Arial"/>
                <a:ea typeface="Arial" charset="0"/>
                <a:cs typeface="Arial"/>
              </a:rPr>
              <a:t>Constitution as a supreme law</a:t>
            </a:r>
            <a:r>
              <a:rPr lang="en-ZA" sz="1600" dirty="0">
                <a:latin typeface="Arial"/>
                <a:ea typeface="Arial" charset="0"/>
                <a:cs typeface="Arial"/>
              </a:rPr>
              <a:t> of the country has split-up the state into three branches, </a:t>
            </a:r>
            <a:r>
              <a:rPr lang="en-ZA" sz="1600" b="1" dirty="0">
                <a:latin typeface="Arial"/>
                <a:ea typeface="Arial" charset="0"/>
                <a:cs typeface="Arial"/>
              </a:rPr>
              <a:t>Legislature</a:t>
            </a:r>
            <a:r>
              <a:rPr lang="en-ZA" sz="1600" dirty="0">
                <a:latin typeface="Arial"/>
                <a:ea typeface="Arial" charset="0"/>
                <a:cs typeface="Arial"/>
              </a:rPr>
              <a:t>, </a:t>
            </a:r>
            <a:r>
              <a:rPr lang="en-ZA" sz="1600" b="1" dirty="0">
                <a:latin typeface="Arial"/>
                <a:ea typeface="Arial" charset="0"/>
                <a:cs typeface="Arial"/>
              </a:rPr>
              <a:t>Executive</a:t>
            </a:r>
            <a:r>
              <a:rPr lang="en-ZA" sz="1600" dirty="0">
                <a:latin typeface="Arial"/>
                <a:ea typeface="Arial" charset="0"/>
                <a:cs typeface="Arial"/>
              </a:rPr>
              <a:t> and </a:t>
            </a:r>
            <a:r>
              <a:rPr lang="en-ZA" sz="1600" b="1" dirty="0">
                <a:latin typeface="Arial"/>
                <a:ea typeface="Arial" charset="0"/>
                <a:cs typeface="Arial"/>
              </a:rPr>
              <a:t>Judiciary</a:t>
            </a:r>
            <a:r>
              <a:rPr lang="en-ZA" sz="1600" dirty="0">
                <a:latin typeface="Arial"/>
                <a:ea typeface="Arial" charset="0"/>
                <a:cs typeface="Arial"/>
              </a:rPr>
              <a:t>. Each branch has a mandate to deliver to the broader society of SA and anyone living or doing business with South Africans.</a:t>
            </a:r>
            <a:endParaRPr lang="en-US" sz="1600" dirty="0"/>
          </a:p>
          <a:p>
            <a:pPr marL="342900" indent="-342900" algn="just">
              <a:lnSpc>
                <a:spcPct val="150000"/>
              </a:lnSpc>
              <a:buFont typeface="Arial" panose="020B0604020202020204" pitchFamily="34" charset="0"/>
              <a:buChar char="•"/>
            </a:pPr>
            <a:endParaRPr lang="en-ZA" sz="800" dirty="0">
              <a:solidFill>
                <a:srgbClr val="86411E"/>
              </a:solidFill>
              <a:latin typeface="Arial" charset="0"/>
              <a:ea typeface="Arial" charset="0"/>
              <a:cs typeface="Arial"/>
            </a:endParaRPr>
          </a:p>
          <a:p>
            <a:pPr marL="342900" indent="-342900" algn="just">
              <a:lnSpc>
                <a:spcPct val="150000"/>
              </a:lnSpc>
              <a:buFont typeface="Arial" panose="020B0604020202020204" pitchFamily="34" charset="0"/>
              <a:buChar char="•"/>
            </a:pPr>
            <a:r>
              <a:rPr lang="en-ZA" sz="1600" dirty="0">
                <a:solidFill>
                  <a:srgbClr val="86411E"/>
                </a:solidFill>
                <a:latin typeface="Arial"/>
                <a:ea typeface="Arial" charset="0"/>
                <a:cs typeface="Arial"/>
              </a:rPr>
              <a:t>The </a:t>
            </a:r>
            <a:r>
              <a:rPr lang="en-ZA" sz="1600" b="1" dirty="0">
                <a:solidFill>
                  <a:srgbClr val="86411E"/>
                </a:solidFill>
                <a:latin typeface="Arial"/>
                <a:ea typeface="Arial" charset="0"/>
                <a:cs typeface="Arial"/>
              </a:rPr>
              <a:t>Legislature</a:t>
            </a:r>
            <a:r>
              <a:rPr lang="en-ZA" sz="1600" dirty="0">
                <a:solidFill>
                  <a:srgbClr val="86411E"/>
                </a:solidFill>
                <a:latin typeface="Arial"/>
                <a:ea typeface="Arial" charset="0"/>
                <a:cs typeface="Arial"/>
              </a:rPr>
              <a:t> branch of the state has amongst others a mandate to </a:t>
            </a:r>
            <a:r>
              <a:rPr lang="en-ZA" sz="1600" b="1" dirty="0">
                <a:solidFill>
                  <a:srgbClr val="86411E"/>
                </a:solidFill>
                <a:latin typeface="Arial"/>
                <a:ea typeface="Arial" charset="0"/>
                <a:cs typeface="Arial"/>
              </a:rPr>
              <a:t>pass</a:t>
            </a:r>
            <a:r>
              <a:rPr lang="en-ZA" sz="1600" dirty="0">
                <a:solidFill>
                  <a:srgbClr val="86411E"/>
                </a:solidFill>
                <a:latin typeface="Arial"/>
                <a:ea typeface="Arial" charset="0"/>
                <a:cs typeface="Arial"/>
              </a:rPr>
              <a:t>, </a:t>
            </a:r>
            <a:r>
              <a:rPr lang="en-ZA" sz="1600" b="1" dirty="0">
                <a:solidFill>
                  <a:srgbClr val="86411E"/>
                </a:solidFill>
                <a:latin typeface="Arial"/>
                <a:ea typeface="Arial" charset="0"/>
                <a:cs typeface="Arial"/>
              </a:rPr>
              <a:t>amend</a:t>
            </a:r>
            <a:r>
              <a:rPr lang="en-ZA" sz="1600" dirty="0">
                <a:solidFill>
                  <a:srgbClr val="86411E"/>
                </a:solidFill>
                <a:latin typeface="Arial"/>
                <a:ea typeface="Arial" charset="0"/>
                <a:cs typeface="Arial"/>
              </a:rPr>
              <a:t> and </a:t>
            </a:r>
            <a:r>
              <a:rPr lang="en-ZA" sz="1600" b="1" dirty="0">
                <a:solidFill>
                  <a:srgbClr val="86411E"/>
                </a:solidFill>
                <a:latin typeface="Arial"/>
                <a:ea typeface="Arial" charset="0"/>
                <a:cs typeface="Arial"/>
              </a:rPr>
              <a:t>repeal laws</a:t>
            </a:r>
            <a:r>
              <a:rPr lang="en-ZA" sz="1600" dirty="0">
                <a:solidFill>
                  <a:srgbClr val="86411E"/>
                </a:solidFill>
                <a:latin typeface="Arial"/>
                <a:ea typeface="Arial" charset="0"/>
                <a:cs typeface="Arial"/>
              </a:rPr>
              <a:t>. Pre 1994 we had a Parliament as the supreme law-making body in South Africa, any law that was promulgated by other structures were sub-ordinate legislation. </a:t>
            </a:r>
            <a:endParaRPr lang="en-ZA" sz="1600" dirty="0">
              <a:solidFill>
                <a:srgbClr val="86411E"/>
              </a:solidFill>
              <a:latin typeface="Arial" charset="0"/>
              <a:ea typeface="Arial" charset="0"/>
              <a:cs typeface="Arial" charset="0"/>
            </a:endParaRPr>
          </a:p>
          <a:p>
            <a:pPr marL="342900" indent="-342900" algn="just">
              <a:lnSpc>
                <a:spcPct val="150000"/>
              </a:lnSpc>
              <a:buFont typeface="Arial" panose="020B0604020202020204" pitchFamily="34" charset="0"/>
              <a:buChar char="•"/>
            </a:pPr>
            <a:endParaRPr lang="en-ZA" sz="800" dirty="0">
              <a:latin typeface="Arial" charset="0"/>
              <a:ea typeface="Arial" charset="0"/>
              <a:cs typeface="Arial" charset="0"/>
            </a:endParaRPr>
          </a:p>
          <a:p>
            <a:pPr marL="342900" indent="-342900" algn="just">
              <a:lnSpc>
                <a:spcPct val="150000"/>
              </a:lnSpc>
              <a:buFont typeface="Arial" panose="020B0604020202020204" pitchFamily="34" charset="0"/>
              <a:buChar char="•"/>
            </a:pPr>
            <a:r>
              <a:rPr lang="en-ZA" sz="1600" b="1" dirty="0">
                <a:latin typeface="Arial"/>
                <a:ea typeface="Arial" charset="0"/>
                <a:cs typeface="Arial"/>
              </a:rPr>
              <a:t>Post 1994 eleven Legislatures</a:t>
            </a:r>
            <a:r>
              <a:rPr lang="en-ZA" sz="1600" dirty="0">
                <a:latin typeface="Arial"/>
                <a:ea typeface="Arial" charset="0"/>
                <a:cs typeface="Arial"/>
              </a:rPr>
              <a:t> were created and given powers to pass, amend and repeal laws in the country. In so doing, the constitution further gave these institutions powers to create their own internal arrangements in order to regulate their own affairs.</a:t>
            </a:r>
            <a:endParaRPr lang="en-US" sz="1600" dirty="0">
              <a:latin typeface="Arial"/>
              <a:ea typeface="Arial" charset="0"/>
              <a:cs typeface="Arial"/>
            </a:endParaRPr>
          </a:p>
          <a:p>
            <a:pPr marL="342900" indent="-342900">
              <a:lnSpc>
                <a:spcPct val="150000"/>
              </a:lnSpc>
              <a:buFont typeface="Arial" panose="020B0604020202020204" pitchFamily="34" charset="0"/>
              <a:buChar char="•"/>
            </a:pPr>
            <a:endParaRPr lang="en-US" sz="2400" dirty="0">
              <a:latin typeface="Arial" charset="0"/>
              <a:ea typeface="Arial" charset="0"/>
              <a:cs typeface="Arial" charset="0"/>
            </a:endParaRPr>
          </a:p>
        </p:txBody>
      </p:sp>
      <p:sp>
        <p:nvSpPr>
          <p:cNvPr id="2" name="Slide Number Placeholder 3">
            <a:extLst>
              <a:ext uri="{FF2B5EF4-FFF2-40B4-BE49-F238E27FC236}">
                <a16:creationId xmlns:a16="http://schemas.microsoft.com/office/drawing/2014/main" id="{DD0AE59D-7507-1014-439C-B07D7257697A}"/>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63488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108ECF1-4A30-1048-8378-AD69ECEA3F52}"/>
              </a:ext>
            </a:extLst>
          </p:cNvPr>
          <p:cNvSpPr>
            <a:spLocks noGrp="1"/>
          </p:cNvSpPr>
          <p:nvPr>
            <p:ph type="title"/>
          </p:nvPr>
        </p:nvSpPr>
        <p:spPr>
          <a:xfrm>
            <a:off x="674914" y="1"/>
            <a:ext cx="8526504" cy="1698170"/>
          </a:xfrm>
        </p:spPr>
        <p:txBody>
          <a:bodyPr>
            <a:normAutofit/>
          </a:bodyPr>
          <a:lstStyle/>
          <a:p>
            <a:r>
              <a:rPr lang="en-ZA" altLang="en-US" dirty="0"/>
              <a:t>Law-making </a:t>
            </a:r>
            <a:r>
              <a:rPr lang="en-ZA" altLang="en-US" i="1" dirty="0">
                <a:solidFill>
                  <a:srgbClr val="934619"/>
                </a:solidFill>
              </a:rPr>
              <a:t>cont.</a:t>
            </a:r>
            <a:endParaRPr lang="en-US" altLang="en-US" sz="3200" i="1" dirty="0">
              <a:solidFill>
                <a:srgbClr val="93461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3534B89-2961-FB4D-953A-922B490A3D40}"/>
              </a:ext>
            </a:extLst>
          </p:cNvPr>
          <p:cNvSpPr txBox="1"/>
          <p:nvPr/>
        </p:nvSpPr>
        <p:spPr>
          <a:xfrm>
            <a:off x="674914" y="1975822"/>
            <a:ext cx="10744200" cy="3370666"/>
          </a:xfrm>
          <a:prstGeom prst="rect">
            <a:avLst/>
          </a:prstGeom>
          <a:noFill/>
        </p:spPr>
        <p:txBody>
          <a:bodyPr wrap="square" lIns="91440" tIns="45720" rIns="91440" bIns="45720" rtlCol="0" anchor="t">
            <a:spAutoFit/>
          </a:bodyPr>
          <a:lstStyle/>
          <a:p>
            <a:pPr marL="285750" indent="-285750" algn="just">
              <a:lnSpc>
                <a:spcPct val="150000"/>
              </a:lnSpc>
              <a:buFont typeface="Arial" panose="020B0604020202020204" pitchFamily="34" charset="0"/>
              <a:buChar char="•"/>
            </a:pPr>
            <a:r>
              <a:rPr lang="en-ZA" sz="1600" dirty="0">
                <a:latin typeface="Arial"/>
                <a:cs typeface="Arial"/>
              </a:rPr>
              <a:t>The Constitution (1996) in </a:t>
            </a:r>
            <a:r>
              <a:rPr lang="en-ZA" sz="1600" b="1" dirty="0">
                <a:latin typeface="Arial"/>
                <a:cs typeface="Arial"/>
              </a:rPr>
              <a:t>section 104(1)</a:t>
            </a:r>
            <a:r>
              <a:rPr lang="en-ZA" sz="1600" dirty="0">
                <a:latin typeface="Arial"/>
                <a:cs typeface="Arial"/>
              </a:rPr>
              <a:t> empowers the Legislature to:</a:t>
            </a:r>
            <a:endParaRPr lang="en-US" sz="1600" dirty="0"/>
          </a:p>
          <a:p>
            <a:pPr marL="800100" lvl="1" indent="-342900" algn="just">
              <a:lnSpc>
                <a:spcPct val="150000"/>
              </a:lnSpc>
              <a:buFont typeface="Wingdings" pitchFamily="2" charset="2"/>
              <a:buChar char="§"/>
            </a:pPr>
            <a:r>
              <a:rPr lang="en-ZA" sz="1600" dirty="0">
                <a:latin typeface="Arial"/>
                <a:cs typeface="Arial"/>
              </a:rPr>
              <a:t>Pass a constitution for its Province or to amend any constitution passed by it in terms of </a:t>
            </a:r>
            <a:r>
              <a:rPr lang="en-ZA" sz="1600" b="1" dirty="0">
                <a:latin typeface="Arial"/>
                <a:cs typeface="Arial"/>
              </a:rPr>
              <a:t>sections 142 and 143</a:t>
            </a:r>
            <a:r>
              <a:rPr lang="en-ZA" sz="1600" dirty="0">
                <a:latin typeface="Arial"/>
                <a:cs typeface="Arial"/>
              </a:rPr>
              <a:t>;</a:t>
            </a:r>
          </a:p>
          <a:p>
            <a:pPr marL="800100" lvl="1" indent="-342900" algn="just">
              <a:lnSpc>
                <a:spcPct val="150000"/>
              </a:lnSpc>
              <a:buFont typeface="Wingdings" pitchFamily="2" charset="2"/>
              <a:buChar char="§"/>
            </a:pPr>
            <a:r>
              <a:rPr lang="en-ZA" sz="1600" dirty="0">
                <a:latin typeface="Arial"/>
                <a:cs typeface="Arial"/>
              </a:rPr>
              <a:t>Pass legislation for its province</a:t>
            </a:r>
          </a:p>
          <a:p>
            <a:pPr marL="800100" lvl="1" indent="-342900" algn="just">
              <a:lnSpc>
                <a:spcPct val="150000"/>
              </a:lnSpc>
              <a:buFont typeface="Wingdings" pitchFamily="2" charset="2"/>
              <a:buChar char="§"/>
            </a:pPr>
            <a:r>
              <a:rPr lang="en-ZA" sz="1600" dirty="0">
                <a:latin typeface="Arial"/>
                <a:cs typeface="Arial"/>
              </a:rPr>
              <a:t>Assign legislative powers to Municipal Council within its jurisdiction</a:t>
            </a:r>
          </a:p>
          <a:p>
            <a:pPr lvl="1" algn="just">
              <a:lnSpc>
                <a:spcPct val="150000"/>
              </a:lnSpc>
            </a:pPr>
            <a:endParaRPr lang="en-ZA" sz="1600" dirty="0">
              <a:latin typeface="Arial"/>
              <a:cs typeface="Arial"/>
            </a:endParaRPr>
          </a:p>
          <a:p>
            <a:pPr marL="342900" indent="-342900" algn="just">
              <a:lnSpc>
                <a:spcPct val="150000"/>
              </a:lnSpc>
              <a:buFont typeface="Arial" panose="020B0604020202020204" pitchFamily="34" charset="0"/>
              <a:buChar char="•"/>
            </a:pPr>
            <a:r>
              <a:rPr lang="en-ZA" sz="1600" b="1" dirty="0">
                <a:solidFill>
                  <a:srgbClr val="86411E"/>
                </a:solidFill>
                <a:latin typeface="Arial"/>
                <a:cs typeface="Arial"/>
              </a:rPr>
              <a:t>Chapter 10 of the Standing Rules</a:t>
            </a:r>
            <a:r>
              <a:rPr lang="en-ZA" sz="1600" dirty="0">
                <a:solidFill>
                  <a:srgbClr val="86411E"/>
                </a:solidFill>
                <a:latin typeface="Arial"/>
                <a:cs typeface="Arial"/>
              </a:rPr>
              <a:t> provides a procedure for law making in the Legislature. </a:t>
            </a:r>
            <a:r>
              <a:rPr lang="en-ZA" sz="1600" b="1" dirty="0">
                <a:solidFill>
                  <a:srgbClr val="86411E"/>
                </a:solidFill>
                <a:latin typeface="Arial"/>
                <a:cs typeface="Arial"/>
              </a:rPr>
              <a:t>Rule 192</a:t>
            </a:r>
            <a:r>
              <a:rPr lang="en-ZA" sz="1600" dirty="0">
                <a:solidFill>
                  <a:srgbClr val="86411E"/>
                </a:solidFill>
                <a:latin typeface="Arial"/>
                <a:cs typeface="Arial"/>
              </a:rPr>
              <a:t> provides for different kinds of Bills that may be introduced in the Legislature, i.e. </a:t>
            </a:r>
            <a:r>
              <a:rPr lang="en-ZA" sz="1600" b="1" dirty="0">
                <a:solidFill>
                  <a:srgbClr val="86411E"/>
                </a:solidFill>
                <a:latin typeface="Arial"/>
                <a:cs typeface="Arial"/>
              </a:rPr>
              <a:t>Government Bill</a:t>
            </a:r>
            <a:r>
              <a:rPr lang="en-ZA" sz="1600" dirty="0">
                <a:solidFill>
                  <a:srgbClr val="86411E"/>
                </a:solidFill>
                <a:latin typeface="Arial"/>
                <a:cs typeface="Arial"/>
              </a:rPr>
              <a:t>, </a:t>
            </a:r>
            <a:r>
              <a:rPr lang="en-ZA" sz="1600" b="1" dirty="0">
                <a:solidFill>
                  <a:srgbClr val="86411E"/>
                </a:solidFill>
                <a:latin typeface="Arial"/>
                <a:cs typeface="Arial"/>
              </a:rPr>
              <a:t>Money Bill</a:t>
            </a:r>
            <a:r>
              <a:rPr lang="en-ZA" sz="1600" dirty="0">
                <a:solidFill>
                  <a:srgbClr val="86411E"/>
                </a:solidFill>
                <a:latin typeface="Arial"/>
                <a:cs typeface="Arial"/>
              </a:rPr>
              <a:t>, </a:t>
            </a:r>
            <a:r>
              <a:rPr lang="en-ZA" sz="1600" b="1" dirty="0">
                <a:solidFill>
                  <a:srgbClr val="86411E"/>
                </a:solidFill>
                <a:latin typeface="Arial"/>
                <a:cs typeface="Arial"/>
              </a:rPr>
              <a:t>Member Bill</a:t>
            </a:r>
            <a:r>
              <a:rPr lang="en-ZA" sz="1600" dirty="0">
                <a:solidFill>
                  <a:srgbClr val="86411E"/>
                </a:solidFill>
                <a:latin typeface="Arial"/>
                <a:cs typeface="Arial"/>
              </a:rPr>
              <a:t> and </a:t>
            </a:r>
            <a:r>
              <a:rPr lang="en-ZA" sz="1600" b="1" dirty="0">
                <a:solidFill>
                  <a:srgbClr val="86411E"/>
                </a:solidFill>
                <a:latin typeface="Arial"/>
                <a:cs typeface="Arial"/>
              </a:rPr>
              <a:t>Committee Bill</a:t>
            </a:r>
            <a:r>
              <a:rPr lang="en-ZA" sz="1600" dirty="0">
                <a:solidFill>
                  <a:srgbClr val="86411E"/>
                </a:solidFill>
                <a:latin typeface="Arial"/>
                <a:cs typeface="Arial"/>
              </a:rPr>
              <a:t>.</a:t>
            </a:r>
          </a:p>
        </p:txBody>
      </p:sp>
      <p:sp>
        <p:nvSpPr>
          <p:cNvPr id="2" name="Slide Number Placeholder 4">
            <a:extLst>
              <a:ext uri="{FF2B5EF4-FFF2-40B4-BE49-F238E27FC236}">
                <a16:creationId xmlns:a16="http://schemas.microsoft.com/office/drawing/2014/main" id="{9F51E823-0730-8F47-3C2A-1A7AFEAFE332}"/>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428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534B89-2961-FB4D-953A-922B490A3D40}"/>
              </a:ext>
            </a:extLst>
          </p:cNvPr>
          <p:cNvSpPr txBox="1"/>
          <p:nvPr/>
        </p:nvSpPr>
        <p:spPr>
          <a:xfrm>
            <a:off x="685800" y="2028616"/>
            <a:ext cx="10831286" cy="4109330"/>
          </a:xfrm>
          <a:prstGeom prst="rect">
            <a:avLst/>
          </a:prstGeom>
          <a:noFill/>
        </p:spPr>
        <p:txBody>
          <a:bodyPr wrap="square" lIns="91440" tIns="45720" rIns="91440" bIns="45720" rtlCol="0" anchor="t">
            <a:spAutoFit/>
          </a:bodyPr>
          <a:lstStyle/>
          <a:p>
            <a:pPr marL="342900" indent="-342900" algn="just">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The legislature is further </a:t>
            </a:r>
            <a:r>
              <a:rPr lang="en-ZA" sz="1600" b="1" dirty="0">
                <a:latin typeface="Arial" panose="020B0604020202020204" pitchFamily="34" charset="0"/>
                <a:cs typeface="Arial" panose="020B0604020202020204" pitchFamily="34" charset="0"/>
              </a:rPr>
              <a:t>empowered to recommend to the NA</a:t>
            </a:r>
            <a:r>
              <a:rPr lang="en-ZA" sz="1600" dirty="0">
                <a:latin typeface="Arial" panose="020B0604020202020204" pitchFamily="34" charset="0"/>
                <a:cs typeface="Arial" panose="020B0604020202020204" pitchFamily="34" charset="0"/>
              </a:rPr>
              <a:t> an enactment of legislation regarding a matter falling outside its legislative competence </a:t>
            </a:r>
            <a:r>
              <a:rPr lang="en-US" sz="1600" dirty="0">
                <a:latin typeface="Arial" panose="020B0604020202020204" pitchFamily="34" charset="0"/>
                <a:cs typeface="Arial" panose="020B0604020202020204" pitchFamily="34" charset="0"/>
              </a:rPr>
              <a:t>or in respect of which an Act of Parliament prevails over a provincial law.</a:t>
            </a:r>
          </a:p>
          <a:p>
            <a:pPr marL="342900" indent="-342900" algn="just">
              <a:lnSpc>
                <a:spcPct val="150000"/>
              </a:lnSpc>
              <a:buFont typeface="Wingdings" panose="020B0604020202020204" pitchFamily="34" charset="0"/>
              <a:buChar char="q"/>
            </a:pPr>
            <a:endParaRPr lang="en-US" sz="800" dirty="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ZA" sz="1600" b="1" dirty="0">
                <a:solidFill>
                  <a:srgbClr val="86411E"/>
                </a:solidFill>
                <a:latin typeface="Arial" panose="020B0604020202020204" pitchFamily="34" charset="0"/>
                <a:cs typeface="Arial" panose="020B0604020202020204" pitchFamily="34" charset="0"/>
              </a:rPr>
              <a:t>Section 119 of the Constitution</a:t>
            </a:r>
            <a:r>
              <a:rPr lang="en-ZA" sz="1600" dirty="0">
                <a:solidFill>
                  <a:srgbClr val="86411E"/>
                </a:solidFill>
                <a:latin typeface="Arial" panose="020B0604020202020204" pitchFamily="34" charset="0"/>
                <a:cs typeface="Arial" panose="020B0604020202020204" pitchFamily="34" charset="0"/>
              </a:rPr>
              <a:t> provides for the </a:t>
            </a:r>
            <a:r>
              <a:rPr lang="en-ZA" sz="1600" b="1" dirty="0">
                <a:solidFill>
                  <a:srgbClr val="86411E"/>
                </a:solidFill>
                <a:latin typeface="Arial" panose="020B0604020202020204" pitchFamily="34" charset="0"/>
                <a:cs typeface="Arial" panose="020B0604020202020204" pitchFamily="34" charset="0"/>
              </a:rPr>
              <a:t>introduction of Bills</a:t>
            </a:r>
            <a:r>
              <a:rPr lang="en-ZA" sz="1600" dirty="0">
                <a:solidFill>
                  <a:srgbClr val="86411E"/>
                </a:solidFill>
                <a:latin typeface="Arial" panose="020B0604020202020204" pitchFamily="34" charset="0"/>
                <a:cs typeface="Arial" panose="020B0604020202020204" pitchFamily="34" charset="0"/>
              </a:rPr>
              <a:t> in a Provincial Legislature, and it states that:</a:t>
            </a:r>
          </a:p>
          <a:p>
            <a:pPr marL="800100" lvl="1" indent="-342900" algn="just">
              <a:lnSpc>
                <a:spcPct val="150000"/>
              </a:lnSpc>
              <a:buFont typeface="Courier New"/>
              <a:buChar char="o"/>
            </a:pPr>
            <a:r>
              <a:rPr lang="en-ZA" sz="1600" i="1" dirty="0">
                <a:solidFill>
                  <a:srgbClr val="86411E"/>
                </a:solidFill>
                <a:latin typeface="Arial" panose="020B0604020202020204" pitchFamily="34" charset="0"/>
                <a:cs typeface="Arial" panose="020B0604020202020204" pitchFamily="34" charset="0"/>
              </a:rPr>
              <a:t>“Only MECs of a province or committee or member of a Provincial legislature may introduce a bill in the legislature; but only the MEC responsible for financial matters in the Province may introduce a money bill in the legislature”.</a:t>
            </a:r>
          </a:p>
          <a:p>
            <a:pPr marL="800100" lvl="1" indent="-342900" algn="just">
              <a:lnSpc>
                <a:spcPct val="150000"/>
              </a:lnSpc>
              <a:buFont typeface="Courier New"/>
              <a:buChar char="o"/>
            </a:pPr>
            <a:endParaRPr lang="en-ZA" sz="800" i="1" dirty="0">
              <a:solidFill>
                <a:srgbClr val="86411E"/>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The legislature may also pass legislation on any matter outside the functional areas listed in </a:t>
            </a:r>
            <a:r>
              <a:rPr lang="en-ZA" sz="1600" b="1" dirty="0">
                <a:latin typeface="Arial" panose="020B0604020202020204" pitchFamily="34" charset="0"/>
                <a:cs typeface="Arial" panose="020B0604020202020204" pitchFamily="34" charset="0"/>
              </a:rPr>
              <a:t>schedule 4 &amp; 5</a:t>
            </a:r>
            <a:r>
              <a:rPr lang="en-ZA" sz="1600" dirty="0">
                <a:latin typeface="Arial" panose="020B0604020202020204" pitchFamily="34" charset="0"/>
                <a:cs typeface="Arial" panose="020B0604020202020204" pitchFamily="34" charset="0"/>
              </a:rPr>
              <a:t> only when that is expressly assigned to the provinces by a national legislation. </a:t>
            </a:r>
          </a:p>
          <a:p>
            <a:pPr algn="just">
              <a:lnSpc>
                <a:spcPct val="150000"/>
              </a:lnSpc>
            </a:pPr>
            <a:endParaRPr lang="en-ZA" sz="16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A6712C6-09B8-700E-B2B6-2F9AEA07785A}"/>
              </a:ext>
            </a:extLst>
          </p:cNvPr>
          <p:cNvSpPr>
            <a:spLocks noGrp="1"/>
          </p:cNvSpPr>
          <p:nvPr>
            <p:ph type="title"/>
          </p:nvPr>
        </p:nvSpPr>
        <p:spPr>
          <a:xfrm>
            <a:off x="638629" y="0"/>
            <a:ext cx="9644351" cy="1690689"/>
          </a:xfrm>
        </p:spPr>
        <p:txBody>
          <a:bodyPr>
            <a:normAutofit/>
          </a:bodyPr>
          <a:lstStyle/>
          <a:p>
            <a:r>
              <a:rPr lang="en-ZA" altLang="en-US" dirty="0"/>
              <a:t>Law-making </a:t>
            </a:r>
            <a:r>
              <a:rPr lang="en-ZA" altLang="en-US" i="1" dirty="0">
                <a:solidFill>
                  <a:srgbClr val="934619"/>
                </a:solidFill>
              </a:rPr>
              <a:t>cont.</a:t>
            </a:r>
            <a:endParaRPr lang="en-US" altLang="en-US" sz="3200" i="1" dirty="0">
              <a:solidFill>
                <a:srgbClr val="934619"/>
              </a:solidFill>
              <a:latin typeface="Arial" panose="020B0604020202020204" pitchFamily="34" charset="0"/>
              <a:cs typeface="Arial" panose="020B0604020202020204" pitchFamily="34" charset="0"/>
            </a:endParaRPr>
          </a:p>
        </p:txBody>
      </p:sp>
      <p:sp>
        <p:nvSpPr>
          <p:cNvPr id="7" name="Slide Number Placeholder 4">
            <a:extLst>
              <a:ext uri="{FF2B5EF4-FFF2-40B4-BE49-F238E27FC236}">
                <a16:creationId xmlns:a16="http://schemas.microsoft.com/office/drawing/2014/main" id="{DD10E430-BD73-EC76-9B9F-FB98D80F8DA2}"/>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41925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47" y="0"/>
            <a:ext cx="9644351" cy="1687286"/>
          </a:xfrm>
        </p:spPr>
        <p:txBody>
          <a:bodyPr>
            <a:normAutofit/>
          </a:bodyPr>
          <a:lstStyle/>
          <a:p>
            <a:r>
              <a:rPr lang="en-US" sz="3200" dirty="0"/>
              <a:t>Importance of Public Participation in Law-making</a:t>
            </a:r>
          </a:p>
        </p:txBody>
      </p:sp>
      <p:sp>
        <p:nvSpPr>
          <p:cNvPr id="3" name="Content Placeholder 2"/>
          <p:cNvSpPr>
            <a:spLocks noGrp="1"/>
          </p:cNvSpPr>
          <p:nvPr>
            <p:ph idx="1"/>
          </p:nvPr>
        </p:nvSpPr>
        <p:spPr>
          <a:xfrm>
            <a:off x="667547" y="2394857"/>
            <a:ext cx="10882195" cy="3062063"/>
          </a:xfrm>
        </p:spPr>
        <p:txBody>
          <a:bodyPr vert="horz" lIns="91440" tIns="45720" rIns="91440" bIns="45720" rtlCol="0" anchor="t">
            <a:noAutofit/>
          </a:bodyPr>
          <a:lstStyle/>
          <a:p>
            <a:pPr algn="just">
              <a:lnSpc>
                <a:spcPct val="150000"/>
              </a:lnSpc>
            </a:pPr>
            <a:r>
              <a:rPr lang="en-US" sz="1600" b="1" dirty="0">
                <a:latin typeface="Arial"/>
                <a:cs typeface="Arial"/>
              </a:rPr>
              <a:t>Good public participation practices</a:t>
            </a:r>
            <a:r>
              <a:rPr lang="en-US" sz="1600" dirty="0">
                <a:latin typeface="Arial"/>
                <a:cs typeface="Arial"/>
              </a:rPr>
              <a:t> can help public institutions to be </a:t>
            </a:r>
            <a:r>
              <a:rPr lang="en-US" sz="1600" b="1" dirty="0">
                <a:latin typeface="Arial"/>
                <a:cs typeface="Arial"/>
              </a:rPr>
              <a:t>more accountable to the people</a:t>
            </a:r>
            <a:r>
              <a:rPr lang="en-US" sz="1600" dirty="0">
                <a:latin typeface="Arial"/>
                <a:cs typeface="Arial"/>
              </a:rPr>
              <a:t>.</a:t>
            </a:r>
            <a:endParaRPr lang="en-US" sz="1600" dirty="0"/>
          </a:p>
          <a:p>
            <a:pPr algn="just">
              <a:lnSpc>
                <a:spcPct val="150000"/>
              </a:lnSpc>
            </a:pPr>
            <a:r>
              <a:rPr lang="en-US" sz="1600" dirty="0">
                <a:solidFill>
                  <a:srgbClr val="86411E"/>
                </a:solidFill>
                <a:latin typeface="Arial"/>
                <a:cs typeface="Arial"/>
              </a:rPr>
              <a:t>Legislatures play a </a:t>
            </a:r>
            <a:r>
              <a:rPr lang="en-US" sz="1600" b="1" dirty="0">
                <a:solidFill>
                  <a:srgbClr val="86411E"/>
                </a:solidFill>
                <a:latin typeface="Arial"/>
                <a:cs typeface="Arial"/>
              </a:rPr>
              <a:t>representation function</a:t>
            </a:r>
            <a:r>
              <a:rPr lang="en-US" sz="1600" dirty="0">
                <a:solidFill>
                  <a:srgbClr val="86411E"/>
                </a:solidFill>
                <a:latin typeface="Arial"/>
                <a:cs typeface="Arial"/>
              </a:rPr>
              <a:t> and therefore, should be </a:t>
            </a:r>
            <a:r>
              <a:rPr lang="en-US" sz="1600" b="1" dirty="0">
                <a:solidFill>
                  <a:srgbClr val="86411E"/>
                </a:solidFill>
                <a:latin typeface="Arial"/>
                <a:cs typeface="Arial"/>
              </a:rPr>
              <a:t>responsive to their constituencies</a:t>
            </a:r>
            <a:r>
              <a:rPr lang="en-US" sz="1600" dirty="0">
                <a:solidFill>
                  <a:srgbClr val="86411E"/>
                </a:solidFill>
                <a:latin typeface="Arial"/>
                <a:cs typeface="Arial"/>
              </a:rPr>
              <a:t>. </a:t>
            </a:r>
          </a:p>
          <a:p>
            <a:pPr algn="just">
              <a:lnSpc>
                <a:spcPct val="150000"/>
              </a:lnSpc>
            </a:pPr>
            <a:r>
              <a:rPr lang="en-US" sz="1600" dirty="0">
                <a:latin typeface="Arial"/>
                <a:cs typeface="Arial"/>
              </a:rPr>
              <a:t>Public participation can improve the </a:t>
            </a:r>
            <a:r>
              <a:rPr lang="en-US" sz="1600" b="1" dirty="0">
                <a:latin typeface="Arial"/>
                <a:cs typeface="Arial"/>
              </a:rPr>
              <a:t>public’s perception of legislatures and other public institutions</a:t>
            </a:r>
            <a:r>
              <a:rPr lang="en-US" sz="1600" dirty="0">
                <a:latin typeface="Arial"/>
                <a:cs typeface="Arial"/>
              </a:rPr>
              <a:t>.</a:t>
            </a:r>
          </a:p>
          <a:p>
            <a:pPr algn="just">
              <a:lnSpc>
                <a:spcPct val="150000"/>
              </a:lnSpc>
            </a:pPr>
            <a:r>
              <a:rPr lang="en-US" sz="1600" b="1" dirty="0">
                <a:solidFill>
                  <a:srgbClr val="86411E"/>
                </a:solidFill>
                <a:latin typeface="Arial"/>
                <a:cs typeface="Arial"/>
              </a:rPr>
              <a:t>Transparency</a:t>
            </a:r>
            <a:r>
              <a:rPr lang="en-US" sz="1600" dirty="0">
                <a:solidFill>
                  <a:srgbClr val="86411E"/>
                </a:solidFill>
                <a:latin typeface="Arial"/>
                <a:cs typeface="Arial"/>
              </a:rPr>
              <a:t> is a </a:t>
            </a:r>
            <a:r>
              <a:rPr lang="en-US" sz="1600" b="1" dirty="0">
                <a:solidFill>
                  <a:srgbClr val="86411E"/>
                </a:solidFill>
                <a:latin typeface="Arial"/>
                <a:cs typeface="Arial"/>
              </a:rPr>
              <a:t>core value of governmental budgeting</a:t>
            </a:r>
            <a:r>
              <a:rPr lang="en-US" sz="1600" dirty="0">
                <a:solidFill>
                  <a:srgbClr val="86411E"/>
                </a:solidFill>
                <a:latin typeface="Arial"/>
                <a:cs typeface="Arial"/>
              </a:rPr>
              <a:t> &amp; developing a transparent budget process will </a:t>
            </a:r>
            <a:r>
              <a:rPr lang="en-US" sz="1600" b="1" dirty="0">
                <a:solidFill>
                  <a:srgbClr val="86411E"/>
                </a:solidFill>
                <a:latin typeface="Arial"/>
                <a:cs typeface="Arial"/>
              </a:rPr>
              <a:t>improve</a:t>
            </a:r>
            <a:r>
              <a:rPr lang="en-US" sz="1600" dirty="0">
                <a:solidFill>
                  <a:srgbClr val="86411E"/>
                </a:solidFill>
                <a:latin typeface="Arial"/>
                <a:cs typeface="Arial"/>
              </a:rPr>
              <a:t> the </a:t>
            </a:r>
            <a:r>
              <a:rPr lang="en-US" sz="1600" b="1" dirty="0">
                <a:solidFill>
                  <a:srgbClr val="86411E"/>
                </a:solidFill>
                <a:latin typeface="Arial"/>
                <a:cs typeface="Arial"/>
              </a:rPr>
              <a:t>govt’s credibility</a:t>
            </a:r>
            <a:r>
              <a:rPr lang="en-US" sz="1600" dirty="0">
                <a:solidFill>
                  <a:srgbClr val="86411E"/>
                </a:solidFill>
                <a:latin typeface="Arial"/>
                <a:cs typeface="Arial"/>
              </a:rPr>
              <a:t> and </a:t>
            </a:r>
            <a:r>
              <a:rPr lang="en-US" sz="1600" b="1" dirty="0">
                <a:solidFill>
                  <a:srgbClr val="86411E"/>
                </a:solidFill>
                <a:latin typeface="Arial"/>
                <a:cs typeface="Arial"/>
              </a:rPr>
              <a:t>trust </a:t>
            </a:r>
            <a:r>
              <a:rPr lang="en-US" sz="1600" dirty="0">
                <a:solidFill>
                  <a:srgbClr val="86411E"/>
                </a:solidFill>
                <a:latin typeface="Arial"/>
                <a:cs typeface="Arial"/>
              </a:rPr>
              <a:t>within the community.</a:t>
            </a:r>
          </a:p>
          <a:p>
            <a:pPr algn="just">
              <a:lnSpc>
                <a:spcPct val="150000"/>
              </a:lnSpc>
            </a:pPr>
            <a:r>
              <a:rPr lang="en-US" sz="1600" dirty="0">
                <a:latin typeface="Arial"/>
                <a:cs typeface="Arial"/>
              </a:rPr>
              <a:t>Understanding public priorities in </a:t>
            </a:r>
            <a:r>
              <a:rPr lang="en-US" sz="1600" b="1" dirty="0">
                <a:latin typeface="Arial"/>
                <a:cs typeface="Arial"/>
              </a:rPr>
              <a:t>planning</a:t>
            </a:r>
            <a:r>
              <a:rPr lang="en-US" sz="1600" dirty="0">
                <a:latin typeface="Arial"/>
                <a:cs typeface="Arial"/>
              </a:rPr>
              <a:t>, </a:t>
            </a:r>
            <a:r>
              <a:rPr lang="en-US" sz="1600" b="1" dirty="0">
                <a:latin typeface="Arial"/>
                <a:cs typeface="Arial"/>
              </a:rPr>
              <a:t>budgeting</a:t>
            </a:r>
            <a:r>
              <a:rPr lang="en-US" sz="1600" dirty="0">
                <a:latin typeface="Arial"/>
                <a:cs typeface="Arial"/>
              </a:rPr>
              <a:t>, and </a:t>
            </a:r>
            <a:r>
              <a:rPr lang="en-US" sz="1600" b="1" dirty="0">
                <a:latin typeface="Arial"/>
                <a:cs typeface="Arial"/>
              </a:rPr>
              <a:t>managing services</a:t>
            </a:r>
            <a:r>
              <a:rPr lang="en-US" sz="1600" dirty="0">
                <a:latin typeface="Arial"/>
                <a:cs typeface="Arial"/>
              </a:rPr>
              <a:t> becomes very critical.</a:t>
            </a:r>
          </a:p>
          <a:p>
            <a:pPr algn="just"/>
            <a:endParaRPr lang="en-US" sz="1600" dirty="0"/>
          </a:p>
        </p:txBody>
      </p:sp>
      <p:sp>
        <p:nvSpPr>
          <p:cNvPr id="5" name="Slide Number Placeholder 4">
            <a:extLst>
              <a:ext uri="{FF2B5EF4-FFF2-40B4-BE49-F238E27FC236}">
                <a16:creationId xmlns:a16="http://schemas.microsoft.com/office/drawing/2014/main" id="{23407C33-8F69-7F9F-F4D3-0AAC34D980D9}"/>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1185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CC81-95E2-478A-8E76-A7FB95669AF8}"/>
              </a:ext>
            </a:extLst>
          </p:cNvPr>
          <p:cNvSpPr>
            <a:spLocks noGrp="1"/>
          </p:cNvSpPr>
          <p:nvPr>
            <p:ph type="title"/>
          </p:nvPr>
        </p:nvSpPr>
        <p:spPr>
          <a:xfrm>
            <a:off x="682017" y="4720"/>
            <a:ext cx="9415612" cy="1671680"/>
          </a:xfrm>
        </p:spPr>
        <p:txBody>
          <a:bodyPr>
            <a:normAutofit/>
          </a:bodyPr>
          <a:lstStyle/>
          <a:p>
            <a:r>
              <a:rPr lang="en-US" dirty="0"/>
              <a:t>Legislative Framework</a:t>
            </a:r>
            <a:endParaRPr lang="en-ZA" dirty="0"/>
          </a:p>
        </p:txBody>
      </p:sp>
      <p:sp>
        <p:nvSpPr>
          <p:cNvPr id="3" name="Content Placeholder 2">
            <a:extLst>
              <a:ext uri="{FF2B5EF4-FFF2-40B4-BE49-F238E27FC236}">
                <a16:creationId xmlns:a16="http://schemas.microsoft.com/office/drawing/2014/main" id="{EF60C2A1-1200-4C06-834A-2CA2AB6414F0}"/>
              </a:ext>
            </a:extLst>
          </p:cNvPr>
          <p:cNvSpPr>
            <a:spLocks noGrp="1"/>
          </p:cNvSpPr>
          <p:nvPr>
            <p:ph idx="1"/>
          </p:nvPr>
        </p:nvSpPr>
        <p:spPr>
          <a:xfrm>
            <a:off x="682017" y="2188028"/>
            <a:ext cx="10845954" cy="4081207"/>
          </a:xfrm>
        </p:spPr>
        <p:txBody>
          <a:bodyPr vert="horz" lIns="91440" tIns="45720" rIns="91440" bIns="45720" rtlCol="0" anchor="t">
            <a:normAutofit/>
          </a:bodyPr>
          <a:lstStyle/>
          <a:p>
            <a:pPr algn="just">
              <a:lnSpc>
                <a:spcPct val="150000"/>
              </a:lnSpc>
            </a:pPr>
            <a:r>
              <a:rPr lang="en-US" sz="1600" dirty="0">
                <a:solidFill>
                  <a:srgbClr val="000000"/>
                </a:solidFill>
                <a:latin typeface="Arial"/>
                <a:cs typeface="Arial"/>
              </a:rPr>
              <a:t>The Constitution of the Republic of South Africa (1996) provides for the legislature to </a:t>
            </a:r>
            <a:r>
              <a:rPr lang="en-US" sz="1600" b="1" dirty="0">
                <a:solidFill>
                  <a:srgbClr val="000000"/>
                </a:solidFill>
                <a:latin typeface="Arial"/>
                <a:cs typeface="Arial"/>
              </a:rPr>
              <a:t>facilitate</a:t>
            </a:r>
            <a:r>
              <a:rPr lang="en-US" sz="1600" dirty="0">
                <a:solidFill>
                  <a:srgbClr val="000000"/>
                </a:solidFill>
                <a:latin typeface="Arial"/>
                <a:cs typeface="Arial"/>
              </a:rPr>
              <a:t> the </a:t>
            </a:r>
            <a:r>
              <a:rPr lang="en-US" sz="1600" b="1" dirty="0">
                <a:solidFill>
                  <a:srgbClr val="000000"/>
                </a:solidFill>
                <a:latin typeface="Arial"/>
                <a:cs typeface="Arial"/>
              </a:rPr>
              <a:t>participation</a:t>
            </a:r>
            <a:r>
              <a:rPr lang="en-US" sz="1600" dirty="0">
                <a:solidFill>
                  <a:srgbClr val="000000"/>
                </a:solidFill>
                <a:latin typeface="Arial"/>
                <a:cs typeface="Arial"/>
              </a:rPr>
              <a:t> of the </a:t>
            </a:r>
            <a:r>
              <a:rPr lang="en-US" sz="1600" b="1" dirty="0">
                <a:solidFill>
                  <a:srgbClr val="000000"/>
                </a:solidFill>
                <a:latin typeface="Arial"/>
                <a:cs typeface="Arial"/>
              </a:rPr>
              <a:t>public in its proceedings</a:t>
            </a:r>
            <a:r>
              <a:rPr lang="en-US" sz="1600" dirty="0">
                <a:solidFill>
                  <a:srgbClr val="000000"/>
                </a:solidFill>
                <a:latin typeface="Arial"/>
                <a:cs typeface="Arial"/>
              </a:rPr>
              <a:t> as required by </a:t>
            </a:r>
            <a:r>
              <a:rPr lang="en-US" sz="1600" b="1" dirty="0">
                <a:solidFill>
                  <a:srgbClr val="000000"/>
                </a:solidFill>
                <a:latin typeface="Arial"/>
                <a:cs typeface="Arial"/>
              </a:rPr>
              <a:t>section 118</a:t>
            </a:r>
            <a:r>
              <a:rPr lang="en-US" sz="1600" dirty="0">
                <a:solidFill>
                  <a:srgbClr val="000000"/>
                </a:solidFill>
                <a:latin typeface="Arial"/>
                <a:cs typeface="Arial"/>
              </a:rPr>
              <a:t> of the </a:t>
            </a:r>
            <a:r>
              <a:rPr lang="en-US" sz="1600" b="1" dirty="0">
                <a:solidFill>
                  <a:srgbClr val="000000"/>
                </a:solidFill>
                <a:latin typeface="Arial"/>
                <a:cs typeface="Arial"/>
              </a:rPr>
              <a:t>Constitution</a:t>
            </a:r>
            <a:r>
              <a:rPr lang="en-US" sz="1600" dirty="0">
                <a:solidFill>
                  <a:srgbClr val="000000"/>
                </a:solidFill>
                <a:latin typeface="Arial"/>
                <a:cs typeface="Arial"/>
              </a:rPr>
              <a:t>.</a:t>
            </a:r>
            <a:endParaRPr lang="en-US" sz="1600" dirty="0"/>
          </a:p>
          <a:p>
            <a:pPr algn="just">
              <a:lnSpc>
                <a:spcPct val="150000"/>
              </a:lnSpc>
            </a:pPr>
            <a:r>
              <a:rPr lang="en-US" sz="1600" dirty="0">
                <a:solidFill>
                  <a:schemeClr val="accent2">
                    <a:lumMod val="50000"/>
                  </a:schemeClr>
                </a:solidFill>
                <a:latin typeface="Arial"/>
                <a:cs typeface="Arial"/>
              </a:rPr>
              <a:t>This provision of the Constitution is </a:t>
            </a:r>
            <a:r>
              <a:rPr lang="en-US" sz="1600" b="1" dirty="0">
                <a:solidFill>
                  <a:schemeClr val="accent2">
                    <a:lumMod val="50000"/>
                  </a:schemeClr>
                </a:solidFill>
                <a:latin typeface="Arial"/>
                <a:cs typeface="Arial"/>
              </a:rPr>
              <a:t>augmented by the various case law</a:t>
            </a:r>
            <a:r>
              <a:rPr lang="en-US" sz="1600" dirty="0">
                <a:solidFill>
                  <a:schemeClr val="accent2">
                    <a:lumMod val="50000"/>
                  </a:schemeClr>
                </a:solidFill>
                <a:latin typeface="Arial"/>
                <a:cs typeface="Arial"/>
              </a:rPr>
              <a:t> as decided by, amongst others, the Constitutional Court e.g. </a:t>
            </a:r>
            <a:r>
              <a:rPr lang="en-US" sz="1600" dirty="0" err="1">
                <a:solidFill>
                  <a:schemeClr val="accent2">
                    <a:lumMod val="50000"/>
                  </a:schemeClr>
                </a:solidFill>
                <a:latin typeface="Arial"/>
                <a:cs typeface="Arial"/>
              </a:rPr>
              <a:t>Matatiele</a:t>
            </a:r>
            <a:r>
              <a:rPr lang="en-US" sz="1600" dirty="0">
                <a:solidFill>
                  <a:schemeClr val="accent2">
                    <a:lumMod val="50000"/>
                  </a:schemeClr>
                </a:solidFill>
                <a:latin typeface="Arial"/>
                <a:cs typeface="Arial"/>
              </a:rPr>
              <a:t>,  </a:t>
            </a:r>
            <a:r>
              <a:rPr lang="en-US" sz="1600" dirty="0" err="1">
                <a:solidFill>
                  <a:schemeClr val="accent2">
                    <a:lumMod val="50000"/>
                  </a:schemeClr>
                </a:solidFill>
                <a:latin typeface="Arial"/>
                <a:cs typeface="Arial"/>
              </a:rPr>
              <a:t>Merafong</a:t>
            </a:r>
            <a:r>
              <a:rPr lang="en-US" sz="1600" dirty="0">
                <a:solidFill>
                  <a:schemeClr val="accent2">
                    <a:lumMod val="50000"/>
                  </a:schemeClr>
                </a:solidFill>
                <a:latin typeface="Arial"/>
                <a:cs typeface="Arial"/>
              </a:rPr>
              <a:t> &amp; others where the courts emphasized the </a:t>
            </a:r>
            <a:r>
              <a:rPr lang="en-US" sz="1600" b="1" dirty="0">
                <a:solidFill>
                  <a:schemeClr val="accent2">
                    <a:lumMod val="50000"/>
                  </a:schemeClr>
                </a:solidFill>
                <a:latin typeface="Arial"/>
                <a:cs typeface="Arial"/>
              </a:rPr>
              <a:t>need for meaningful</a:t>
            </a:r>
            <a:r>
              <a:rPr lang="en-US" sz="1600" dirty="0">
                <a:solidFill>
                  <a:schemeClr val="accent2">
                    <a:lumMod val="50000"/>
                  </a:schemeClr>
                </a:solidFill>
                <a:latin typeface="Arial"/>
                <a:cs typeface="Arial"/>
              </a:rPr>
              <a:t> &amp; </a:t>
            </a:r>
            <a:r>
              <a:rPr lang="en-US" sz="1600" b="1" dirty="0">
                <a:solidFill>
                  <a:schemeClr val="accent2">
                    <a:lumMod val="50000"/>
                  </a:schemeClr>
                </a:solidFill>
                <a:latin typeface="Arial"/>
                <a:cs typeface="Arial"/>
              </a:rPr>
              <a:t>responsive public involvement</a:t>
            </a:r>
            <a:r>
              <a:rPr lang="en-US" sz="1600" dirty="0">
                <a:solidFill>
                  <a:schemeClr val="accent2">
                    <a:lumMod val="50000"/>
                  </a:schemeClr>
                </a:solidFill>
                <a:latin typeface="Arial"/>
                <a:cs typeface="Arial"/>
              </a:rPr>
              <a:t> to underpin decision making by </a:t>
            </a:r>
            <a:r>
              <a:rPr lang="en-US" sz="1600" i="1" dirty="0" err="1">
                <a:solidFill>
                  <a:schemeClr val="accent2">
                    <a:lumMod val="50000"/>
                  </a:schemeClr>
                </a:solidFill>
                <a:latin typeface="Arial"/>
                <a:cs typeface="Arial"/>
              </a:rPr>
              <a:t>interalia</a:t>
            </a:r>
            <a:r>
              <a:rPr lang="en-US" sz="1600" dirty="0">
                <a:solidFill>
                  <a:schemeClr val="accent2">
                    <a:lumMod val="50000"/>
                  </a:schemeClr>
                </a:solidFill>
                <a:latin typeface="Arial"/>
                <a:cs typeface="Arial"/>
              </a:rPr>
              <a:t> elected public reps. </a:t>
            </a:r>
            <a:endParaRPr lang="en-US" sz="1600" dirty="0">
              <a:solidFill>
                <a:schemeClr val="accent2">
                  <a:lumMod val="50000"/>
                </a:schemeClr>
              </a:solidFill>
            </a:endParaRPr>
          </a:p>
          <a:p>
            <a:pPr algn="just">
              <a:lnSpc>
                <a:spcPct val="150000"/>
              </a:lnSpc>
            </a:pPr>
            <a:r>
              <a:rPr lang="en-US" sz="1600" b="1" dirty="0">
                <a:latin typeface="Arial"/>
                <a:cs typeface="Arial"/>
              </a:rPr>
              <a:t>FMPPLA</a:t>
            </a:r>
            <a:r>
              <a:rPr lang="en-US" sz="1600" dirty="0">
                <a:latin typeface="Arial"/>
                <a:cs typeface="Arial"/>
              </a:rPr>
              <a:t> provides and regulate </a:t>
            </a:r>
            <a:r>
              <a:rPr lang="en-US" sz="1600" b="1" dirty="0">
                <a:latin typeface="Arial"/>
                <a:cs typeface="Arial"/>
              </a:rPr>
              <a:t>ﬁnancial management of parliament and legislatures</a:t>
            </a:r>
            <a:r>
              <a:rPr lang="en-US" sz="1600" dirty="0">
                <a:latin typeface="Arial"/>
                <a:cs typeface="Arial"/>
              </a:rPr>
              <a:t> by introducing </a:t>
            </a:r>
            <a:r>
              <a:rPr lang="en-US" sz="1600" b="1" dirty="0">
                <a:latin typeface="Arial"/>
                <a:cs typeface="Arial"/>
              </a:rPr>
              <a:t>ﬁnancial norms</a:t>
            </a:r>
            <a:r>
              <a:rPr lang="en-US" sz="1600" dirty="0">
                <a:latin typeface="Arial"/>
                <a:cs typeface="Arial"/>
              </a:rPr>
              <a:t> and </a:t>
            </a:r>
            <a:r>
              <a:rPr lang="en-US" sz="1600" b="1" dirty="0">
                <a:latin typeface="Arial"/>
                <a:cs typeface="Arial"/>
              </a:rPr>
              <a:t>standards</a:t>
            </a:r>
            <a:r>
              <a:rPr lang="en-US" sz="1600" dirty="0">
                <a:latin typeface="Arial"/>
                <a:cs typeface="Arial"/>
              </a:rPr>
              <a:t> to be upheld in these institutions.</a:t>
            </a:r>
          </a:p>
        </p:txBody>
      </p:sp>
      <p:sp>
        <p:nvSpPr>
          <p:cNvPr id="5" name="Slide Number Placeholder 4">
            <a:extLst>
              <a:ext uri="{FF2B5EF4-FFF2-40B4-BE49-F238E27FC236}">
                <a16:creationId xmlns:a16="http://schemas.microsoft.com/office/drawing/2014/main" id="{AB11859E-0C89-8467-3411-687A675E2086}"/>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71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38629" y="3069772"/>
            <a:ext cx="10889342" cy="2492828"/>
          </a:xfrm>
          <a:prstGeom prst="rect">
            <a:avLst/>
          </a:prstGeom>
          <a:solidFill>
            <a:srgbClr val="E3E6E3">
              <a:alpha val="5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3E6E3"/>
              </a:solidFill>
            </a:endParaRPr>
          </a:p>
        </p:txBody>
      </p:sp>
      <p:sp>
        <p:nvSpPr>
          <p:cNvPr id="6" name="TextBox 5">
            <a:extLst>
              <a:ext uri="{FF2B5EF4-FFF2-40B4-BE49-F238E27FC236}">
                <a16:creationId xmlns:a16="http://schemas.microsoft.com/office/drawing/2014/main" id="{73534B89-2961-FB4D-953A-922B490A3D40}"/>
              </a:ext>
            </a:extLst>
          </p:cNvPr>
          <p:cNvSpPr txBox="1"/>
          <p:nvPr/>
        </p:nvSpPr>
        <p:spPr>
          <a:xfrm>
            <a:off x="556495" y="2161685"/>
            <a:ext cx="11079009" cy="785343"/>
          </a:xfrm>
          <a:prstGeom prst="rect">
            <a:avLst/>
          </a:prstGeom>
          <a:noFill/>
        </p:spPr>
        <p:txBody>
          <a:bodyPr wrap="square" lIns="91440" tIns="45720" rIns="91440" bIns="45720" rtlCol="0" anchor="t">
            <a:spAutoFit/>
          </a:bodyPr>
          <a:lstStyle/>
          <a:p>
            <a:pPr>
              <a:lnSpc>
                <a:spcPct val="150000"/>
              </a:lnSpc>
            </a:pPr>
            <a:r>
              <a:rPr lang="en-US" altLang="en-US" sz="1600" dirty="0">
                <a:latin typeface="Arial"/>
                <a:cs typeface="Arial"/>
              </a:rPr>
              <a:t>A Bill </a:t>
            </a:r>
            <a:r>
              <a:rPr lang="en-ZA" altLang="en-US" sz="1600" dirty="0">
                <a:latin typeface="Arial"/>
                <a:cs typeface="Arial"/>
              </a:rPr>
              <a:t>is </a:t>
            </a:r>
            <a:r>
              <a:rPr lang="en-ZA" altLang="en-US" sz="1600" b="1" dirty="0">
                <a:latin typeface="Arial"/>
                <a:cs typeface="Arial"/>
              </a:rPr>
              <a:t>proposed legislation </a:t>
            </a:r>
            <a:r>
              <a:rPr lang="en-ZA" altLang="en-US" sz="1600" dirty="0">
                <a:latin typeface="Arial"/>
                <a:cs typeface="Arial"/>
              </a:rPr>
              <a:t>in </a:t>
            </a:r>
            <a:r>
              <a:rPr lang="en-ZA" altLang="en-US" sz="1600" b="1" dirty="0">
                <a:latin typeface="Arial"/>
                <a:cs typeface="Arial"/>
              </a:rPr>
              <a:t>draft form</a:t>
            </a:r>
            <a:r>
              <a:rPr lang="en-ZA" altLang="en-US" sz="1600" dirty="0">
                <a:latin typeface="Arial"/>
                <a:cs typeface="Arial"/>
              </a:rPr>
              <a:t>, containing provisions that are intended  to provide a framework for the subject matter that is intended for legislation.</a:t>
            </a:r>
            <a:endParaRPr lang="en-ZA" altLang="en-US" sz="1600" b="1" dirty="0">
              <a:solidFill>
                <a:srgbClr val="E2CFA1"/>
              </a:solidFill>
              <a:latin typeface="Arial"/>
              <a:cs typeface="Arial"/>
            </a:endParaRPr>
          </a:p>
        </p:txBody>
      </p:sp>
      <p:sp>
        <p:nvSpPr>
          <p:cNvPr id="8" name="TextBox 7">
            <a:extLst>
              <a:ext uri="{FF2B5EF4-FFF2-40B4-BE49-F238E27FC236}">
                <a16:creationId xmlns:a16="http://schemas.microsoft.com/office/drawing/2014/main" id="{864A7387-589E-B548-8FE5-77B66CFA5032}"/>
              </a:ext>
            </a:extLst>
          </p:cNvPr>
          <p:cNvSpPr txBox="1"/>
          <p:nvPr/>
        </p:nvSpPr>
        <p:spPr>
          <a:xfrm>
            <a:off x="1009846" y="4061361"/>
            <a:ext cx="1979525" cy="1077218"/>
          </a:xfrm>
          <a:prstGeom prst="rect">
            <a:avLst/>
          </a:prstGeom>
          <a:noFill/>
        </p:spPr>
        <p:txBody>
          <a:bodyPr wrap="square" lIns="91440" tIns="45720" rIns="91440" bIns="45720" rtlCol="0" anchor="t">
            <a:spAutoFit/>
          </a:bodyPr>
          <a:lstStyle/>
          <a:p>
            <a:r>
              <a:rPr lang="en-US" sz="1600" b="1" dirty="0">
                <a:solidFill>
                  <a:srgbClr val="86411E"/>
                </a:solidFill>
                <a:latin typeface="Arial"/>
                <a:cs typeface="Arial"/>
              </a:rPr>
              <a:t>Section 74 Bills</a:t>
            </a:r>
          </a:p>
          <a:p>
            <a:endParaRPr lang="en-US" sz="1600" b="1" dirty="0">
              <a:solidFill>
                <a:srgbClr val="154B24"/>
              </a:solidFill>
              <a:latin typeface="Arial" panose="020B0604020202020204" pitchFamily="34" charset="0"/>
              <a:cs typeface="Arial" panose="020B0604020202020204" pitchFamily="34" charset="0"/>
            </a:endParaRPr>
          </a:p>
          <a:p>
            <a:r>
              <a:rPr lang="en-ZA" altLang="en-US" sz="1600" dirty="0">
                <a:latin typeface="Arial"/>
                <a:cs typeface="Arial"/>
              </a:rPr>
              <a:t>Bills amending the Constitution</a:t>
            </a:r>
            <a:endParaRPr lang="en-US" sz="1600" dirty="0">
              <a:latin typeface="Arial"/>
              <a:cs typeface="Arial"/>
            </a:endParaRPr>
          </a:p>
        </p:txBody>
      </p:sp>
      <p:sp>
        <p:nvSpPr>
          <p:cNvPr id="14" name="TextBox 13">
            <a:extLst>
              <a:ext uri="{FF2B5EF4-FFF2-40B4-BE49-F238E27FC236}">
                <a16:creationId xmlns:a16="http://schemas.microsoft.com/office/drawing/2014/main" id="{8D8D5932-D350-458D-BF7B-1685E06FBB30}"/>
              </a:ext>
            </a:extLst>
          </p:cNvPr>
          <p:cNvSpPr txBox="1"/>
          <p:nvPr/>
        </p:nvSpPr>
        <p:spPr>
          <a:xfrm>
            <a:off x="6495404" y="4049981"/>
            <a:ext cx="1979525" cy="1077218"/>
          </a:xfrm>
          <a:prstGeom prst="rect">
            <a:avLst/>
          </a:prstGeom>
          <a:noFill/>
        </p:spPr>
        <p:txBody>
          <a:bodyPr wrap="square" lIns="91440" tIns="45720" rIns="91440" bIns="45720" rtlCol="0" anchor="t">
            <a:spAutoFit/>
          </a:bodyPr>
          <a:lstStyle/>
          <a:p>
            <a:r>
              <a:rPr lang="en-US" sz="1600" b="1" dirty="0">
                <a:solidFill>
                  <a:srgbClr val="86411E"/>
                </a:solidFill>
                <a:latin typeface="Arial"/>
                <a:cs typeface="Arial"/>
              </a:rPr>
              <a:t>Section 76 Bills</a:t>
            </a:r>
          </a:p>
          <a:p>
            <a:endParaRPr lang="en-US" sz="1600" b="1" dirty="0">
              <a:solidFill>
                <a:srgbClr val="154B24"/>
              </a:solidFill>
              <a:latin typeface="Arial" panose="020B0604020202020204" pitchFamily="34" charset="0"/>
              <a:cs typeface="Arial" panose="020B0604020202020204" pitchFamily="34" charset="0"/>
            </a:endParaRPr>
          </a:p>
          <a:p>
            <a:r>
              <a:rPr lang="en-US" altLang="en-US" sz="1600" dirty="0">
                <a:latin typeface="Arial"/>
                <a:cs typeface="Arial"/>
              </a:rPr>
              <a:t>Ordinary Bills affecting provinces </a:t>
            </a: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7E5E582-0742-469D-8FC5-B0C5DFB95F85}"/>
              </a:ext>
            </a:extLst>
          </p:cNvPr>
          <p:cNvSpPr txBox="1"/>
          <p:nvPr/>
        </p:nvSpPr>
        <p:spPr>
          <a:xfrm>
            <a:off x="3831149" y="4049981"/>
            <a:ext cx="1979525" cy="1077218"/>
          </a:xfrm>
          <a:prstGeom prst="rect">
            <a:avLst/>
          </a:prstGeom>
          <a:noFill/>
        </p:spPr>
        <p:txBody>
          <a:bodyPr wrap="square" lIns="91440" tIns="45720" rIns="91440" bIns="45720" rtlCol="0" anchor="t">
            <a:spAutoFit/>
          </a:bodyPr>
          <a:lstStyle/>
          <a:p>
            <a:r>
              <a:rPr lang="en-US" sz="1600" b="1" dirty="0">
                <a:solidFill>
                  <a:srgbClr val="86411E"/>
                </a:solidFill>
                <a:latin typeface="Arial"/>
                <a:cs typeface="Arial"/>
              </a:rPr>
              <a:t>Section 75 Bills</a:t>
            </a:r>
          </a:p>
          <a:p>
            <a:endParaRPr lang="en-US" sz="1600" b="1" dirty="0">
              <a:solidFill>
                <a:srgbClr val="154B24"/>
              </a:solidFill>
              <a:latin typeface="Arial" panose="020B0604020202020204" pitchFamily="34" charset="0"/>
              <a:cs typeface="Arial" panose="020B0604020202020204" pitchFamily="34" charset="0"/>
            </a:endParaRPr>
          </a:p>
          <a:p>
            <a:r>
              <a:rPr lang="en-US" altLang="en-US" sz="1600" dirty="0">
                <a:latin typeface="Arial"/>
                <a:cs typeface="Arial"/>
              </a:rPr>
              <a:t>Ordinary Bills not affecting provinces </a:t>
            </a:r>
            <a:endParaRPr lang="en-US"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841965C-9987-4D14-A0D4-F0A6505FFA2E}"/>
              </a:ext>
            </a:extLst>
          </p:cNvPr>
          <p:cNvSpPr txBox="1"/>
          <p:nvPr/>
        </p:nvSpPr>
        <p:spPr>
          <a:xfrm>
            <a:off x="9301211" y="4049981"/>
            <a:ext cx="1979525" cy="1077218"/>
          </a:xfrm>
          <a:prstGeom prst="rect">
            <a:avLst/>
          </a:prstGeom>
          <a:noFill/>
        </p:spPr>
        <p:txBody>
          <a:bodyPr wrap="square" lIns="91440" tIns="45720" rIns="91440" bIns="45720" rtlCol="0" anchor="t">
            <a:spAutoFit/>
          </a:bodyPr>
          <a:lstStyle/>
          <a:p>
            <a:r>
              <a:rPr lang="en-US" sz="1600" b="1" dirty="0">
                <a:solidFill>
                  <a:srgbClr val="86411E"/>
                </a:solidFill>
                <a:latin typeface="Arial"/>
                <a:cs typeface="Arial"/>
              </a:rPr>
              <a:t>Section 77 Bills</a:t>
            </a:r>
            <a:endParaRPr lang="en-US" sz="1600" dirty="0"/>
          </a:p>
          <a:p>
            <a:endParaRPr lang="en-ZA" sz="1600" dirty="0">
              <a:solidFill>
                <a:srgbClr val="154B24"/>
              </a:solidFill>
              <a:latin typeface="Arial"/>
              <a:cs typeface="Arial"/>
            </a:endParaRPr>
          </a:p>
          <a:p>
            <a:r>
              <a:rPr lang="en-ZA" sz="1600" dirty="0">
                <a:solidFill>
                  <a:srgbClr val="000000"/>
                </a:solidFill>
                <a:latin typeface="Arial"/>
                <a:cs typeface="Arial"/>
              </a:rPr>
              <a:t>Money Bills</a:t>
            </a:r>
            <a:endParaRPr lang="en-ZA" altLang="en-US" sz="1600" dirty="0">
              <a:solidFill>
                <a:srgbClr val="000000"/>
              </a:solidFill>
              <a:latin typeface="Arial"/>
              <a:cs typeface="Arial"/>
            </a:endParaRPr>
          </a:p>
          <a:p>
            <a:endParaRPr lang="en-US" sz="1600" b="1" dirty="0">
              <a:solidFill>
                <a:srgbClr val="154B24"/>
              </a:solidFill>
              <a:latin typeface="Arial" panose="020B0604020202020204" pitchFamily="34" charset="0"/>
              <a:cs typeface="Arial" panose="020B0604020202020204" pitchFamily="34" charset="0"/>
            </a:endParaRPr>
          </a:p>
        </p:txBody>
      </p:sp>
      <p:sp>
        <p:nvSpPr>
          <p:cNvPr id="3" name="Rectangle 2"/>
          <p:cNvSpPr/>
          <p:nvPr/>
        </p:nvSpPr>
        <p:spPr>
          <a:xfrm>
            <a:off x="638629" y="3238584"/>
            <a:ext cx="10889342" cy="461665"/>
          </a:xfrm>
          <a:prstGeom prst="rect">
            <a:avLst/>
          </a:prstGeom>
        </p:spPr>
        <p:txBody>
          <a:bodyPr wrap="square" lIns="91440" tIns="45720" rIns="91440" bIns="45720" anchor="t">
            <a:spAutoFit/>
          </a:bodyPr>
          <a:lstStyle/>
          <a:p>
            <a:pPr algn="ctr"/>
            <a:r>
              <a:rPr lang="en-ZA" altLang="en-US" sz="2400" b="1" dirty="0">
                <a:solidFill>
                  <a:srgbClr val="154B24"/>
                </a:solidFill>
                <a:latin typeface="Arial"/>
                <a:cs typeface="Arial"/>
              </a:rPr>
              <a:t>National Bills</a:t>
            </a:r>
            <a:endParaRPr lang="en-US" sz="2400" dirty="0">
              <a:solidFill>
                <a:srgbClr val="154B24"/>
              </a:solidFill>
            </a:endParaRPr>
          </a:p>
        </p:txBody>
      </p:sp>
      <p:cxnSp>
        <p:nvCxnSpPr>
          <p:cNvPr id="9" name="Straight Connector 8"/>
          <p:cNvCxnSpPr>
            <a:cxnSpLocks/>
          </p:cNvCxnSpPr>
          <p:nvPr/>
        </p:nvCxnSpPr>
        <p:spPr>
          <a:xfrm>
            <a:off x="1009846" y="4456038"/>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23" name="Straight Connector 22"/>
          <p:cNvCxnSpPr>
            <a:cxnSpLocks/>
          </p:cNvCxnSpPr>
          <p:nvPr/>
        </p:nvCxnSpPr>
        <p:spPr>
          <a:xfrm>
            <a:off x="3831149" y="4456038"/>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25" name="Straight Connector 24"/>
          <p:cNvCxnSpPr>
            <a:cxnSpLocks/>
          </p:cNvCxnSpPr>
          <p:nvPr/>
        </p:nvCxnSpPr>
        <p:spPr>
          <a:xfrm>
            <a:off x="6495128" y="4456038"/>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27" name="Straight Connector 26"/>
          <p:cNvCxnSpPr>
            <a:cxnSpLocks/>
          </p:cNvCxnSpPr>
          <p:nvPr/>
        </p:nvCxnSpPr>
        <p:spPr>
          <a:xfrm>
            <a:off x="9301211" y="4456038"/>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2" name="Straight Connector 1">
            <a:extLst>
              <a:ext uri="{FF2B5EF4-FFF2-40B4-BE49-F238E27FC236}">
                <a16:creationId xmlns:a16="http://schemas.microsoft.com/office/drawing/2014/main" id="{5D8AA7AE-9B92-8C30-ECFB-2273E7F7B9CE}"/>
              </a:ext>
            </a:extLst>
          </p:cNvPr>
          <p:cNvCxnSpPr>
            <a:cxnSpLocks/>
          </p:cNvCxnSpPr>
          <p:nvPr/>
        </p:nvCxnSpPr>
        <p:spPr>
          <a:xfrm>
            <a:off x="1009846" y="5250695"/>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ABF32477-94C2-FF84-4958-E9EC26E53EA4}"/>
              </a:ext>
            </a:extLst>
          </p:cNvPr>
          <p:cNvCxnSpPr>
            <a:cxnSpLocks/>
          </p:cNvCxnSpPr>
          <p:nvPr/>
        </p:nvCxnSpPr>
        <p:spPr>
          <a:xfrm>
            <a:off x="3831149" y="5250695"/>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6C15B4C1-5340-4A54-90B2-C70CE67BAAFC}"/>
              </a:ext>
            </a:extLst>
          </p:cNvPr>
          <p:cNvCxnSpPr>
            <a:cxnSpLocks/>
          </p:cNvCxnSpPr>
          <p:nvPr/>
        </p:nvCxnSpPr>
        <p:spPr>
          <a:xfrm>
            <a:off x="6495128" y="5250695"/>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B78F9AC-E3BA-96EB-7E4B-4A424DF3C69A}"/>
              </a:ext>
            </a:extLst>
          </p:cNvPr>
          <p:cNvCxnSpPr>
            <a:cxnSpLocks/>
          </p:cNvCxnSpPr>
          <p:nvPr/>
        </p:nvCxnSpPr>
        <p:spPr>
          <a:xfrm>
            <a:off x="9301211" y="5250695"/>
            <a:ext cx="1979525" cy="0"/>
          </a:xfrm>
          <a:prstGeom prst="line">
            <a:avLst/>
          </a:prstGeom>
          <a:ln>
            <a:solidFill>
              <a:srgbClr val="154B24"/>
            </a:solidFill>
          </a:ln>
        </p:spPr>
        <p:style>
          <a:lnRef idx="1">
            <a:schemeClr val="dk1"/>
          </a:lnRef>
          <a:fillRef idx="0">
            <a:schemeClr val="dk1"/>
          </a:fillRef>
          <a:effectRef idx="0">
            <a:schemeClr val="dk1"/>
          </a:effectRef>
          <a:fontRef idx="minor">
            <a:schemeClr val="tx1"/>
          </a:fontRef>
        </p:style>
      </p:cxnSp>
      <p:sp>
        <p:nvSpPr>
          <p:cNvPr id="11" name="Title 10">
            <a:extLst>
              <a:ext uri="{FF2B5EF4-FFF2-40B4-BE49-F238E27FC236}">
                <a16:creationId xmlns:a16="http://schemas.microsoft.com/office/drawing/2014/main" id="{6958F517-BE65-ACA4-AE08-7C4C6C05DD1C}"/>
              </a:ext>
            </a:extLst>
          </p:cNvPr>
          <p:cNvSpPr>
            <a:spLocks noGrp="1"/>
          </p:cNvSpPr>
          <p:nvPr>
            <p:ph type="title"/>
          </p:nvPr>
        </p:nvSpPr>
        <p:spPr>
          <a:xfrm>
            <a:off x="638629" y="1"/>
            <a:ext cx="9644351" cy="1690688"/>
          </a:xfrm>
        </p:spPr>
        <p:txBody>
          <a:bodyPr/>
          <a:lstStyle/>
          <a:p>
            <a:r>
              <a:rPr lang="en-US" dirty="0"/>
              <a:t>Types of Bills</a:t>
            </a:r>
          </a:p>
        </p:txBody>
      </p:sp>
      <p:sp>
        <p:nvSpPr>
          <p:cNvPr id="12" name="Slide Number Placeholder 4">
            <a:extLst>
              <a:ext uri="{FF2B5EF4-FFF2-40B4-BE49-F238E27FC236}">
                <a16:creationId xmlns:a16="http://schemas.microsoft.com/office/drawing/2014/main" id="{40C6A2D0-E97D-760B-BE16-086EB0F06B24}"/>
              </a:ext>
            </a:extLst>
          </p:cNvPr>
          <p:cNvSpPr>
            <a:spLocks noGrp="1"/>
          </p:cNvSpPr>
          <p:nvPr>
            <p:ph type="sldNum" sz="quarter" idx="12"/>
          </p:nvPr>
        </p:nvSpPr>
        <p:spPr>
          <a:xfrm>
            <a:off x="8795800" y="5995686"/>
            <a:ext cx="2743200" cy="4971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93099-F7AB-074E-8CC3-8B9B36D0B21C}"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4952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3101</Words>
  <Application>Microsoft Macintosh PowerPoint</Application>
  <PresentationFormat>Widescreen</PresentationFormat>
  <Paragraphs>266</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Aptos</vt:lpstr>
      <vt:lpstr>Aptos Display</vt:lpstr>
      <vt:lpstr>Arial</vt:lpstr>
      <vt:lpstr>Courier New</vt:lpstr>
      <vt:lpstr>Times New Roman</vt:lpstr>
      <vt:lpstr>Wingdings</vt:lpstr>
      <vt:lpstr>Office Theme</vt:lpstr>
      <vt:lpstr>1_Office Theme</vt:lpstr>
      <vt:lpstr>THE LAW-MAKING PROCESS National and Provincial Legislation</vt:lpstr>
      <vt:lpstr>PRESENTATION OUTLINE</vt:lpstr>
      <vt:lpstr>Introduction</vt:lpstr>
      <vt:lpstr>Law-making</vt:lpstr>
      <vt:lpstr>Law-making cont.</vt:lpstr>
      <vt:lpstr>Law-making cont.</vt:lpstr>
      <vt:lpstr>Importance of Public Participation in Law-making</vt:lpstr>
      <vt:lpstr>Legislative Framework</vt:lpstr>
      <vt:lpstr>Types of Bills</vt:lpstr>
      <vt:lpstr>Types of Bills cont.</vt:lpstr>
      <vt:lpstr>The Law-Making Process (National)</vt:lpstr>
      <vt:lpstr>The Law-Making Process (National) cont.</vt:lpstr>
      <vt:lpstr>The Law-Making Process (National) cont.</vt:lpstr>
      <vt:lpstr>The Law-Making Process (Provincial)</vt:lpstr>
      <vt:lpstr>The Law-Making Process (Provincial)</vt:lpstr>
      <vt:lpstr>Money Bills Legislation</vt:lpstr>
      <vt:lpstr>Money Bills Legislation Cont…</vt:lpstr>
      <vt:lpstr>Money Bills Legislation Cont…</vt:lpstr>
      <vt:lpstr>Legislative Framework pertaining to Money Bills</vt:lpstr>
      <vt:lpstr>Legislative Framework pertaining to Money Bills</vt:lpstr>
      <vt:lpstr>The Money Bills Process</vt:lpstr>
      <vt:lpstr>Public Participation in Money Bills</vt:lpstr>
      <vt:lpstr>Public Participation in Money Bills cont.</vt:lpstr>
      <vt:lpstr>Public Participation in Money Bills cont.</vt:lpstr>
      <vt:lpstr>Public Participation in Money Bills cont.</vt:lpstr>
      <vt:lpstr>GPL Money Bills Act</vt:lpstr>
      <vt:lpstr>GPL Money Bills Act cont.</vt:lpstr>
      <vt:lpstr>Objects of the Act</vt:lpstr>
      <vt:lpstr>What the Act Entails</vt:lpstr>
      <vt:lpstr>Recommendations of the Study</vt:lpstr>
      <vt:lpstr>Recommendations cont.</vt:lpstr>
      <vt:lpstr>Implementation of the Act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Powers and Overview of GPL Mandates</dc:title>
  <dc:creator>Tinyiko Makondo</dc:creator>
  <cp:lastModifiedBy>Leene Mogobe</cp:lastModifiedBy>
  <cp:revision>854</cp:revision>
  <dcterms:created xsi:type="dcterms:W3CDTF">2024-06-20T14:49:44Z</dcterms:created>
  <dcterms:modified xsi:type="dcterms:W3CDTF">2024-06-25T20:10:12Z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00853-e5cc-480d-8b74-afcdbe2c705a_Enabled">
    <vt:lpwstr>true</vt:lpwstr>
  </property>
  <property fmtid="{D5CDD505-2E9C-101B-9397-08002B2CF9AE}" pid="3" name="MSIP_Label_41a00853-e5cc-480d-8b74-afcdbe2c705a_SetDate">
    <vt:lpwstr>2024-06-20T14:51:08Z</vt:lpwstr>
  </property>
  <property fmtid="{D5CDD505-2E9C-101B-9397-08002B2CF9AE}" pid="4" name="MSIP_Label_41a00853-e5cc-480d-8b74-afcdbe2c705a_Method">
    <vt:lpwstr>Standard</vt:lpwstr>
  </property>
  <property fmtid="{D5CDD505-2E9C-101B-9397-08002B2CF9AE}" pid="5" name="MSIP_Label_41a00853-e5cc-480d-8b74-afcdbe2c705a_Name">
    <vt:lpwstr>defa4170-0d19-0005-0004-bc88714345d2</vt:lpwstr>
  </property>
  <property fmtid="{D5CDD505-2E9C-101B-9397-08002B2CF9AE}" pid="6" name="MSIP_Label_41a00853-e5cc-480d-8b74-afcdbe2c705a_SiteId">
    <vt:lpwstr>4a3d1c5b-66b2-47c2-88d1-7eaa8d27e6cf</vt:lpwstr>
  </property>
  <property fmtid="{D5CDD505-2E9C-101B-9397-08002B2CF9AE}" pid="7" name="MSIP_Label_41a00853-e5cc-480d-8b74-afcdbe2c705a_ActionId">
    <vt:lpwstr>52accfd5-cdb1-4d9b-b642-80264963d900</vt:lpwstr>
  </property>
  <property fmtid="{D5CDD505-2E9C-101B-9397-08002B2CF9AE}" pid="8" name="MSIP_Label_41a00853-e5cc-480d-8b74-afcdbe2c705a_ContentBits">
    <vt:lpwstr>0</vt:lpwstr>
  </property>
</Properties>
</file>