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34805159" r:id="rId2"/>
    <p:sldId id="2134805158" r:id="rId3"/>
    <p:sldId id="2134805167" r:id="rId4"/>
    <p:sldId id="2134805181" r:id="rId5"/>
    <p:sldId id="2134805177" r:id="rId6"/>
    <p:sldId id="2134805178" r:id="rId7"/>
    <p:sldId id="2134805182" r:id="rId8"/>
    <p:sldId id="2134805176" r:id="rId9"/>
    <p:sldId id="2134805170" r:id="rId10"/>
    <p:sldId id="2134805168" r:id="rId11"/>
    <p:sldId id="2134805171" r:id="rId12"/>
    <p:sldId id="2134805172" r:id="rId13"/>
    <p:sldId id="2134805173" r:id="rId14"/>
    <p:sldId id="2134805169" r:id="rId15"/>
    <p:sldId id="2134805179" r:id="rId16"/>
    <p:sldId id="21348051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246"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7EAC1-1D8F-4685-B57A-1E6AB1A9CA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22FE2F7-D367-41D9-95D1-238A493EADD2}">
      <dgm:prSet/>
      <dgm:spPr/>
      <dgm:t>
        <a:bodyPr/>
        <a:lstStyle/>
        <a:p>
          <a:pPr>
            <a:lnSpc>
              <a:spcPct val="100000"/>
            </a:lnSpc>
          </a:pPr>
          <a:r>
            <a:rPr lang="en-GB" dirty="0"/>
            <a:t>Factors informing the formula</a:t>
          </a:r>
          <a:endParaRPr lang="en-US" dirty="0"/>
        </a:p>
      </dgm:t>
    </dgm:pt>
    <dgm:pt modelId="{FB0010EB-13A1-40FA-80CF-553F6C13998B}" type="parTrans" cxnId="{3F2760FE-A80B-4693-8D16-F6C6F9A04C03}">
      <dgm:prSet/>
      <dgm:spPr/>
      <dgm:t>
        <a:bodyPr/>
        <a:lstStyle/>
        <a:p>
          <a:endParaRPr lang="en-US"/>
        </a:p>
      </dgm:t>
    </dgm:pt>
    <dgm:pt modelId="{7BD49CF5-D058-4ECE-8916-8966F7B0FFC8}" type="sibTrans" cxnId="{3F2760FE-A80B-4693-8D16-F6C6F9A04C03}">
      <dgm:prSet/>
      <dgm:spPr/>
      <dgm:t>
        <a:bodyPr/>
        <a:lstStyle/>
        <a:p>
          <a:endParaRPr lang="en-US"/>
        </a:p>
      </dgm:t>
    </dgm:pt>
    <dgm:pt modelId="{884B498A-A35C-4EBB-9692-774E8D06C188}">
      <dgm:prSet/>
      <dgm:spPr/>
      <dgm:t>
        <a:bodyPr/>
        <a:lstStyle/>
        <a:p>
          <a:pPr>
            <a:lnSpc>
              <a:spcPct val="100000"/>
            </a:lnSpc>
          </a:pPr>
          <a:r>
            <a:rPr lang="en-GB" dirty="0"/>
            <a:t>Current status on the reconstitution of the ABLTC </a:t>
          </a:r>
          <a:endParaRPr lang="en-US" dirty="0"/>
        </a:p>
      </dgm:t>
    </dgm:pt>
    <dgm:pt modelId="{62359344-3E67-4B94-B200-0769345F8EE8}" type="parTrans" cxnId="{A3AA0B0D-FD34-4278-901A-138E857B8B27}">
      <dgm:prSet/>
      <dgm:spPr/>
      <dgm:t>
        <a:bodyPr/>
        <a:lstStyle/>
        <a:p>
          <a:endParaRPr lang="en-US"/>
        </a:p>
      </dgm:t>
    </dgm:pt>
    <dgm:pt modelId="{4C6F9BD5-C022-425D-9B29-F58E010F23FA}" type="sibTrans" cxnId="{A3AA0B0D-FD34-4278-901A-138E857B8B27}">
      <dgm:prSet/>
      <dgm:spPr/>
      <dgm:t>
        <a:bodyPr/>
        <a:lstStyle/>
        <a:p>
          <a:endParaRPr lang="en-US"/>
        </a:p>
      </dgm:t>
    </dgm:pt>
    <dgm:pt modelId="{4936F70F-457E-406C-BAC0-DFAC4E4651F4}">
      <dgm:prSet/>
      <dgm:spPr/>
      <dgm:t>
        <a:bodyPr/>
        <a:lstStyle/>
        <a:p>
          <a:pPr>
            <a:lnSpc>
              <a:spcPct val="100000"/>
            </a:lnSpc>
          </a:pPr>
          <a:r>
            <a:rPr lang="en-GB" dirty="0"/>
            <a:t>Application of the formula to the ABLTC</a:t>
          </a:r>
          <a:endParaRPr lang="en-US" dirty="0"/>
        </a:p>
      </dgm:t>
    </dgm:pt>
    <dgm:pt modelId="{3800A49D-5701-45A4-8FCE-BDE7DB1E96D9}" type="parTrans" cxnId="{51107D76-DE81-45DF-AEA9-1A0F23959B10}">
      <dgm:prSet/>
      <dgm:spPr/>
      <dgm:t>
        <a:bodyPr/>
        <a:lstStyle/>
        <a:p>
          <a:endParaRPr lang="en-US"/>
        </a:p>
      </dgm:t>
    </dgm:pt>
    <dgm:pt modelId="{6A3EF8F7-8198-4D74-86B0-C4EE5A6C48E5}" type="sibTrans" cxnId="{51107D76-DE81-45DF-AEA9-1A0F23959B10}">
      <dgm:prSet/>
      <dgm:spPr/>
      <dgm:t>
        <a:bodyPr/>
        <a:lstStyle/>
        <a:p>
          <a:endParaRPr lang="en-US"/>
        </a:p>
      </dgm:t>
    </dgm:pt>
    <dgm:pt modelId="{FF62E067-E8AF-449A-AED3-B1987DFF5657}">
      <dgm:prSet/>
      <dgm:spPr/>
      <dgm:t>
        <a:bodyPr/>
        <a:lstStyle/>
        <a:p>
          <a:pPr>
            <a:lnSpc>
              <a:spcPct val="100000"/>
            </a:lnSpc>
          </a:pPr>
          <a:r>
            <a:rPr lang="en-GB" dirty="0"/>
            <a:t>Conclusion </a:t>
          </a:r>
          <a:endParaRPr lang="en-US" dirty="0"/>
        </a:p>
      </dgm:t>
    </dgm:pt>
    <dgm:pt modelId="{6BE1B786-23E9-40A2-BAD6-8C3C21E318A2}" type="parTrans" cxnId="{0D41CFD8-190F-4CC7-96E6-B07C7B651706}">
      <dgm:prSet/>
      <dgm:spPr/>
      <dgm:t>
        <a:bodyPr/>
        <a:lstStyle/>
        <a:p>
          <a:endParaRPr lang="en-US"/>
        </a:p>
      </dgm:t>
    </dgm:pt>
    <dgm:pt modelId="{59256E0D-42B4-44D8-B6EA-C46DEAEFBA79}" type="sibTrans" cxnId="{0D41CFD8-190F-4CC7-96E6-B07C7B651706}">
      <dgm:prSet/>
      <dgm:spPr/>
      <dgm:t>
        <a:bodyPr/>
        <a:lstStyle/>
        <a:p>
          <a:endParaRPr lang="en-US"/>
        </a:p>
      </dgm:t>
    </dgm:pt>
    <dgm:pt modelId="{4C880DC2-58DB-4459-9B93-F24ABCD2B36D}">
      <dgm:prSet/>
      <dgm:spPr/>
      <dgm:t>
        <a:bodyPr/>
        <a:lstStyle/>
        <a:p>
          <a:pPr>
            <a:lnSpc>
              <a:spcPct val="100000"/>
            </a:lnSpc>
          </a:pPr>
          <a:r>
            <a:rPr lang="en-US" dirty="0"/>
            <a:t>Background</a:t>
          </a:r>
        </a:p>
      </dgm:t>
    </dgm:pt>
    <dgm:pt modelId="{97C6ED4D-43F0-488E-BEC5-80124DD5A0D2}" type="parTrans" cxnId="{740FC633-5AE6-4E3F-B2DB-86802699AB92}">
      <dgm:prSet/>
      <dgm:spPr/>
      <dgm:t>
        <a:bodyPr/>
        <a:lstStyle/>
        <a:p>
          <a:endParaRPr lang="en-ZA"/>
        </a:p>
      </dgm:t>
    </dgm:pt>
    <dgm:pt modelId="{AE644C34-18C8-49B2-B310-8AD1978675E3}" type="sibTrans" cxnId="{740FC633-5AE6-4E3F-B2DB-86802699AB92}">
      <dgm:prSet/>
      <dgm:spPr/>
      <dgm:t>
        <a:bodyPr/>
        <a:lstStyle/>
        <a:p>
          <a:endParaRPr lang="en-ZA"/>
        </a:p>
      </dgm:t>
    </dgm:pt>
    <dgm:pt modelId="{ABABEF22-345C-4B3C-9AA2-6F99630FDD05}" type="pres">
      <dgm:prSet presAssocID="{9FE7EAC1-1D8F-4685-B57A-1E6AB1A9CA68}" presName="root" presStyleCnt="0">
        <dgm:presLayoutVars>
          <dgm:dir/>
          <dgm:resizeHandles val="exact"/>
        </dgm:presLayoutVars>
      </dgm:prSet>
      <dgm:spPr/>
    </dgm:pt>
    <dgm:pt modelId="{48AA95AF-0CD6-491A-A6A2-B8228DFF9CD3}" type="pres">
      <dgm:prSet presAssocID="{4C880DC2-58DB-4459-9B93-F24ABCD2B36D}" presName="compNode" presStyleCnt="0"/>
      <dgm:spPr/>
    </dgm:pt>
    <dgm:pt modelId="{9A7D9B01-75E7-4F6D-BAFD-146A2AC7D9D3}" type="pres">
      <dgm:prSet presAssocID="{4C880DC2-58DB-4459-9B93-F24ABCD2B36D}" presName="bgRect" presStyleLbl="bgShp" presStyleIdx="0" presStyleCnt="5"/>
      <dgm:spPr/>
    </dgm:pt>
    <dgm:pt modelId="{845DC3F5-286A-49D3-AEE1-333E61335B53}" type="pres">
      <dgm:prSet presAssocID="{4C880DC2-58DB-4459-9B93-F24ABCD2B36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lackboard with solid fill"/>
        </a:ext>
      </dgm:extLst>
    </dgm:pt>
    <dgm:pt modelId="{3862A37B-F9A1-4E54-B19D-4FE261AC9786}" type="pres">
      <dgm:prSet presAssocID="{4C880DC2-58DB-4459-9B93-F24ABCD2B36D}" presName="spaceRect" presStyleCnt="0"/>
      <dgm:spPr/>
    </dgm:pt>
    <dgm:pt modelId="{ED836BD8-C757-4705-896A-196E156E9AA6}" type="pres">
      <dgm:prSet presAssocID="{4C880DC2-58DB-4459-9B93-F24ABCD2B36D}" presName="parTx" presStyleLbl="revTx" presStyleIdx="0" presStyleCnt="5">
        <dgm:presLayoutVars>
          <dgm:chMax val="0"/>
          <dgm:chPref val="0"/>
        </dgm:presLayoutVars>
      </dgm:prSet>
      <dgm:spPr/>
    </dgm:pt>
    <dgm:pt modelId="{41EA3762-490C-4BC9-BA23-6C7E0EA4FF8A}" type="pres">
      <dgm:prSet presAssocID="{AE644C34-18C8-49B2-B310-8AD1978675E3}" presName="sibTrans" presStyleCnt="0"/>
      <dgm:spPr/>
    </dgm:pt>
    <dgm:pt modelId="{9B49A5A3-9108-4FAF-89EE-79586C3EC127}" type="pres">
      <dgm:prSet presAssocID="{122FE2F7-D367-41D9-95D1-238A493EADD2}" presName="compNode" presStyleCnt="0"/>
      <dgm:spPr/>
    </dgm:pt>
    <dgm:pt modelId="{50A34AEC-849E-4504-8995-83BC3269375B}" type="pres">
      <dgm:prSet presAssocID="{122FE2F7-D367-41D9-95D1-238A493EADD2}" presName="bgRect" presStyleLbl="bgShp" presStyleIdx="1" presStyleCnt="5"/>
      <dgm:spPr/>
    </dgm:pt>
    <dgm:pt modelId="{A70A5358-3BCE-41CA-A9AC-CE0ADC9E76D5}" type="pres">
      <dgm:prSet presAssocID="{122FE2F7-D367-41D9-95D1-238A493EADD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itor"/>
        </a:ext>
      </dgm:extLst>
    </dgm:pt>
    <dgm:pt modelId="{82E8245F-92DD-404B-AAAE-C7E04BA55D40}" type="pres">
      <dgm:prSet presAssocID="{122FE2F7-D367-41D9-95D1-238A493EADD2}" presName="spaceRect" presStyleCnt="0"/>
      <dgm:spPr/>
    </dgm:pt>
    <dgm:pt modelId="{FB39B45E-13D5-46BB-9FA0-B6BFB7CE2310}" type="pres">
      <dgm:prSet presAssocID="{122FE2F7-D367-41D9-95D1-238A493EADD2}" presName="parTx" presStyleLbl="revTx" presStyleIdx="1" presStyleCnt="5">
        <dgm:presLayoutVars>
          <dgm:chMax val="0"/>
          <dgm:chPref val="0"/>
        </dgm:presLayoutVars>
      </dgm:prSet>
      <dgm:spPr/>
    </dgm:pt>
    <dgm:pt modelId="{084D7ECC-82A3-4EFE-8DC0-9B0C0C9C49E1}" type="pres">
      <dgm:prSet presAssocID="{7BD49CF5-D058-4ECE-8916-8966F7B0FFC8}" presName="sibTrans" presStyleCnt="0"/>
      <dgm:spPr/>
    </dgm:pt>
    <dgm:pt modelId="{1EB4541F-BCE0-4AC6-83FC-7CCBF2943C9C}" type="pres">
      <dgm:prSet presAssocID="{4936F70F-457E-406C-BAC0-DFAC4E4651F4}" presName="compNode" presStyleCnt="0"/>
      <dgm:spPr/>
    </dgm:pt>
    <dgm:pt modelId="{53A1D4E2-D7BE-40C9-89E2-C48355F4A5B5}" type="pres">
      <dgm:prSet presAssocID="{4936F70F-457E-406C-BAC0-DFAC4E4651F4}" presName="bgRect" presStyleLbl="bgShp" presStyleIdx="2" presStyleCnt="5"/>
      <dgm:spPr/>
    </dgm:pt>
    <dgm:pt modelId="{43683AC7-FB92-4402-B3E5-B1EC1B68B4C1}" type="pres">
      <dgm:prSet presAssocID="{4936F70F-457E-406C-BAC0-DFAC4E4651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able with solid fill"/>
        </a:ext>
      </dgm:extLst>
    </dgm:pt>
    <dgm:pt modelId="{F2548E0D-8309-4753-8904-703BD238D6DA}" type="pres">
      <dgm:prSet presAssocID="{4936F70F-457E-406C-BAC0-DFAC4E4651F4}" presName="spaceRect" presStyleCnt="0"/>
      <dgm:spPr/>
    </dgm:pt>
    <dgm:pt modelId="{BC72FEB1-E115-4343-86A8-E79D9E92867C}" type="pres">
      <dgm:prSet presAssocID="{4936F70F-457E-406C-BAC0-DFAC4E4651F4}" presName="parTx" presStyleLbl="revTx" presStyleIdx="2" presStyleCnt="5">
        <dgm:presLayoutVars>
          <dgm:chMax val="0"/>
          <dgm:chPref val="0"/>
        </dgm:presLayoutVars>
      </dgm:prSet>
      <dgm:spPr/>
    </dgm:pt>
    <dgm:pt modelId="{6FFABE87-8D07-4CCF-B02A-2535940014DF}" type="pres">
      <dgm:prSet presAssocID="{6A3EF8F7-8198-4D74-86B0-C4EE5A6C48E5}" presName="sibTrans" presStyleCnt="0"/>
      <dgm:spPr/>
    </dgm:pt>
    <dgm:pt modelId="{B43B0BE1-162A-4ADD-808F-9FAA18AB7254}" type="pres">
      <dgm:prSet presAssocID="{884B498A-A35C-4EBB-9692-774E8D06C188}" presName="compNode" presStyleCnt="0"/>
      <dgm:spPr/>
    </dgm:pt>
    <dgm:pt modelId="{62251FB3-5CA6-4B4C-B145-0289B32AB2D1}" type="pres">
      <dgm:prSet presAssocID="{884B498A-A35C-4EBB-9692-774E8D06C188}" presName="bgRect" presStyleLbl="bgShp" presStyleIdx="3" presStyleCnt="5"/>
      <dgm:spPr/>
    </dgm:pt>
    <dgm:pt modelId="{E0BD1C87-F230-4811-8C62-C3D38E496A66}" type="pres">
      <dgm:prSet presAssocID="{884B498A-A35C-4EBB-9692-774E8D06C18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91C3BD9F-0030-4A68-A888-9AA3445754A6}" type="pres">
      <dgm:prSet presAssocID="{884B498A-A35C-4EBB-9692-774E8D06C188}" presName="spaceRect" presStyleCnt="0"/>
      <dgm:spPr/>
    </dgm:pt>
    <dgm:pt modelId="{62363549-2F1E-4C63-A474-26662736C339}" type="pres">
      <dgm:prSet presAssocID="{884B498A-A35C-4EBB-9692-774E8D06C188}" presName="parTx" presStyleLbl="revTx" presStyleIdx="3" presStyleCnt="5">
        <dgm:presLayoutVars>
          <dgm:chMax val="0"/>
          <dgm:chPref val="0"/>
        </dgm:presLayoutVars>
      </dgm:prSet>
      <dgm:spPr/>
    </dgm:pt>
    <dgm:pt modelId="{94D778B0-0E1E-47B5-B4D4-285DE0A956F8}" type="pres">
      <dgm:prSet presAssocID="{4C6F9BD5-C022-425D-9B29-F58E010F23FA}" presName="sibTrans" presStyleCnt="0"/>
      <dgm:spPr/>
    </dgm:pt>
    <dgm:pt modelId="{736CD561-F29C-4696-830D-4DB816A8ABC7}" type="pres">
      <dgm:prSet presAssocID="{FF62E067-E8AF-449A-AED3-B1987DFF5657}" presName="compNode" presStyleCnt="0"/>
      <dgm:spPr/>
    </dgm:pt>
    <dgm:pt modelId="{13FF5582-4AE2-440F-AF61-49434A862679}" type="pres">
      <dgm:prSet presAssocID="{FF62E067-E8AF-449A-AED3-B1987DFF5657}" presName="bgRect" presStyleLbl="bgShp" presStyleIdx="4" presStyleCnt="5"/>
      <dgm:spPr/>
    </dgm:pt>
    <dgm:pt modelId="{DED23773-6012-4C21-BFF2-D0D7F6907932}" type="pres">
      <dgm:prSet presAssocID="{FF62E067-E8AF-449A-AED3-B1987DFF565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xclamation mark with solid fill"/>
        </a:ext>
      </dgm:extLst>
    </dgm:pt>
    <dgm:pt modelId="{09B65B26-93DF-4831-9452-D1099711346E}" type="pres">
      <dgm:prSet presAssocID="{FF62E067-E8AF-449A-AED3-B1987DFF5657}" presName="spaceRect" presStyleCnt="0"/>
      <dgm:spPr/>
    </dgm:pt>
    <dgm:pt modelId="{35B1A741-D625-451E-98D7-FCA62DC550B2}" type="pres">
      <dgm:prSet presAssocID="{FF62E067-E8AF-449A-AED3-B1987DFF5657}" presName="parTx" presStyleLbl="revTx" presStyleIdx="4" presStyleCnt="5">
        <dgm:presLayoutVars>
          <dgm:chMax val="0"/>
          <dgm:chPref val="0"/>
        </dgm:presLayoutVars>
      </dgm:prSet>
      <dgm:spPr/>
    </dgm:pt>
  </dgm:ptLst>
  <dgm:cxnLst>
    <dgm:cxn modelId="{A3AA0B0D-FD34-4278-901A-138E857B8B27}" srcId="{9FE7EAC1-1D8F-4685-B57A-1E6AB1A9CA68}" destId="{884B498A-A35C-4EBB-9692-774E8D06C188}" srcOrd="3" destOrd="0" parTransId="{62359344-3E67-4B94-B200-0769345F8EE8}" sibTransId="{4C6F9BD5-C022-425D-9B29-F58E010F23FA}"/>
    <dgm:cxn modelId="{6E8CDF10-A3C0-4F94-AE59-566B66E92C6D}" type="presOf" srcId="{4936F70F-457E-406C-BAC0-DFAC4E4651F4}" destId="{BC72FEB1-E115-4343-86A8-E79D9E92867C}" srcOrd="0" destOrd="0" presId="urn:microsoft.com/office/officeart/2018/2/layout/IconVerticalSolidList"/>
    <dgm:cxn modelId="{3B8B5824-95AA-4A86-80E8-D95C9BB012E3}" type="presOf" srcId="{122FE2F7-D367-41D9-95D1-238A493EADD2}" destId="{FB39B45E-13D5-46BB-9FA0-B6BFB7CE2310}" srcOrd="0" destOrd="0" presId="urn:microsoft.com/office/officeart/2018/2/layout/IconVerticalSolidList"/>
    <dgm:cxn modelId="{740FC633-5AE6-4E3F-B2DB-86802699AB92}" srcId="{9FE7EAC1-1D8F-4685-B57A-1E6AB1A9CA68}" destId="{4C880DC2-58DB-4459-9B93-F24ABCD2B36D}" srcOrd="0" destOrd="0" parTransId="{97C6ED4D-43F0-488E-BEC5-80124DD5A0D2}" sibTransId="{AE644C34-18C8-49B2-B310-8AD1978675E3}"/>
    <dgm:cxn modelId="{30CFA235-0F34-45F8-9B1A-D7126D68F8AC}" type="presOf" srcId="{4C880DC2-58DB-4459-9B93-F24ABCD2B36D}" destId="{ED836BD8-C757-4705-896A-196E156E9AA6}" srcOrd="0" destOrd="0" presId="urn:microsoft.com/office/officeart/2018/2/layout/IconVerticalSolidList"/>
    <dgm:cxn modelId="{D54BA042-C597-4775-8C77-962F329772BA}" type="presOf" srcId="{9FE7EAC1-1D8F-4685-B57A-1E6AB1A9CA68}" destId="{ABABEF22-345C-4B3C-9AA2-6F99630FDD05}" srcOrd="0" destOrd="0" presId="urn:microsoft.com/office/officeart/2018/2/layout/IconVerticalSolidList"/>
    <dgm:cxn modelId="{316D7765-A34E-47B4-B057-DEC59928018C}" type="presOf" srcId="{884B498A-A35C-4EBB-9692-774E8D06C188}" destId="{62363549-2F1E-4C63-A474-26662736C339}" srcOrd="0" destOrd="0" presId="urn:microsoft.com/office/officeart/2018/2/layout/IconVerticalSolidList"/>
    <dgm:cxn modelId="{51107D76-DE81-45DF-AEA9-1A0F23959B10}" srcId="{9FE7EAC1-1D8F-4685-B57A-1E6AB1A9CA68}" destId="{4936F70F-457E-406C-BAC0-DFAC4E4651F4}" srcOrd="2" destOrd="0" parTransId="{3800A49D-5701-45A4-8FCE-BDE7DB1E96D9}" sibTransId="{6A3EF8F7-8198-4D74-86B0-C4EE5A6C48E5}"/>
    <dgm:cxn modelId="{0D41CFD8-190F-4CC7-96E6-B07C7B651706}" srcId="{9FE7EAC1-1D8F-4685-B57A-1E6AB1A9CA68}" destId="{FF62E067-E8AF-449A-AED3-B1987DFF5657}" srcOrd="4" destOrd="0" parTransId="{6BE1B786-23E9-40A2-BAD6-8C3C21E318A2}" sibTransId="{59256E0D-42B4-44D8-B6EA-C46DEAEFBA79}"/>
    <dgm:cxn modelId="{00BE55EA-7313-44F5-BD21-26279C36CBA0}" type="presOf" srcId="{FF62E067-E8AF-449A-AED3-B1987DFF5657}" destId="{35B1A741-D625-451E-98D7-FCA62DC550B2}" srcOrd="0" destOrd="0" presId="urn:microsoft.com/office/officeart/2018/2/layout/IconVerticalSolidList"/>
    <dgm:cxn modelId="{3F2760FE-A80B-4693-8D16-F6C6F9A04C03}" srcId="{9FE7EAC1-1D8F-4685-B57A-1E6AB1A9CA68}" destId="{122FE2F7-D367-41D9-95D1-238A493EADD2}" srcOrd="1" destOrd="0" parTransId="{FB0010EB-13A1-40FA-80CF-553F6C13998B}" sibTransId="{7BD49CF5-D058-4ECE-8916-8966F7B0FFC8}"/>
    <dgm:cxn modelId="{6A5FCD38-7AAF-4D8C-8E5B-382FAEDEC586}" type="presParOf" srcId="{ABABEF22-345C-4B3C-9AA2-6F99630FDD05}" destId="{48AA95AF-0CD6-491A-A6A2-B8228DFF9CD3}" srcOrd="0" destOrd="0" presId="urn:microsoft.com/office/officeart/2018/2/layout/IconVerticalSolidList"/>
    <dgm:cxn modelId="{8CE33286-E16C-4C56-90EA-867DECA0C0CF}" type="presParOf" srcId="{48AA95AF-0CD6-491A-A6A2-B8228DFF9CD3}" destId="{9A7D9B01-75E7-4F6D-BAFD-146A2AC7D9D3}" srcOrd="0" destOrd="0" presId="urn:microsoft.com/office/officeart/2018/2/layout/IconVerticalSolidList"/>
    <dgm:cxn modelId="{DFEDFF48-9B00-413F-8341-98C5DDBD3D58}" type="presParOf" srcId="{48AA95AF-0CD6-491A-A6A2-B8228DFF9CD3}" destId="{845DC3F5-286A-49D3-AEE1-333E61335B53}" srcOrd="1" destOrd="0" presId="urn:microsoft.com/office/officeart/2018/2/layout/IconVerticalSolidList"/>
    <dgm:cxn modelId="{9306C657-FA16-436B-B412-3CC78F32CF3C}" type="presParOf" srcId="{48AA95AF-0CD6-491A-A6A2-B8228DFF9CD3}" destId="{3862A37B-F9A1-4E54-B19D-4FE261AC9786}" srcOrd="2" destOrd="0" presId="urn:microsoft.com/office/officeart/2018/2/layout/IconVerticalSolidList"/>
    <dgm:cxn modelId="{9012E2B0-8D1A-45F0-944A-17FA0293F7C8}" type="presParOf" srcId="{48AA95AF-0CD6-491A-A6A2-B8228DFF9CD3}" destId="{ED836BD8-C757-4705-896A-196E156E9AA6}" srcOrd="3" destOrd="0" presId="urn:microsoft.com/office/officeart/2018/2/layout/IconVerticalSolidList"/>
    <dgm:cxn modelId="{CEBFFE84-3035-459E-AF25-A09558AF1937}" type="presParOf" srcId="{ABABEF22-345C-4B3C-9AA2-6F99630FDD05}" destId="{41EA3762-490C-4BC9-BA23-6C7E0EA4FF8A}" srcOrd="1" destOrd="0" presId="urn:microsoft.com/office/officeart/2018/2/layout/IconVerticalSolidList"/>
    <dgm:cxn modelId="{D0533D3E-9C0B-4148-BE9F-3939E1AC92A7}" type="presParOf" srcId="{ABABEF22-345C-4B3C-9AA2-6F99630FDD05}" destId="{9B49A5A3-9108-4FAF-89EE-79586C3EC127}" srcOrd="2" destOrd="0" presId="urn:microsoft.com/office/officeart/2018/2/layout/IconVerticalSolidList"/>
    <dgm:cxn modelId="{C74C5302-73CB-4FC1-A542-998C5A1A5CD3}" type="presParOf" srcId="{9B49A5A3-9108-4FAF-89EE-79586C3EC127}" destId="{50A34AEC-849E-4504-8995-83BC3269375B}" srcOrd="0" destOrd="0" presId="urn:microsoft.com/office/officeart/2018/2/layout/IconVerticalSolidList"/>
    <dgm:cxn modelId="{387F21E8-BE74-48C2-A7BD-5D03AA6B68D8}" type="presParOf" srcId="{9B49A5A3-9108-4FAF-89EE-79586C3EC127}" destId="{A70A5358-3BCE-41CA-A9AC-CE0ADC9E76D5}" srcOrd="1" destOrd="0" presId="urn:microsoft.com/office/officeart/2018/2/layout/IconVerticalSolidList"/>
    <dgm:cxn modelId="{BCF12AD9-EB40-4CE4-92BB-873AD7FA7540}" type="presParOf" srcId="{9B49A5A3-9108-4FAF-89EE-79586C3EC127}" destId="{82E8245F-92DD-404B-AAAE-C7E04BA55D40}" srcOrd="2" destOrd="0" presId="urn:microsoft.com/office/officeart/2018/2/layout/IconVerticalSolidList"/>
    <dgm:cxn modelId="{FF0E427A-DBFC-4D58-A020-FA034F0F131A}" type="presParOf" srcId="{9B49A5A3-9108-4FAF-89EE-79586C3EC127}" destId="{FB39B45E-13D5-46BB-9FA0-B6BFB7CE2310}" srcOrd="3" destOrd="0" presId="urn:microsoft.com/office/officeart/2018/2/layout/IconVerticalSolidList"/>
    <dgm:cxn modelId="{5FEF7E24-1D8E-4AAE-A2B9-A9A21DCDE3F5}" type="presParOf" srcId="{ABABEF22-345C-4B3C-9AA2-6F99630FDD05}" destId="{084D7ECC-82A3-4EFE-8DC0-9B0C0C9C49E1}" srcOrd="3" destOrd="0" presId="urn:microsoft.com/office/officeart/2018/2/layout/IconVerticalSolidList"/>
    <dgm:cxn modelId="{63326E30-4B92-4981-AA7B-7B6AEF472289}" type="presParOf" srcId="{ABABEF22-345C-4B3C-9AA2-6F99630FDD05}" destId="{1EB4541F-BCE0-4AC6-83FC-7CCBF2943C9C}" srcOrd="4" destOrd="0" presId="urn:microsoft.com/office/officeart/2018/2/layout/IconVerticalSolidList"/>
    <dgm:cxn modelId="{C3E237F0-9469-4BFF-A1DD-D09FDEE1C1B8}" type="presParOf" srcId="{1EB4541F-BCE0-4AC6-83FC-7CCBF2943C9C}" destId="{53A1D4E2-D7BE-40C9-89E2-C48355F4A5B5}" srcOrd="0" destOrd="0" presId="urn:microsoft.com/office/officeart/2018/2/layout/IconVerticalSolidList"/>
    <dgm:cxn modelId="{3D0A85F6-A06E-4006-A056-BC1DDEB36F6F}" type="presParOf" srcId="{1EB4541F-BCE0-4AC6-83FC-7CCBF2943C9C}" destId="{43683AC7-FB92-4402-B3E5-B1EC1B68B4C1}" srcOrd="1" destOrd="0" presId="urn:microsoft.com/office/officeart/2018/2/layout/IconVerticalSolidList"/>
    <dgm:cxn modelId="{2AE7DC0D-88B6-4F8D-9BC7-065374A1A66C}" type="presParOf" srcId="{1EB4541F-BCE0-4AC6-83FC-7CCBF2943C9C}" destId="{F2548E0D-8309-4753-8904-703BD238D6DA}" srcOrd="2" destOrd="0" presId="urn:microsoft.com/office/officeart/2018/2/layout/IconVerticalSolidList"/>
    <dgm:cxn modelId="{958D82ED-440D-4E50-9D2A-0A12397F2293}" type="presParOf" srcId="{1EB4541F-BCE0-4AC6-83FC-7CCBF2943C9C}" destId="{BC72FEB1-E115-4343-86A8-E79D9E92867C}" srcOrd="3" destOrd="0" presId="urn:microsoft.com/office/officeart/2018/2/layout/IconVerticalSolidList"/>
    <dgm:cxn modelId="{251D9EB3-4A2F-4E24-9DA8-0829DA32FFF9}" type="presParOf" srcId="{ABABEF22-345C-4B3C-9AA2-6F99630FDD05}" destId="{6FFABE87-8D07-4CCF-B02A-2535940014DF}" srcOrd="5" destOrd="0" presId="urn:microsoft.com/office/officeart/2018/2/layout/IconVerticalSolidList"/>
    <dgm:cxn modelId="{86A66658-5B40-40BC-ACA9-774F1D3D54CC}" type="presParOf" srcId="{ABABEF22-345C-4B3C-9AA2-6F99630FDD05}" destId="{B43B0BE1-162A-4ADD-808F-9FAA18AB7254}" srcOrd="6" destOrd="0" presId="urn:microsoft.com/office/officeart/2018/2/layout/IconVerticalSolidList"/>
    <dgm:cxn modelId="{2031AEB4-A28B-4C23-B0DE-130200088CA1}" type="presParOf" srcId="{B43B0BE1-162A-4ADD-808F-9FAA18AB7254}" destId="{62251FB3-5CA6-4B4C-B145-0289B32AB2D1}" srcOrd="0" destOrd="0" presId="urn:microsoft.com/office/officeart/2018/2/layout/IconVerticalSolidList"/>
    <dgm:cxn modelId="{0637B1F9-0BC9-45CD-9457-18A0CB567D07}" type="presParOf" srcId="{B43B0BE1-162A-4ADD-808F-9FAA18AB7254}" destId="{E0BD1C87-F230-4811-8C62-C3D38E496A66}" srcOrd="1" destOrd="0" presId="urn:microsoft.com/office/officeart/2018/2/layout/IconVerticalSolidList"/>
    <dgm:cxn modelId="{0BE6BDF5-D4D5-462C-A10B-D95C3B9697BC}" type="presParOf" srcId="{B43B0BE1-162A-4ADD-808F-9FAA18AB7254}" destId="{91C3BD9F-0030-4A68-A888-9AA3445754A6}" srcOrd="2" destOrd="0" presId="urn:microsoft.com/office/officeart/2018/2/layout/IconVerticalSolidList"/>
    <dgm:cxn modelId="{C4202A7C-0C70-4A64-BF32-7338B8155AF0}" type="presParOf" srcId="{B43B0BE1-162A-4ADD-808F-9FAA18AB7254}" destId="{62363549-2F1E-4C63-A474-26662736C339}" srcOrd="3" destOrd="0" presId="urn:microsoft.com/office/officeart/2018/2/layout/IconVerticalSolidList"/>
    <dgm:cxn modelId="{C69F5133-CD84-45D1-B644-5DECBD7F858C}" type="presParOf" srcId="{ABABEF22-345C-4B3C-9AA2-6F99630FDD05}" destId="{94D778B0-0E1E-47B5-B4D4-285DE0A956F8}" srcOrd="7" destOrd="0" presId="urn:microsoft.com/office/officeart/2018/2/layout/IconVerticalSolidList"/>
    <dgm:cxn modelId="{FF96F7E0-764F-4D2A-89B7-D33C015A5A9A}" type="presParOf" srcId="{ABABEF22-345C-4B3C-9AA2-6F99630FDD05}" destId="{736CD561-F29C-4696-830D-4DB816A8ABC7}" srcOrd="8" destOrd="0" presId="urn:microsoft.com/office/officeart/2018/2/layout/IconVerticalSolidList"/>
    <dgm:cxn modelId="{E13FD5C7-F0AF-4C0B-A8A0-5A4D69DE57FA}" type="presParOf" srcId="{736CD561-F29C-4696-830D-4DB816A8ABC7}" destId="{13FF5582-4AE2-440F-AF61-49434A862679}" srcOrd="0" destOrd="0" presId="urn:microsoft.com/office/officeart/2018/2/layout/IconVerticalSolidList"/>
    <dgm:cxn modelId="{21B7EEB1-A054-45C2-9685-051305068F3F}" type="presParOf" srcId="{736CD561-F29C-4696-830D-4DB816A8ABC7}" destId="{DED23773-6012-4C21-BFF2-D0D7F6907932}" srcOrd="1" destOrd="0" presId="urn:microsoft.com/office/officeart/2018/2/layout/IconVerticalSolidList"/>
    <dgm:cxn modelId="{6EC601BC-1B71-41B5-8E24-4F056E85FDA0}" type="presParOf" srcId="{736CD561-F29C-4696-830D-4DB816A8ABC7}" destId="{09B65B26-93DF-4831-9452-D1099711346E}" srcOrd="2" destOrd="0" presId="urn:microsoft.com/office/officeart/2018/2/layout/IconVerticalSolidList"/>
    <dgm:cxn modelId="{FC0A501F-CEA9-4DEF-9C12-0A2CBF17C621}" type="presParOf" srcId="{736CD561-F29C-4696-830D-4DB816A8ABC7}" destId="{35B1A741-D625-451E-98D7-FCA62DC550B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1B207-4394-4542-8E8B-1C522A508A4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ZA"/>
        </a:p>
      </dgm:t>
    </dgm:pt>
    <dgm:pt modelId="{18BB9331-224B-4A66-AE2C-34B92CB9E66A}">
      <dgm:prSet/>
      <dgm:spPr/>
      <dgm:t>
        <a:bodyPr/>
        <a:lstStyle/>
        <a:p>
          <a:r>
            <a:rPr lang="en-US"/>
            <a:t>Claimant Verification 				</a:t>
          </a:r>
          <a:endParaRPr lang="en-ZA"/>
        </a:p>
      </dgm:t>
    </dgm:pt>
    <dgm:pt modelId="{6F2BEACF-68B4-4FF7-965F-2A62BCCF8606}" type="parTrans" cxnId="{571902B5-BEAC-48C3-BC8C-1D27DE0C5748}">
      <dgm:prSet/>
      <dgm:spPr/>
      <dgm:t>
        <a:bodyPr/>
        <a:lstStyle/>
        <a:p>
          <a:endParaRPr lang="en-ZA"/>
        </a:p>
      </dgm:t>
    </dgm:pt>
    <dgm:pt modelId="{32D8F438-9BCB-4EDD-81C5-4B83C5BEC677}" type="sibTrans" cxnId="{571902B5-BEAC-48C3-BC8C-1D27DE0C5748}">
      <dgm:prSet/>
      <dgm:spPr/>
      <dgm:t>
        <a:bodyPr/>
        <a:lstStyle/>
        <a:p>
          <a:endParaRPr lang="en-ZA"/>
        </a:p>
      </dgm:t>
    </dgm:pt>
    <dgm:pt modelId="{9EC345C3-0511-40CD-BFC4-6E5040E548CB}">
      <dgm:prSet/>
      <dgm:spPr/>
      <dgm:t>
        <a:bodyPr/>
        <a:lstStyle/>
        <a:p>
          <a:r>
            <a:rPr lang="en-US"/>
            <a:t>Options workshop				</a:t>
          </a:r>
          <a:endParaRPr lang="en-ZA"/>
        </a:p>
      </dgm:t>
    </dgm:pt>
    <dgm:pt modelId="{D2845C84-BC3D-4FC0-A42D-83A90BAEFA99}" type="parTrans" cxnId="{69DD0A01-A7D1-47E6-BDA2-B03B63452476}">
      <dgm:prSet/>
      <dgm:spPr/>
      <dgm:t>
        <a:bodyPr/>
        <a:lstStyle/>
        <a:p>
          <a:endParaRPr lang="en-ZA"/>
        </a:p>
      </dgm:t>
    </dgm:pt>
    <dgm:pt modelId="{200EB017-343D-494A-A910-C6D197A390A4}" type="sibTrans" cxnId="{69DD0A01-A7D1-47E6-BDA2-B03B63452476}">
      <dgm:prSet/>
      <dgm:spPr/>
      <dgm:t>
        <a:bodyPr/>
        <a:lstStyle/>
        <a:p>
          <a:endParaRPr lang="en-ZA"/>
        </a:p>
      </dgm:t>
    </dgm:pt>
    <dgm:pt modelId="{D477B225-F122-48FF-AE84-02DB18A29CA6}">
      <dgm:prSet/>
      <dgm:spPr/>
      <dgm:t>
        <a:bodyPr/>
        <a:lstStyle/>
        <a:p>
          <a:r>
            <a:rPr lang="en-US"/>
            <a:t>Property Valuation				</a:t>
          </a:r>
          <a:endParaRPr lang="en-ZA"/>
        </a:p>
      </dgm:t>
    </dgm:pt>
    <dgm:pt modelId="{18214603-FE25-4A76-822D-EECF6827CDF7}" type="parTrans" cxnId="{F24D3443-DA82-4C6C-9366-C8DD59BD6223}">
      <dgm:prSet/>
      <dgm:spPr/>
      <dgm:t>
        <a:bodyPr/>
        <a:lstStyle/>
        <a:p>
          <a:endParaRPr lang="en-ZA"/>
        </a:p>
      </dgm:t>
    </dgm:pt>
    <dgm:pt modelId="{6017B85D-0335-4F4B-83C6-CED35CE1F1B2}" type="sibTrans" cxnId="{F24D3443-DA82-4C6C-9366-C8DD59BD6223}">
      <dgm:prSet/>
      <dgm:spPr/>
      <dgm:t>
        <a:bodyPr/>
        <a:lstStyle/>
        <a:p>
          <a:endParaRPr lang="en-ZA"/>
        </a:p>
      </dgm:t>
    </dgm:pt>
    <dgm:pt modelId="{1AA32BA8-847C-48AB-A254-2E0749BC3BDA}">
      <dgm:prSet/>
      <dgm:spPr/>
      <dgm:t>
        <a:bodyPr/>
        <a:lstStyle/>
        <a:p>
          <a:r>
            <a:rPr lang="en-US"/>
            <a:t>Offer Presentation				</a:t>
          </a:r>
          <a:endParaRPr lang="en-ZA"/>
        </a:p>
      </dgm:t>
    </dgm:pt>
    <dgm:pt modelId="{30622C29-7E28-4BCF-8708-AF0C71A7413C}" type="parTrans" cxnId="{B5992876-0D1B-4BB7-83CE-B189447C6AAC}">
      <dgm:prSet/>
      <dgm:spPr/>
      <dgm:t>
        <a:bodyPr/>
        <a:lstStyle/>
        <a:p>
          <a:endParaRPr lang="en-ZA"/>
        </a:p>
      </dgm:t>
    </dgm:pt>
    <dgm:pt modelId="{4296C8C4-A53A-483D-ADE5-4D3853B87413}" type="sibTrans" cxnId="{B5992876-0D1B-4BB7-83CE-B189447C6AAC}">
      <dgm:prSet/>
      <dgm:spPr/>
      <dgm:t>
        <a:bodyPr/>
        <a:lstStyle/>
        <a:p>
          <a:endParaRPr lang="en-ZA"/>
        </a:p>
      </dgm:t>
    </dgm:pt>
    <dgm:pt modelId="{07185DC2-98EE-4438-A44D-8B32B3FA414C}">
      <dgm:prSet/>
      <dgm:spPr/>
      <dgm:t>
        <a:bodyPr/>
        <a:lstStyle/>
        <a:p>
          <a:r>
            <a:rPr lang="en-US"/>
            <a:t>Settlement Agreement				</a:t>
          </a:r>
          <a:endParaRPr lang="en-ZA"/>
        </a:p>
      </dgm:t>
    </dgm:pt>
    <dgm:pt modelId="{B36C4D5D-DBF3-4877-859E-0511462E1C29}" type="parTrans" cxnId="{3AA4B2F6-8AFE-421A-9CBC-ECA6A8679912}">
      <dgm:prSet/>
      <dgm:spPr/>
      <dgm:t>
        <a:bodyPr/>
        <a:lstStyle/>
        <a:p>
          <a:endParaRPr lang="en-ZA"/>
        </a:p>
      </dgm:t>
    </dgm:pt>
    <dgm:pt modelId="{D4E36B67-BEB8-4BD3-A6F5-374E4F16CB3A}" type="sibTrans" cxnId="{3AA4B2F6-8AFE-421A-9CBC-ECA6A8679912}">
      <dgm:prSet/>
      <dgm:spPr/>
      <dgm:t>
        <a:bodyPr/>
        <a:lstStyle/>
        <a:p>
          <a:endParaRPr lang="en-ZA"/>
        </a:p>
      </dgm:t>
    </dgm:pt>
    <dgm:pt modelId="{BA3B0FFD-51A7-45DF-907D-EF70DD6B0FE5}">
      <dgm:prSet/>
      <dgm:spPr/>
      <dgm:t>
        <a:bodyPr/>
        <a:lstStyle/>
        <a:p>
          <a:r>
            <a:rPr lang="en-US"/>
            <a:t>Formation Of Legal Entity			</a:t>
          </a:r>
          <a:endParaRPr lang="en-ZA"/>
        </a:p>
      </dgm:t>
    </dgm:pt>
    <dgm:pt modelId="{DB571B78-63B1-469C-8409-A6E210AA4EE4}" type="parTrans" cxnId="{4AFBA152-87FF-42C3-B899-314F5A219AFE}">
      <dgm:prSet/>
      <dgm:spPr/>
      <dgm:t>
        <a:bodyPr/>
        <a:lstStyle/>
        <a:p>
          <a:endParaRPr lang="en-ZA"/>
        </a:p>
      </dgm:t>
    </dgm:pt>
    <dgm:pt modelId="{36357C01-8D2D-4C7F-A1CE-7B687E952915}" type="sibTrans" cxnId="{4AFBA152-87FF-42C3-B899-314F5A219AFE}">
      <dgm:prSet/>
      <dgm:spPr/>
      <dgm:t>
        <a:bodyPr/>
        <a:lstStyle/>
        <a:p>
          <a:endParaRPr lang="en-ZA"/>
        </a:p>
      </dgm:t>
    </dgm:pt>
    <dgm:pt modelId="{2D531301-E2E9-4A07-9672-A05507FE8B25}">
      <dgm:prSet/>
      <dgm:spPr/>
      <dgm:t>
        <a:bodyPr/>
        <a:lstStyle/>
        <a:p>
          <a:r>
            <a:rPr lang="en-US"/>
            <a:t>Section 42d					</a:t>
          </a:r>
          <a:endParaRPr lang="en-ZA"/>
        </a:p>
      </dgm:t>
    </dgm:pt>
    <dgm:pt modelId="{0BB71A4F-A632-4F30-BD61-8CA96FFCC6C5}" type="parTrans" cxnId="{6FA8A917-6A27-43C9-BBC2-BE4B88992F0D}">
      <dgm:prSet/>
      <dgm:spPr/>
      <dgm:t>
        <a:bodyPr/>
        <a:lstStyle/>
        <a:p>
          <a:endParaRPr lang="en-ZA"/>
        </a:p>
      </dgm:t>
    </dgm:pt>
    <dgm:pt modelId="{3537A4B4-9B66-452F-8D7F-3420485FAFC8}" type="sibTrans" cxnId="{6FA8A917-6A27-43C9-BBC2-BE4B88992F0D}">
      <dgm:prSet/>
      <dgm:spPr/>
      <dgm:t>
        <a:bodyPr/>
        <a:lstStyle/>
        <a:p>
          <a:endParaRPr lang="en-ZA"/>
        </a:p>
      </dgm:t>
    </dgm:pt>
    <dgm:pt modelId="{BB2DD27C-347D-430A-8219-D7BF469C967A}">
      <dgm:prSet/>
      <dgm:spPr/>
      <dgm:t>
        <a:bodyPr/>
        <a:lstStyle/>
        <a:p>
          <a:r>
            <a:rPr lang="en-US" dirty="0"/>
            <a:t>Registration of Legal Entity			</a:t>
          </a:r>
          <a:endParaRPr lang="en-ZA" dirty="0"/>
        </a:p>
      </dgm:t>
    </dgm:pt>
    <dgm:pt modelId="{9E4AEDA8-2308-49CD-B812-45E3DC24E996}" type="parTrans" cxnId="{090FFD18-CD64-41B8-8D03-3EAE328FE75B}">
      <dgm:prSet/>
      <dgm:spPr/>
      <dgm:t>
        <a:bodyPr/>
        <a:lstStyle/>
        <a:p>
          <a:endParaRPr lang="en-ZA"/>
        </a:p>
      </dgm:t>
    </dgm:pt>
    <dgm:pt modelId="{E0365E5D-9734-4127-8FBD-8B36292788CE}" type="sibTrans" cxnId="{090FFD18-CD64-41B8-8D03-3EAE328FE75B}">
      <dgm:prSet/>
      <dgm:spPr/>
      <dgm:t>
        <a:bodyPr/>
        <a:lstStyle/>
        <a:p>
          <a:endParaRPr lang="en-ZA"/>
        </a:p>
      </dgm:t>
    </dgm:pt>
    <dgm:pt modelId="{0D6DEC7D-11E4-4D61-8B51-DA508FC23A2A}">
      <dgm:prSet/>
      <dgm:spPr/>
      <dgm:t>
        <a:bodyPr/>
        <a:lstStyle/>
        <a:p>
          <a:r>
            <a:rPr lang="en-US"/>
            <a:t>Land Transfer					</a:t>
          </a:r>
          <a:endParaRPr lang="en-ZA"/>
        </a:p>
      </dgm:t>
    </dgm:pt>
    <dgm:pt modelId="{90AC432C-9248-431B-AC48-D652666888F5}" type="parTrans" cxnId="{42FA622F-AB87-48E4-926E-97CE408BB55D}">
      <dgm:prSet/>
      <dgm:spPr/>
      <dgm:t>
        <a:bodyPr/>
        <a:lstStyle/>
        <a:p>
          <a:endParaRPr lang="en-ZA"/>
        </a:p>
      </dgm:t>
    </dgm:pt>
    <dgm:pt modelId="{4110BEBB-FF52-46DB-B42C-264205B16681}" type="sibTrans" cxnId="{42FA622F-AB87-48E4-926E-97CE408BB55D}">
      <dgm:prSet/>
      <dgm:spPr/>
      <dgm:t>
        <a:bodyPr/>
        <a:lstStyle/>
        <a:p>
          <a:endParaRPr lang="en-ZA"/>
        </a:p>
      </dgm:t>
    </dgm:pt>
    <dgm:pt modelId="{937795FA-7593-4919-BFCB-FFED732DBD91}" type="pres">
      <dgm:prSet presAssocID="{89D1B207-4394-4542-8E8B-1C522A508A41}" presName="Name0" presStyleCnt="0">
        <dgm:presLayoutVars>
          <dgm:dir/>
          <dgm:resizeHandles val="exact"/>
        </dgm:presLayoutVars>
      </dgm:prSet>
      <dgm:spPr/>
    </dgm:pt>
    <dgm:pt modelId="{3E37B03C-F5E1-4E77-B7A7-8D2A68329904}" type="pres">
      <dgm:prSet presAssocID="{18BB9331-224B-4A66-AE2C-34B92CB9E66A}" presName="node" presStyleLbl="node1" presStyleIdx="0" presStyleCnt="9">
        <dgm:presLayoutVars>
          <dgm:bulletEnabled val="1"/>
        </dgm:presLayoutVars>
      </dgm:prSet>
      <dgm:spPr/>
    </dgm:pt>
    <dgm:pt modelId="{FE91F9DE-2F22-4643-93A5-9ECA06EA9F17}" type="pres">
      <dgm:prSet presAssocID="{32D8F438-9BCB-4EDD-81C5-4B83C5BEC677}" presName="sibTrans" presStyleLbl="sibTrans1D1" presStyleIdx="0" presStyleCnt="8"/>
      <dgm:spPr/>
    </dgm:pt>
    <dgm:pt modelId="{6C798F0B-B5DD-4E1A-92F8-B111B3581AFD}" type="pres">
      <dgm:prSet presAssocID="{32D8F438-9BCB-4EDD-81C5-4B83C5BEC677}" presName="connectorText" presStyleLbl="sibTrans1D1" presStyleIdx="0" presStyleCnt="8"/>
      <dgm:spPr/>
    </dgm:pt>
    <dgm:pt modelId="{C21841E5-B768-4857-999B-5AB270DB6315}" type="pres">
      <dgm:prSet presAssocID="{9EC345C3-0511-40CD-BFC4-6E5040E548CB}" presName="node" presStyleLbl="node1" presStyleIdx="1" presStyleCnt="9">
        <dgm:presLayoutVars>
          <dgm:bulletEnabled val="1"/>
        </dgm:presLayoutVars>
      </dgm:prSet>
      <dgm:spPr/>
    </dgm:pt>
    <dgm:pt modelId="{65FAF493-CDE8-4D76-AC3B-2A97FB1BA8FF}" type="pres">
      <dgm:prSet presAssocID="{200EB017-343D-494A-A910-C6D197A390A4}" presName="sibTrans" presStyleLbl="sibTrans1D1" presStyleIdx="1" presStyleCnt="8"/>
      <dgm:spPr/>
    </dgm:pt>
    <dgm:pt modelId="{A0804132-B4FE-44AB-893E-BFB8F21A9051}" type="pres">
      <dgm:prSet presAssocID="{200EB017-343D-494A-A910-C6D197A390A4}" presName="connectorText" presStyleLbl="sibTrans1D1" presStyleIdx="1" presStyleCnt="8"/>
      <dgm:spPr/>
    </dgm:pt>
    <dgm:pt modelId="{0CFAB4E7-D2D5-434B-81F8-065A78115614}" type="pres">
      <dgm:prSet presAssocID="{D477B225-F122-48FF-AE84-02DB18A29CA6}" presName="node" presStyleLbl="node1" presStyleIdx="2" presStyleCnt="9">
        <dgm:presLayoutVars>
          <dgm:bulletEnabled val="1"/>
        </dgm:presLayoutVars>
      </dgm:prSet>
      <dgm:spPr/>
    </dgm:pt>
    <dgm:pt modelId="{3595D292-ACB1-47A8-B611-3675FD5DB517}" type="pres">
      <dgm:prSet presAssocID="{6017B85D-0335-4F4B-83C6-CED35CE1F1B2}" presName="sibTrans" presStyleLbl="sibTrans1D1" presStyleIdx="2" presStyleCnt="8"/>
      <dgm:spPr/>
    </dgm:pt>
    <dgm:pt modelId="{3AEECFF8-6D80-42EF-9F59-1681AA97F12B}" type="pres">
      <dgm:prSet presAssocID="{6017B85D-0335-4F4B-83C6-CED35CE1F1B2}" presName="connectorText" presStyleLbl="sibTrans1D1" presStyleIdx="2" presStyleCnt="8"/>
      <dgm:spPr/>
    </dgm:pt>
    <dgm:pt modelId="{7DFBA876-479B-4D49-8EE6-8F81022E7232}" type="pres">
      <dgm:prSet presAssocID="{1AA32BA8-847C-48AB-A254-2E0749BC3BDA}" presName="node" presStyleLbl="node1" presStyleIdx="3" presStyleCnt="9">
        <dgm:presLayoutVars>
          <dgm:bulletEnabled val="1"/>
        </dgm:presLayoutVars>
      </dgm:prSet>
      <dgm:spPr/>
    </dgm:pt>
    <dgm:pt modelId="{4223C32C-9A08-4FEE-9FEF-66E51DD43D5D}" type="pres">
      <dgm:prSet presAssocID="{4296C8C4-A53A-483D-ADE5-4D3853B87413}" presName="sibTrans" presStyleLbl="sibTrans1D1" presStyleIdx="3" presStyleCnt="8"/>
      <dgm:spPr/>
    </dgm:pt>
    <dgm:pt modelId="{206CD24F-820C-465E-B88A-596A391BBB21}" type="pres">
      <dgm:prSet presAssocID="{4296C8C4-A53A-483D-ADE5-4D3853B87413}" presName="connectorText" presStyleLbl="sibTrans1D1" presStyleIdx="3" presStyleCnt="8"/>
      <dgm:spPr/>
    </dgm:pt>
    <dgm:pt modelId="{5941D423-0245-49F2-940D-93118EC3E4B6}" type="pres">
      <dgm:prSet presAssocID="{07185DC2-98EE-4438-A44D-8B32B3FA414C}" presName="node" presStyleLbl="node1" presStyleIdx="4" presStyleCnt="9">
        <dgm:presLayoutVars>
          <dgm:bulletEnabled val="1"/>
        </dgm:presLayoutVars>
      </dgm:prSet>
      <dgm:spPr/>
    </dgm:pt>
    <dgm:pt modelId="{7E0F0AE2-CBFB-44DC-87E8-04F283586BB6}" type="pres">
      <dgm:prSet presAssocID="{D4E36B67-BEB8-4BD3-A6F5-374E4F16CB3A}" presName="sibTrans" presStyleLbl="sibTrans1D1" presStyleIdx="4" presStyleCnt="8"/>
      <dgm:spPr/>
    </dgm:pt>
    <dgm:pt modelId="{FFF008A2-26D0-4E12-9FCB-BF82065707D0}" type="pres">
      <dgm:prSet presAssocID="{D4E36B67-BEB8-4BD3-A6F5-374E4F16CB3A}" presName="connectorText" presStyleLbl="sibTrans1D1" presStyleIdx="4" presStyleCnt="8"/>
      <dgm:spPr/>
    </dgm:pt>
    <dgm:pt modelId="{B8ED1520-7F67-4FC2-931E-30AA37BA2265}" type="pres">
      <dgm:prSet presAssocID="{BA3B0FFD-51A7-45DF-907D-EF70DD6B0FE5}" presName="node" presStyleLbl="node1" presStyleIdx="5" presStyleCnt="9">
        <dgm:presLayoutVars>
          <dgm:bulletEnabled val="1"/>
        </dgm:presLayoutVars>
      </dgm:prSet>
      <dgm:spPr/>
    </dgm:pt>
    <dgm:pt modelId="{EEC4DA96-802E-4933-94E6-E3BF4FFD6752}" type="pres">
      <dgm:prSet presAssocID="{36357C01-8D2D-4C7F-A1CE-7B687E952915}" presName="sibTrans" presStyleLbl="sibTrans1D1" presStyleIdx="5" presStyleCnt="8"/>
      <dgm:spPr/>
    </dgm:pt>
    <dgm:pt modelId="{2948D2B5-E5F2-40F8-96EF-5BEBAADCECB7}" type="pres">
      <dgm:prSet presAssocID="{36357C01-8D2D-4C7F-A1CE-7B687E952915}" presName="connectorText" presStyleLbl="sibTrans1D1" presStyleIdx="5" presStyleCnt="8"/>
      <dgm:spPr/>
    </dgm:pt>
    <dgm:pt modelId="{A2FC644D-876F-4492-BD7E-388EF2FA9273}" type="pres">
      <dgm:prSet presAssocID="{2D531301-E2E9-4A07-9672-A05507FE8B25}" presName="node" presStyleLbl="node1" presStyleIdx="6" presStyleCnt="9">
        <dgm:presLayoutVars>
          <dgm:bulletEnabled val="1"/>
        </dgm:presLayoutVars>
      </dgm:prSet>
      <dgm:spPr/>
    </dgm:pt>
    <dgm:pt modelId="{4582FB7F-C930-4236-BFFB-D52473636732}" type="pres">
      <dgm:prSet presAssocID="{3537A4B4-9B66-452F-8D7F-3420485FAFC8}" presName="sibTrans" presStyleLbl="sibTrans1D1" presStyleIdx="6" presStyleCnt="8"/>
      <dgm:spPr/>
    </dgm:pt>
    <dgm:pt modelId="{8E9A299A-860C-4F67-990A-450ED12F1F8C}" type="pres">
      <dgm:prSet presAssocID="{3537A4B4-9B66-452F-8D7F-3420485FAFC8}" presName="connectorText" presStyleLbl="sibTrans1D1" presStyleIdx="6" presStyleCnt="8"/>
      <dgm:spPr/>
    </dgm:pt>
    <dgm:pt modelId="{D254E843-E7EF-48C3-B635-84420DDCB469}" type="pres">
      <dgm:prSet presAssocID="{BB2DD27C-347D-430A-8219-D7BF469C967A}" presName="node" presStyleLbl="node1" presStyleIdx="7" presStyleCnt="9">
        <dgm:presLayoutVars>
          <dgm:bulletEnabled val="1"/>
        </dgm:presLayoutVars>
      </dgm:prSet>
      <dgm:spPr/>
    </dgm:pt>
    <dgm:pt modelId="{BB7C7FB6-CBE8-4CF9-821F-6E0EDA64416A}" type="pres">
      <dgm:prSet presAssocID="{E0365E5D-9734-4127-8FBD-8B36292788CE}" presName="sibTrans" presStyleLbl="sibTrans1D1" presStyleIdx="7" presStyleCnt="8"/>
      <dgm:spPr/>
    </dgm:pt>
    <dgm:pt modelId="{77A9138C-112B-4257-B584-F07EBEF7EDD5}" type="pres">
      <dgm:prSet presAssocID="{E0365E5D-9734-4127-8FBD-8B36292788CE}" presName="connectorText" presStyleLbl="sibTrans1D1" presStyleIdx="7" presStyleCnt="8"/>
      <dgm:spPr/>
    </dgm:pt>
    <dgm:pt modelId="{276C10EC-1049-409F-BA3E-8BA1DDDA1C56}" type="pres">
      <dgm:prSet presAssocID="{0D6DEC7D-11E4-4D61-8B51-DA508FC23A2A}" presName="node" presStyleLbl="node1" presStyleIdx="8" presStyleCnt="9">
        <dgm:presLayoutVars>
          <dgm:bulletEnabled val="1"/>
        </dgm:presLayoutVars>
      </dgm:prSet>
      <dgm:spPr/>
    </dgm:pt>
  </dgm:ptLst>
  <dgm:cxnLst>
    <dgm:cxn modelId="{69DD0A01-A7D1-47E6-BDA2-B03B63452476}" srcId="{89D1B207-4394-4542-8E8B-1C522A508A41}" destId="{9EC345C3-0511-40CD-BFC4-6E5040E548CB}" srcOrd="1" destOrd="0" parTransId="{D2845C84-BC3D-4FC0-A42D-83A90BAEFA99}" sibTransId="{200EB017-343D-494A-A910-C6D197A390A4}"/>
    <dgm:cxn modelId="{1273D803-EA36-497E-A4CA-D12F93B7F1A3}" type="presOf" srcId="{4296C8C4-A53A-483D-ADE5-4D3853B87413}" destId="{206CD24F-820C-465E-B88A-596A391BBB21}" srcOrd="1" destOrd="0" presId="urn:microsoft.com/office/officeart/2005/8/layout/bProcess3"/>
    <dgm:cxn modelId="{867EF416-6A8B-426D-A0DE-F49C7CA90374}" type="presOf" srcId="{D477B225-F122-48FF-AE84-02DB18A29CA6}" destId="{0CFAB4E7-D2D5-434B-81F8-065A78115614}" srcOrd="0" destOrd="0" presId="urn:microsoft.com/office/officeart/2005/8/layout/bProcess3"/>
    <dgm:cxn modelId="{6FA8A917-6A27-43C9-BBC2-BE4B88992F0D}" srcId="{89D1B207-4394-4542-8E8B-1C522A508A41}" destId="{2D531301-E2E9-4A07-9672-A05507FE8B25}" srcOrd="6" destOrd="0" parTransId="{0BB71A4F-A632-4F30-BD61-8CA96FFCC6C5}" sibTransId="{3537A4B4-9B66-452F-8D7F-3420485FAFC8}"/>
    <dgm:cxn modelId="{090FFD18-CD64-41B8-8D03-3EAE328FE75B}" srcId="{89D1B207-4394-4542-8E8B-1C522A508A41}" destId="{BB2DD27C-347D-430A-8219-D7BF469C967A}" srcOrd="7" destOrd="0" parTransId="{9E4AEDA8-2308-49CD-B812-45E3DC24E996}" sibTransId="{E0365E5D-9734-4127-8FBD-8B36292788CE}"/>
    <dgm:cxn modelId="{BAC8FE21-1FE9-4318-A9B1-37BBA9EA8929}" type="presOf" srcId="{18BB9331-224B-4A66-AE2C-34B92CB9E66A}" destId="{3E37B03C-F5E1-4E77-B7A7-8D2A68329904}" srcOrd="0" destOrd="0" presId="urn:microsoft.com/office/officeart/2005/8/layout/bProcess3"/>
    <dgm:cxn modelId="{37D32A2F-2D33-4854-A022-B1B2F3916939}" type="presOf" srcId="{D4E36B67-BEB8-4BD3-A6F5-374E4F16CB3A}" destId="{FFF008A2-26D0-4E12-9FCB-BF82065707D0}" srcOrd="1" destOrd="0" presId="urn:microsoft.com/office/officeart/2005/8/layout/bProcess3"/>
    <dgm:cxn modelId="{42FA622F-AB87-48E4-926E-97CE408BB55D}" srcId="{89D1B207-4394-4542-8E8B-1C522A508A41}" destId="{0D6DEC7D-11E4-4D61-8B51-DA508FC23A2A}" srcOrd="8" destOrd="0" parTransId="{90AC432C-9248-431B-AC48-D652666888F5}" sibTransId="{4110BEBB-FF52-46DB-B42C-264205B16681}"/>
    <dgm:cxn modelId="{BA6E2335-0DAF-4B1D-95F8-8DDD98E6D490}" type="presOf" srcId="{32D8F438-9BCB-4EDD-81C5-4B83C5BEC677}" destId="{FE91F9DE-2F22-4643-93A5-9ECA06EA9F17}" srcOrd="0" destOrd="0" presId="urn:microsoft.com/office/officeart/2005/8/layout/bProcess3"/>
    <dgm:cxn modelId="{A3FC503A-C7E8-426F-918C-13F0D4BCC366}" type="presOf" srcId="{BB2DD27C-347D-430A-8219-D7BF469C967A}" destId="{D254E843-E7EF-48C3-B635-84420DDCB469}" srcOrd="0" destOrd="0" presId="urn:microsoft.com/office/officeart/2005/8/layout/bProcess3"/>
    <dgm:cxn modelId="{25ECC85E-B509-40F4-8080-E90E10584715}" type="presOf" srcId="{32D8F438-9BCB-4EDD-81C5-4B83C5BEC677}" destId="{6C798F0B-B5DD-4E1A-92F8-B111B3581AFD}" srcOrd="1" destOrd="0" presId="urn:microsoft.com/office/officeart/2005/8/layout/bProcess3"/>
    <dgm:cxn modelId="{20D16E5F-54AC-4EB4-953A-DDAAC30A8188}" type="presOf" srcId="{1AA32BA8-847C-48AB-A254-2E0749BC3BDA}" destId="{7DFBA876-479B-4D49-8EE6-8F81022E7232}" srcOrd="0" destOrd="0" presId="urn:microsoft.com/office/officeart/2005/8/layout/bProcess3"/>
    <dgm:cxn modelId="{F24D3443-DA82-4C6C-9366-C8DD59BD6223}" srcId="{89D1B207-4394-4542-8E8B-1C522A508A41}" destId="{D477B225-F122-48FF-AE84-02DB18A29CA6}" srcOrd="2" destOrd="0" parTransId="{18214603-FE25-4A76-822D-EECF6827CDF7}" sibTransId="{6017B85D-0335-4F4B-83C6-CED35CE1F1B2}"/>
    <dgm:cxn modelId="{60919744-8D43-45D9-8E47-A3F1F8543771}" type="presOf" srcId="{9EC345C3-0511-40CD-BFC4-6E5040E548CB}" destId="{C21841E5-B768-4857-999B-5AB270DB6315}" srcOrd="0" destOrd="0" presId="urn:microsoft.com/office/officeart/2005/8/layout/bProcess3"/>
    <dgm:cxn modelId="{6061A946-399B-4F96-868D-0FFC2E4450F8}" type="presOf" srcId="{E0365E5D-9734-4127-8FBD-8B36292788CE}" destId="{77A9138C-112B-4257-B584-F07EBEF7EDD5}" srcOrd="1" destOrd="0" presId="urn:microsoft.com/office/officeart/2005/8/layout/bProcess3"/>
    <dgm:cxn modelId="{940ED168-5D7F-41F0-BC28-7354C4CCB72B}" type="presOf" srcId="{200EB017-343D-494A-A910-C6D197A390A4}" destId="{A0804132-B4FE-44AB-893E-BFB8F21A9051}" srcOrd="1" destOrd="0" presId="urn:microsoft.com/office/officeart/2005/8/layout/bProcess3"/>
    <dgm:cxn modelId="{4AFBA152-87FF-42C3-B899-314F5A219AFE}" srcId="{89D1B207-4394-4542-8E8B-1C522A508A41}" destId="{BA3B0FFD-51A7-45DF-907D-EF70DD6B0FE5}" srcOrd="5" destOrd="0" parTransId="{DB571B78-63B1-469C-8409-A6E210AA4EE4}" sibTransId="{36357C01-8D2D-4C7F-A1CE-7B687E952915}"/>
    <dgm:cxn modelId="{B5992876-0D1B-4BB7-83CE-B189447C6AAC}" srcId="{89D1B207-4394-4542-8E8B-1C522A508A41}" destId="{1AA32BA8-847C-48AB-A254-2E0749BC3BDA}" srcOrd="3" destOrd="0" parTransId="{30622C29-7E28-4BCF-8708-AF0C71A7413C}" sibTransId="{4296C8C4-A53A-483D-ADE5-4D3853B87413}"/>
    <dgm:cxn modelId="{ED458677-12CB-4754-B21D-89FBF0DEB808}" type="presOf" srcId="{6017B85D-0335-4F4B-83C6-CED35CE1F1B2}" destId="{3595D292-ACB1-47A8-B611-3675FD5DB517}" srcOrd="0" destOrd="0" presId="urn:microsoft.com/office/officeart/2005/8/layout/bProcess3"/>
    <dgm:cxn modelId="{B0395F7E-58FD-4287-9D92-3218A55D065A}" type="presOf" srcId="{07185DC2-98EE-4438-A44D-8B32B3FA414C}" destId="{5941D423-0245-49F2-940D-93118EC3E4B6}" srcOrd="0" destOrd="0" presId="urn:microsoft.com/office/officeart/2005/8/layout/bProcess3"/>
    <dgm:cxn modelId="{8380567E-B597-4021-9969-3721759AA050}" type="presOf" srcId="{E0365E5D-9734-4127-8FBD-8B36292788CE}" destId="{BB7C7FB6-CBE8-4CF9-821F-6E0EDA64416A}" srcOrd="0" destOrd="0" presId="urn:microsoft.com/office/officeart/2005/8/layout/bProcess3"/>
    <dgm:cxn modelId="{B630A387-5741-4B5B-9803-A1744FB7A05E}" type="presOf" srcId="{D4E36B67-BEB8-4BD3-A6F5-374E4F16CB3A}" destId="{7E0F0AE2-CBFB-44DC-87E8-04F283586BB6}" srcOrd="0" destOrd="0" presId="urn:microsoft.com/office/officeart/2005/8/layout/bProcess3"/>
    <dgm:cxn modelId="{B10E4994-581E-459F-A2C0-290C6A6D435C}" type="presOf" srcId="{0D6DEC7D-11E4-4D61-8B51-DA508FC23A2A}" destId="{276C10EC-1049-409F-BA3E-8BA1DDDA1C56}" srcOrd="0" destOrd="0" presId="urn:microsoft.com/office/officeart/2005/8/layout/bProcess3"/>
    <dgm:cxn modelId="{FFF0EFA4-57D2-4C1D-825C-803BAE5CD900}" type="presOf" srcId="{3537A4B4-9B66-452F-8D7F-3420485FAFC8}" destId="{8E9A299A-860C-4F67-990A-450ED12F1F8C}" srcOrd="1" destOrd="0" presId="urn:microsoft.com/office/officeart/2005/8/layout/bProcess3"/>
    <dgm:cxn modelId="{571902B5-BEAC-48C3-BC8C-1D27DE0C5748}" srcId="{89D1B207-4394-4542-8E8B-1C522A508A41}" destId="{18BB9331-224B-4A66-AE2C-34B92CB9E66A}" srcOrd="0" destOrd="0" parTransId="{6F2BEACF-68B4-4FF7-965F-2A62BCCF8606}" sibTransId="{32D8F438-9BCB-4EDD-81C5-4B83C5BEC677}"/>
    <dgm:cxn modelId="{501930B7-C237-47AE-A489-3E25FD7595BC}" type="presOf" srcId="{3537A4B4-9B66-452F-8D7F-3420485FAFC8}" destId="{4582FB7F-C930-4236-BFFB-D52473636732}" srcOrd="0" destOrd="0" presId="urn:microsoft.com/office/officeart/2005/8/layout/bProcess3"/>
    <dgm:cxn modelId="{42A851C2-3B65-400C-80CB-EE610AD5C102}" type="presOf" srcId="{89D1B207-4394-4542-8E8B-1C522A508A41}" destId="{937795FA-7593-4919-BFCB-FFED732DBD91}" srcOrd="0" destOrd="0" presId="urn:microsoft.com/office/officeart/2005/8/layout/bProcess3"/>
    <dgm:cxn modelId="{EABDA4D1-3E1A-4EC1-94E1-E6C9E88E4517}" type="presOf" srcId="{200EB017-343D-494A-A910-C6D197A390A4}" destId="{65FAF493-CDE8-4D76-AC3B-2A97FB1BA8FF}" srcOrd="0" destOrd="0" presId="urn:microsoft.com/office/officeart/2005/8/layout/bProcess3"/>
    <dgm:cxn modelId="{6DCC4CD2-8D98-4FEC-A6FA-CDD38A40021B}" type="presOf" srcId="{BA3B0FFD-51A7-45DF-907D-EF70DD6B0FE5}" destId="{B8ED1520-7F67-4FC2-931E-30AA37BA2265}" srcOrd="0" destOrd="0" presId="urn:microsoft.com/office/officeart/2005/8/layout/bProcess3"/>
    <dgm:cxn modelId="{55C80BDE-B08B-4F6B-90F2-7EB56E408097}" type="presOf" srcId="{36357C01-8D2D-4C7F-A1CE-7B687E952915}" destId="{EEC4DA96-802E-4933-94E6-E3BF4FFD6752}" srcOrd="0" destOrd="0" presId="urn:microsoft.com/office/officeart/2005/8/layout/bProcess3"/>
    <dgm:cxn modelId="{E013C0E6-A57E-434F-8D74-6E4E5D29BD1E}" type="presOf" srcId="{36357C01-8D2D-4C7F-A1CE-7B687E952915}" destId="{2948D2B5-E5F2-40F8-96EF-5BEBAADCECB7}" srcOrd="1" destOrd="0" presId="urn:microsoft.com/office/officeart/2005/8/layout/bProcess3"/>
    <dgm:cxn modelId="{CDEE13E7-2255-4BB1-B796-1C86B700783D}" type="presOf" srcId="{4296C8C4-A53A-483D-ADE5-4D3853B87413}" destId="{4223C32C-9A08-4FEE-9FEF-66E51DD43D5D}" srcOrd="0" destOrd="0" presId="urn:microsoft.com/office/officeart/2005/8/layout/bProcess3"/>
    <dgm:cxn modelId="{E70840EA-D6D3-452B-BE29-EFD849011DB0}" type="presOf" srcId="{6017B85D-0335-4F4B-83C6-CED35CE1F1B2}" destId="{3AEECFF8-6D80-42EF-9F59-1681AA97F12B}" srcOrd="1" destOrd="0" presId="urn:microsoft.com/office/officeart/2005/8/layout/bProcess3"/>
    <dgm:cxn modelId="{3AA4B2F6-8AFE-421A-9CBC-ECA6A8679912}" srcId="{89D1B207-4394-4542-8E8B-1C522A508A41}" destId="{07185DC2-98EE-4438-A44D-8B32B3FA414C}" srcOrd="4" destOrd="0" parTransId="{B36C4D5D-DBF3-4877-859E-0511462E1C29}" sibTransId="{D4E36B67-BEB8-4BD3-A6F5-374E4F16CB3A}"/>
    <dgm:cxn modelId="{0DBD8DFE-EBC5-4AB0-ADE4-3B4AF75D543A}" type="presOf" srcId="{2D531301-E2E9-4A07-9672-A05507FE8B25}" destId="{A2FC644D-876F-4492-BD7E-388EF2FA9273}" srcOrd="0" destOrd="0" presId="urn:microsoft.com/office/officeart/2005/8/layout/bProcess3"/>
    <dgm:cxn modelId="{5A6C5020-0A2F-48C2-95ED-3AC2BF7DF36B}" type="presParOf" srcId="{937795FA-7593-4919-BFCB-FFED732DBD91}" destId="{3E37B03C-F5E1-4E77-B7A7-8D2A68329904}" srcOrd="0" destOrd="0" presId="urn:microsoft.com/office/officeart/2005/8/layout/bProcess3"/>
    <dgm:cxn modelId="{4589686C-FF7A-4F98-8F99-9F0A6C43540B}" type="presParOf" srcId="{937795FA-7593-4919-BFCB-FFED732DBD91}" destId="{FE91F9DE-2F22-4643-93A5-9ECA06EA9F17}" srcOrd="1" destOrd="0" presId="urn:microsoft.com/office/officeart/2005/8/layout/bProcess3"/>
    <dgm:cxn modelId="{829346A9-B798-4F5F-85EE-BA803126DD47}" type="presParOf" srcId="{FE91F9DE-2F22-4643-93A5-9ECA06EA9F17}" destId="{6C798F0B-B5DD-4E1A-92F8-B111B3581AFD}" srcOrd="0" destOrd="0" presId="urn:microsoft.com/office/officeart/2005/8/layout/bProcess3"/>
    <dgm:cxn modelId="{10F1DDA7-715B-4DCA-A707-703DC6D673FA}" type="presParOf" srcId="{937795FA-7593-4919-BFCB-FFED732DBD91}" destId="{C21841E5-B768-4857-999B-5AB270DB6315}" srcOrd="2" destOrd="0" presId="urn:microsoft.com/office/officeart/2005/8/layout/bProcess3"/>
    <dgm:cxn modelId="{186DDCFA-58F8-45D0-ACB3-402996B69AA4}" type="presParOf" srcId="{937795FA-7593-4919-BFCB-FFED732DBD91}" destId="{65FAF493-CDE8-4D76-AC3B-2A97FB1BA8FF}" srcOrd="3" destOrd="0" presId="urn:microsoft.com/office/officeart/2005/8/layout/bProcess3"/>
    <dgm:cxn modelId="{B6499704-59E7-4B57-9359-8139783FF53D}" type="presParOf" srcId="{65FAF493-CDE8-4D76-AC3B-2A97FB1BA8FF}" destId="{A0804132-B4FE-44AB-893E-BFB8F21A9051}" srcOrd="0" destOrd="0" presId="urn:microsoft.com/office/officeart/2005/8/layout/bProcess3"/>
    <dgm:cxn modelId="{E92E8DB5-9771-4D12-B601-D87AE4CD1A17}" type="presParOf" srcId="{937795FA-7593-4919-BFCB-FFED732DBD91}" destId="{0CFAB4E7-D2D5-434B-81F8-065A78115614}" srcOrd="4" destOrd="0" presId="urn:microsoft.com/office/officeart/2005/8/layout/bProcess3"/>
    <dgm:cxn modelId="{A711009A-7BCF-48EE-9C27-929E91FABE75}" type="presParOf" srcId="{937795FA-7593-4919-BFCB-FFED732DBD91}" destId="{3595D292-ACB1-47A8-B611-3675FD5DB517}" srcOrd="5" destOrd="0" presId="urn:microsoft.com/office/officeart/2005/8/layout/bProcess3"/>
    <dgm:cxn modelId="{F8AA741F-84DD-48C4-A9C8-AA902B765B25}" type="presParOf" srcId="{3595D292-ACB1-47A8-B611-3675FD5DB517}" destId="{3AEECFF8-6D80-42EF-9F59-1681AA97F12B}" srcOrd="0" destOrd="0" presId="urn:microsoft.com/office/officeart/2005/8/layout/bProcess3"/>
    <dgm:cxn modelId="{31A102F4-8382-47B4-9157-C908CB3FEAA0}" type="presParOf" srcId="{937795FA-7593-4919-BFCB-FFED732DBD91}" destId="{7DFBA876-479B-4D49-8EE6-8F81022E7232}" srcOrd="6" destOrd="0" presId="urn:microsoft.com/office/officeart/2005/8/layout/bProcess3"/>
    <dgm:cxn modelId="{06C90DC7-1C79-4FCB-8334-2B945173603B}" type="presParOf" srcId="{937795FA-7593-4919-BFCB-FFED732DBD91}" destId="{4223C32C-9A08-4FEE-9FEF-66E51DD43D5D}" srcOrd="7" destOrd="0" presId="urn:microsoft.com/office/officeart/2005/8/layout/bProcess3"/>
    <dgm:cxn modelId="{93BA0613-F30F-4FE8-B1A6-6EE758BFD613}" type="presParOf" srcId="{4223C32C-9A08-4FEE-9FEF-66E51DD43D5D}" destId="{206CD24F-820C-465E-B88A-596A391BBB21}" srcOrd="0" destOrd="0" presId="urn:microsoft.com/office/officeart/2005/8/layout/bProcess3"/>
    <dgm:cxn modelId="{31C7B8BC-2AA8-45FA-AAF8-02443FE6C2A5}" type="presParOf" srcId="{937795FA-7593-4919-BFCB-FFED732DBD91}" destId="{5941D423-0245-49F2-940D-93118EC3E4B6}" srcOrd="8" destOrd="0" presId="urn:microsoft.com/office/officeart/2005/8/layout/bProcess3"/>
    <dgm:cxn modelId="{2F02A7D4-06F5-40ED-AAED-53E8CFD147F7}" type="presParOf" srcId="{937795FA-7593-4919-BFCB-FFED732DBD91}" destId="{7E0F0AE2-CBFB-44DC-87E8-04F283586BB6}" srcOrd="9" destOrd="0" presId="urn:microsoft.com/office/officeart/2005/8/layout/bProcess3"/>
    <dgm:cxn modelId="{EF520B33-0ABB-47E3-8782-78A94478AC97}" type="presParOf" srcId="{7E0F0AE2-CBFB-44DC-87E8-04F283586BB6}" destId="{FFF008A2-26D0-4E12-9FCB-BF82065707D0}" srcOrd="0" destOrd="0" presId="urn:microsoft.com/office/officeart/2005/8/layout/bProcess3"/>
    <dgm:cxn modelId="{1660FCF3-FCC3-4DE0-A8CE-CC68E0B5435C}" type="presParOf" srcId="{937795FA-7593-4919-BFCB-FFED732DBD91}" destId="{B8ED1520-7F67-4FC2-931E-30AA37BA2265}" srcOrd="10" destOrd="0" presId="urn:microsoft.com/office/officeart/2005/8/layout/bProcess3"/>
    <dgm:cxn modelId="{5F1117BF-7052-4AC2-9221-640D636DC719}" type="presParOf" srcId="{937795FA-7593-4919-BFCB-FFED732DBD91}" destId="{EEC4DA96-802E-4933-94E6-E3BF4FFD6752}" srcOrd="11" destOrd="0" presId="urn:microsoft.com/office/officeart/2005/8/layout/bProcess3"/>
    <dgm:cxn modelId="{E50C3722-E945-4832-B267-09E00CBE4163}" type="presParOf" srcId="{EEC4DA96-802E-4933-94E6-E3BF4FFD6752}" destId="{2948D2B5-E5F2-40F8-96EF-5BEBAADCECB7}" srcOrd="0" destOrd="0" presId="urn:microsoft.com/office/officeart/2005/8/layout/bProcess3"/>
    <dgm:cxn modelId="{DE1C7BF1-C3EF-4ABF-84A3-327B12272A0D}" type="presParOf" srcId="{937795FA-7593-4919-BFCB-FFED732DBD91}" destId="{A2FC644D-876F-4492-BD7E-388EF2FA9273}" srcOrd="12" destOrd="0" presId="urn:microsoft.com/office/officeart/2005/8/layout/bProcess3"/>
    <dgm:cxn modelId="{D987F56B-F40F-4D36-BD5D-702AF082B3C7}" type="presParOf" srcId="{937795FA-7593-4919-BFCB-FFED732DBD91}" destId="{4582FB7F-C930-4236-BFFB-D52473636732}" srcOrd="13" destOrd="0" presId="urn:microsoft.com/office/officeart/2005/8/layout/bProcess3"/>
    <dgm:cxn modelId="{2BDB14D7-72F0-42C1-87F0-AAD4EA92B6D7}" type="presParOf" srcId="{4582FB7F-C930-4236-BFFB-D52473636732}" destId="{8E9A299A-860C-4F67-990A-450ED12F1F8C}" srcOrd="0" destOrd="0" presId="urn:microsoft.com/office/officeart/2005/8/layout/bProcess3"/>
    <dgm:cxn modelId="{90408BEC-BC80-417D-9D82-02AA72293D87}" type="presParOf" srcId="{937795FA-7593-4919-BFCB-FFED732DBD91}" destId="{D254E843-E7EF-48C3-B635-84420DDCB469}" srcOrd="14" destOrd="0" presId="urn:microsoft.com/office/officeart/2005/8/layout/bProcess3"/>
    <dgm:cxn modelId="{D8093F47-0BF3-493D-99C8-C429F6E9E0F4}" type="presParOf" srcId="{937795FA-7593-4919-BFCB-FFED732DBD91}" destId="{BB7C7FB6-CBE8-4CF9-821F-6E0EDA64416A}" srcOrd="15" destOrd="0" presId="urn:microsoft.com/office/officeart/2005/8/layout/bProcess3"/>
    <dgm:cxn modelId="{3A107241-4272-4068-A251-AFF0DD26EE86}" type="presParOf" srcId="{BB7C7FB6-CBE8-4CF9-821F-6E0EDA64416A}" destId="{77A9138C-112B-4257-B584-F07EBEF7EDD5}" srcOrd="0" destOrd="0" presId="urn:microsoft.com/office/officeart/2005/8/layout/bProcess3"/>
    <dgm:cxn modelId="{0A08475D-59D4-4D49-922A-671584301954}" type="presParOf" srcId="{937795FA-7593-4919-BFCB-FFED732DBD91}" destId="{276C10EC-1049-409F-BA3E-8BA1DDDA1C56}"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7B5476-F1CF-49F6-AE88-909F828B4C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ZA"/>
        </a:p>
      </dgm:t>
    </dgm:pt>
    <dgm:pt modelId="{6BD56B9B-7FBB-4637-BCC8-801881F34B5C}">
      <dgm:prSet/>
      <dgm:spPr/>
      <dgm:t>
        <a:bodyPr/>
        <a:lstStyle/>
        <a:p>
          <a:r>
            <a:rPr lang="en-US" b="1" baseline="0"/>
            <a:t>City of Tshwane advised that:</a:t>
          </a:r>
          <a:endParaRPr lang="en-ZA"/>
        </a:p>
      </dgm:t>
    </dgm:pt>
    <dgm:pt modelId="{C0397198-1AF8-43A2-83AC-E8276246B805}" type="parTrans" cxnId="{F04A3087-56A2-4899-B831-2A26B0049BE1}">
      <dgm:prSet/>
      <dgm:spPr/>
      <dgm:t>
        <a:bodyPr/>
        <a:lstStyle/>
        <a:p>
          <a:endParaRPr lang="en-ZA"/>
        </a:p>
      </dgm:t>
    </dgm:pt>
    <dgm:pt modelId="{A04FDA35-1730-4DC6-89D2-37B438B8FD02}" type="sibTrans" cxnId="{F04A3087-56A2-4899-B831-2A26B0049BE1}">
      <dgm:prSet/>
      <dgm:spPr/>
      <dgm:t>
        <a:bodyPr/>
        <a:lstStyle/>
        <a:p>
          <a:endParaRPr lang="en-ZA"/>
        </a:p>
      </dgm:t>
    </dgm:pt>
    <dgm:pt modelId="{0C5C998B-B385-4B90-B17B-25E169CCA997}">
      <dgm:prSet/>
      <dgm:spPr/>
      <dgm:t>
        <a:bodyPr/>
        <a:lstStyle/>
        <a:p>
          <a:r>
            <a:rPr lang="en-US"/>
            <a:t>Several meetings were held with the Senior Traditional Leader</a:t>
          </a:r>
          <a:endParaRPr lang="en-ZA"/>
        </a:p>
      </dgm:t>
    </dgm:pt>
    <dgm:pt modelId="{FA27428F-D3CE-4A56-8401-F216629644B3}" type="parTrans" cxnId="{CFCBF4CB-7EFB-4956-90FA-C38523B2A17B}">
      <dgm:prSet/>
      <dgm:spPr/>
      <dgm:t>
        <a:bodyPr/>
        <a:lstStyle/>
        <a:p>
          <a:endParaRPr lang="en-ZA"/>
        </a:p>
      </dgm:t>
    </dgm:pt>
    <dgm:pt modelId="{757550AE-4C8E-4276-AFF3-64D174618354}" type="sibTrans" cxnId="{CFCBF4CB-7EFB-4956-90FA-C38523B2A17B}">
      <dgm:prSet/>
      <dgm:spPr/>
      <dgm:t>
        <a:bodyPr/>
        <a:lstStyle/>
        <a:p>
          <a:endParaRPr lang="en-ZA"/>
        </a:p>
      </dgm:t>
    </dgm:pt>
    <dgm:pt modelId="{8D825D89-B724-432F-88EC-4DB606869476}">
      <dgm:prSet/>
      <dgm:spPr/>
      <dgm:t>
        <a:bodyPr/>
        <a:lstStyle/>
        <a:p>
          <a:r>
            <a:rPr lang="en-US"/>
            <a:t>Because the land was held in trust, community consensus was required to allow for the community to give “Power of Attorney”</a:t>
          </a:r>
          <a:endParaRPr lang="en-ZA"/>
        </a:p>
      </dgm:t>
    </dgm:pt>
    <dgm:pt modelId="{8B40470E-32A8-40DD-801A-979193AA474B}" type="parTrans" cxnId="{61740462-9533-4690-A978-1C5FEC94ECF9}">
      <dgm:prSet/>
      <dgm:spPr/>
      <dgm:t>
        <a:bodyPr/>
        <a:lstStyle/>
        <a:p>
          <a:endParaRPr lang="en-ZA"/>
        </a:p>
      </dgm:t>
    </dgm:pt>
    <dgm:pt modelId="{D48EB9A9-1647-4679-9C82-95DCCFE3B0E3}" type="sibTrans" cxnId="{61740462-9533-4690-A978-1C5FEC94ECF9}">
      <dgm:prSet/>
      <dgm:spPr/>
      <dgm:t>
        <a:bodyPr/>
        <a:lstStyle/>
        <a:p>
          <a:endParaRPr lang="en-ZA"/>
        </a:p>
      </dgm:t>
    </dgm:pt>
    <dgm:pt modelId="{37CEEF50-EA8E-4F8C-8471-213BA99751C8}">
      <dgm:prSet/>
      <dgm:spPr/>
      <dgm:t>
        <a:bodyPr/>
        <a:lstStyle/>
        <a:p>
          <a:r>
            <a:rPr lang="en-US"/>
            <a:t>Township establishment was required before development can proceed in the traditional community.</a:t>
          </a:r>
          <a:endParaRPr lang="en-ZA"/>
        </a:p>
      </dgm:t>
    </dgm:pt>
    <dgm:pt modelId="{5E1116EF-FFDD-4493-80E1-F36907450722}" type="parTrans" cxnId="{A0DFAEC7-30D9-44C4-8EDF-1476E84323C5}">
      <dgm:prSet/>
      <dgm:spPr/>
      <dgm:t>
        <a:bodyPr/>
        <a:lstStyle/>
        <a:p>
          <a:endParaRPr lang="en-ZA"/>
        </a:p>
      </dgm:t>
    </dgm:pt>
    <dgm:pt modelId="{28371E59-A1D4-421F-A2FE-523155E55ED6}" type="sibTrans" cxnId="{A0DFAEC7-30D9-44C4-8EDF-1476E84323C5}">
      <dgm:prSet/>
      <dgm:spPr/>
      <dgm:t>
        <a:bodyPr/>
        <a:lstStyle/>
        <a:p>
          <a:endParaRPr lang="en-ZA"/>
        </a:p>
      </dgm:t>
    </dgm:pt>
    <dgm:pt modelId="{C3F9F713-051C-41C0-8186-E34B85C0EA46}" type="pres">
      <dgm:prSet presAssocID="{FB7B5476-F1CF-49F6-AE88-909F828B4CB5}" presName="linear" presStyleCnt="0">
        <dgm:presLayoutVars>
          <dgm:animLvl val="lvl"/>
          <dgm:resizeHandles val="exact"/>
        </dgm:presLayoutVars>
      </dgm:prSet>
      <dgm:spPr/>
    </dgm:pt>
    <dgm:pt modelId="{65777CCA-70E1-4BD5-A48A-65F62C505F98}" type="pres">
      <dgm:prSet presAssocID="{6BD56B9B-7FBB-4637-BCC8-801881F34B5C}" presName="parentText" presStyleLbl="node1" presStyleIdx="0" presStyleCnt="1">
        <dgm:presLayoutVars>
          <dgm:chMax val="0"/>
          <dgm:bulletEnabled val="1"/>
        </dgm:presLayoutVars>
      </dgm:prSet>
      <dgm:spPr/>
    </dgm:pt>
    <dgm:pt modelId="{62B4BD84-AF70-49E8-AFFD-EE51039FC165}" type="pres">
      <dgm:prSet presAssocID="{6BD56B9B-7FBB-4637-BCC8-801881F34B5C}" presName="childText" presStyleLbl="revTx" presStyleIdx="0" presStyleCnt="1">
        <dgm:presLayoutVars>
          <dgm:bulletEnabled val="1"/>
        </dgm:presLayoutVars>
      </dgm:prSet>
      <dgm:spPr/>
    </dgm:pt>
  </dgm:ptLst>
  <dgm:cxnLst>
    <dgm:cxn modelId="{61740462-9533-4690-A978-1C5FEC94ECF9}" srcId="{6BD56B9B-7FBB-4637-BCC8-801881F34B5C}" destId="{8D825D89-B724-432F-88EC-4DB606869476}" srcOrd="1" destOrd="0" parTransId="{8B40470E-32A8-40DD-801A-979193AA474B}" sibTransId="{D48EB9A9-1647-4679-9C82-95DCCFE3B0E3}"/>
    <dgm:cxn modelId="{5CCE6172-13D2-4A66-8E68-435E639C2206}" type="presOf" srcId="{37CEEF50-EA8E-4F8C-8471-213BA99751C8}" destId="{62B4BD84-AF70-49E8-AFFD-EE51039FC165}" srcOrd="0" destOrd="2" presId="urn:microsoft.com/office/officeart/2005/8/layout/vList2"/>
    <dgm:cxn modelId="{666B9474-1F0E-457B-9E8A-B61781083C4C}" type="presOf" srcId="{8D825D89-B724-432F-88EC-4DB606869476}" destId="{62B4BD84-AF70-49E8-AFFD-EE51039FC165}" srcOrd="0" destOrd="1" presId="urn:microsoft.com/office/officeart/2005/8/layout/vList2"/>
    <dgm:cxn modelId="{041E1F85-8628-451F-959A-54C5E9F107C9}" type="presOf" srcId="{6BD56B9B-7FBB-4637-BCC8-801881F34B5C}" destId="{65777CCA-70E1-4BD5-A48A-65F62C505F98}" srcOrd="0" destOrd="0" presId="urn:microsoft.com/office/officeart/2005/8/layout/vList2"/>
    <dgm:cxn modelId="{F04A3087-56A2-4899-B831-2A26B0049BE1}" srcId="{FB7B5476-F1CF-49F6-AE88-909F828B4CB5}" destId="{6BD56B9B-7FBB-4637-BCC8-801881F34B5C}" srcOrd="0" destOrd="0" parTransId="{C0397198-1AF8-43A2-83AC-E8276246B805}" sibTransId="{A04FDA35-1730-4DC6-89D2-37B438B8FD02}"/>
    <dgm:cxn modelId="{A0DFAEC7-30D9-44C4-8EDF-1476E84323C5}" srcId="{6BD56B9B-7FBB-4637-BCC8-801881F34B5C}" destId="{37CEEF50-EA8E-4F8C-8471-213BA99751C8}" srcOrd="2" destOrd="0" parTransId="{5E1116EF-FFDD-4493-80E1-F36907450722}" sibTransId="{28371E59-A1D4-421F-A2FE-523155E55ED6}"/>
    <dgm:cxn modelId="{CFCBF4CB-7EFB-4956-90FA-C38523B2A17B}" srcId="{6BD56B9B-7FBB-4637-BCC8-801881F34B5C}" destId="{0C5C998B-B385-4B90-B17B-25E169CCA997}" srcOrd="0" destOrd="0" parTransId="{FA27428F-D3CE-4A56-8401-F216629644B3}" sibTransId="{757550AE-4C8E-4276-AFF3-64D174618354}"/>
    <dgm:cxn modelId="{3FBEBAE9-2637-4244-BC5D-4E896C158447}" type="presOf" srcId="{0C5C998B-B385-4B90-B17B-25E169CCA997}" destId="{62B4BD84-AF70-49E8-AFFD-EE51039FC165}" srcOrd="0" destOrd="0" presId="urn:microsoft.com/office/officeart/2005/8/layout/vList2"/>
    <dgm:cxn modelId="{EDCE49EB-E012-4671-BCDA-3261C8F42635}" type="presOf" srcId="{FB7B5476-F1CF-49F6-AE88-909F828B4CB5}" destId="{C3F9F713-051C-41C0-8186-E34B85C0EA46}" srcOrd="0" destOrd="0" presId="urn:microsoft.com/office/officeart/2005/8/layout/vList2"/>
    <dgm:cxn modelId="{D20B1F9A-239F-41E2-A606-CCEDEC86FB52}" type="presParOf" srcId="{C3F9F713-051C-41C0-8186-E34B85C0EA46}" destId="{65777CCA-70E1-4BD5-A48A-65F62C505F98}" srcOrd="0" destOrd="0" presId="urn:microsoft.com/office/officeart/2005/8/layout/vList2"/>
    <dgm:cxn modelId="{8CCA3B1A-F214-4292-B467-4E7BBD46FE35}" type="presParOf" srcId="{C3F9F713-051C-41C0-8186-E34B85C0EA46}" destId="{62B4BD84-AF70-49E8-AFFD-EE51039FC16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12EE3C-FDDB-49BE-813D-56012A3CEA21}"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n-US"/>
        </a:p>
      </dgm:t>
    </dgm:pt>
    <dgm:pt modelId="{6B0F4772-5839-439D-BE66-1965D021776F}">
      <dgm:prSet custT="1"/>
      <dgm:spPr/>
      <dgm:t>
        <a:bodyPr anchor="ctr"/>
        <a:lstStyle/>
        <a:p>
          <a:pPr algn="just">
            <a:buNone/>
          </a:pPr>
          <a:r>
            <a:rPr lang="en-ZA" sz="2400" b="1" baseline="0" dirty="0"/>
            <a:t>LEGISLATIVE MANDATE</a:t>
          </a:r>
          <a:endParaRPr lang="en-GB" sz="2400" b="1" baseline="0" dirty="0"/>
        </a:p>
        <a:p>
          <a:pPr algn="just">
            <a:buNone/>
          </a:pPr>
          <a:r>
            <a:rPr lang="en-GB" sz="2000" b="1" baseline="0" dirty="0"/>
            <a:t>Section 16 of the Traditional and Khoi San Leadership Act (No. 3 of 2019) outlines the establishment of kingship or queenship council, principal traditional council or traditional council as follows:</a:t>
          </a:r>
          <a:endParaRPr lang="en-US" sz="2000" dirty="0"/>
        </a:p>
      </dgm:t>
    </dgm:pt>
    <dgm:pt modelId="{A345E765-4656-4057-9A0C-DC46AE858AB0}" type="parTrans" cxnId="{DFAB32C8-42CF-49AE-8620-BC629909578D}">
      <dgm:prSet/>
      <dgm:spPr/>
      <dgm:t>
        <a:bodyPr/>
        <a:lstStyle/>
        <a:p>
          <a:pPr algn="just"/>
          <a:endParaRPr lang="en-US"/>
        </a:p>
      </dgm:t>
    </dgm:pt>
    <dgm:pt modelId="{E6B1D006-83A3-4DFE-AC01-568C1144D8EA}" type="sibTrans" cxnId="{DFAB32C8-42CF-49AE-8620-BC629909578D}">
      <dgm:prSet/>
      <dgm:spPr/>
      <dgm:t>
        <a:bodyPr/>
        <a:lstStyle/>
        <a:p>
          <a:pPr algn="just"/>
          <a:endParaRPr lang="en-US"/>
        </a:p>
      </dgm:t>
    </dgm:pt>
    <dgm:pt modelId="{E0D2D191-3836-44B7-8E80-8D5D7E60F619}">
      <dgm:prSet/>
      <dgm:spPr/>
      <dgm:t>
        <a:bodyPr anchor="ctr"/>
        <a:lstStyle/>
        <a:p>
          <a:pPr algn="just">
            <a:buNone/>
          </a:pPr>
          <a:r>
            <a:rPr lang="en-GB" sz="2100" dirty="0"/>
            <a:t>“(2) (a) A kingship or queenship council, a principal traditional council and a traditional council </a:t>
          </a:r>
          <a:r>
            <a:rPr lang="en-GB" sz="2100" b="1" dirty="0"/>
            <a:t>consists of the number of members as determined by the Minister, by formula published by notice in the Gazette after consultation </a:t>
          </a:r>
          <a:r>
            <a:rPr lang="en-GB" sz="2100" dirty="0"/>
            <a:t>with…..</a:t>
          </a:r>
          <a:endParaRPr lang="en-US" sz="2100" dirty="0"/>
        </a:p>
      </dgm:t>
    </dgm:pt>
    <dgm:pt modelId="{9BC8A6AB-7202-4E9C-B790-76B2A688F253}" type="parTrans" cxnId="{709AC2F0-6D46-4FE5-B751-A7CB692D4A8E}">
      <dgm:prSet/>
      <dgm:spPr/>
      <dgm:t>
        <a:bodyPr/>
        <a:lstStyle/>
        <a:p>
          <a:pPr algn="just"/>
          <a:endParaRPr lang="en-US"/>
        </a:p>
      </dgm:t>
    </dgm:pt>
    <dgm:pt modelId="{5AFC3AE1-DD42-40EC-B8AB-B917C11EBF32}" type="sibTrans" cxnId="{709AC2F0-6D46-4FE5-B751-A7CB692D4A8E}">
      <dgm:prSet/>
      <dgm:spPr/>
      <dgm:t>
        <a:bodyPr/>
        <a:lstStyle/>
        <a:p>
          <a:pPr algn="just"/>
          <a:endParaRPr lang="en-US"/>
        </a:p>
      </dgm:t>
    </dgm:pt>
    <dgm:pt modelId="{F0C2F8DB-AC7F-471B-8ACE-76CFDED78C10}">
      <dgm:prSet/>
      <dgm:spPr/>
      <dgm:t>
        <a:bodyPr anchor="ctr"/>
        <a:lstStyle/>
        <a:p>
          <a:pPr algn="just">
            <a:buNone/>
          </a:pPr>
          <a:r>
            <a:rPr lang="en-GB" sz="2100" dirty="0"/>
            <a:t>(ii) in the case of a traditional council, the relevant Premiers and provincial houses: Provided that the formula must be published in the Gazette within two years from the date of commencement of this Act.”</a:t>
          </a:r>
          <a:endParaRPr lang="en-US" sz="2100" dirty="0"/>
        </a:p>
      </dgm:t>
    </dgm:pt>
    <dgm:pt modelId="{2CF6E318-B4BE-4E4A-8393-72B06FDD2372}" type="parTrans" cxnId="{8FDCC1A5-9D6D-4226-96E1-8A846E8AEC92}">
      <dgm:prSet/>
      <dgm:spPr/>
      <dgm:t>
        <a:bodyPr/>
        <a:lstStyle/>
        <a:p>
          <a:pPr algn="just"/>
          <a:endParaRPr lang="en-US"/>
        </a:p>
      </dgm:t>
    </dgm:pt>
    <dgm:pt modelId="{68F4F003-5C02-4064-B128-08018BE14100}" type="sibTrans" cxnId="{8FDCC1A5-9D6D-4226-96E1-8A846E8AEC92}">
      <dgm:prSet/>
      <dgm:spPr/>
      <dgm:t>
        <a:bodyPr/>
        <a:lstStyle/>
        <a:p>
          <a:pPr algn="just"/>
          <a:endParaRPr lang="en-US"/>
        </a:p>
      </dgm:t>
    </dgm:pt>
    <dgm:pt modelId="{9F3F4B6C-BE21-4379-B128-AF6051B2776C}" type="pres">
      <dgm:prSet presAssocID="{6B12EE3C-FDDB-49BE-813D-56012A3CEA21}" presName="linear" presStyleCnt="0">
        <dgm:presLayoutVars>
          <dgm:dir/>
          <dgm:resizeHandles val="exact"/>
        </dgm:presLayoutVars>
      </dgm:prSet>
      <dgm:spPr/>
    </dgm:pt>
    <dgm:pt modelId="{3F16EABE-89B7-404C-A062-B6886B3D8250}" type="pres">
      <dgm:prSet presAssocID="{6B0F4772-5839-439D-BE66-1965D021776F}" presName="comp" presStyleCnt="0"/>
      <dgm:spPr/>
    </dgm:pt>
    <dgm:pt modelId="{CBDC1E91-F8EF-446A-A177-2AE558CA35AC}" type="pres">
      <dgm:prSet presAssocID="{6B0F4772-5839-439D-BE66-1965D021776F}" presName="box" presStyleLbl="node1" presStyleIdx="0" presStyleCnt="1"/>
      <dgm:spPr/>
    </dgm:pt>
    <dgm:pt modelId="{DDB506CB-F8F8-4FFA-A553-AC315349AC4A}" type="pres">
      <dgm:prSet presAssocID="{6B0F4772-5839-439D-BE66-1965D021776F}" presName="img" presStyleLbl="fgImgPlace1" presStyleIdx="0" presStyleCnt="1" custScaleX="90819" custScaleY="68529" custLinFactNeighborX="-9551" custLinFactNeighborY="-46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ourt with solid fill"/>
        </a:ext>
      </dgm:extLst>
    </dgm:pt>
    <dgm:pt modelId="{CB6E11CC-CBCF-4D83-87B5-56125D70E2B6}" type="pres">
      <dgm:prSet presAssocID="{6B0F4772-5839-439D-BE66-1965D021776F}" presName="text" presStyleLbl="node1" presStyleIdx="0" presStyleCnt="1">
        <dgm:presLayoutVars>
          <dgm:bulletEnabled val="1"/>
        </dgm:presLayoutVars>
      </dgm:prSet>
      <dgm:spPr/>
    </dgm:pt>
  </dgm:ptLst>
  <dgm:cxnLst>
    <dgm:cxn modelId="{8F8EA113-4505-4641-979B-EE36C6B2E707}" type="presOf" srcId="{E0D2D191-3836-44B7-8E80-8D5D7E60F619}" destId="{CB6E11CC-CBCF-4D83-87B5-56125D70E2B6}" srcOrd="1" destOrd="1" presId="urn:microsoft.com/office/officeart/2005/8/layout/vList4"/>
    <dgm:cxn modelId="{7A85D714-7CC9-4D59-8173-7E5F7A258F68}" type="presOf" srcId="{6B12EE3C-FDDB-49BE-813D-56012A3CEA21}" destId="{9F3F4B6C-BE21-4379-B128-AF6051B2776C}" srcOrd="0" destOrd="0" presId="urn:microsoft.com/office/officeart/2005/8/layout/vList4"/>
    <dgm:cxn modelId="{E823741C-58CC-40D0-9BD0-54A6FA67133E}" type="presOf" srcId="{E0D2D191-3836-44B7-8E80-8D5D7E60F619}" destId="{CBDC1E91-F8EF-446A-A177-2AE558CA35AC}" srcOrd="0" destOrd="1" presId="urn:microsoft.com/office/officeart/2005/8/layout/vList4"/>
    <dgm:cxn modelId="{3686AB67-8F42-495E-8804-A9A0A8B6E581}" type="presOf" srcId="{6B0F4772-5839-439D-BE66-1965D021776F}" destId="{CBDC1E91-F8EF-446A-A177-2AE558CA35AC}" srcOrd="0" destOrd="0" presId="urn:microsoft.com/office/officeart/2005/8/layout/vList4"/>
    <dgm:cxn modelId="{4587978D-B8F4-49BB-A189-720CE73B23E5}" type="presOf" srcId="{6B0F4772-5839-439D-BE66-1965D021776F}" destId="{CB6E11CC-CBCF-4D83-87B5-56125D70E2B6}" srcOrd="1" destOrd="0" presId="urn:microsoft.com/office/officeart/2005/8/layout/vList4"/>
    <dgm:cxn modelId="{8FDCC1A5-9D6D-4226-96E1-8A846E8AEC92}" srcId="{6B0F4772-5839-439D-BE66-1965D021776F}" destId="{F0C2F8DB-AC7F-471B-8ACE-76CFDED78C10}" srcOrd="1" destOrd="0" parTransId="{2CF6E318-B4BE-4E4A-8393-72B06FDD2372}" sibTransId="{68F4F003-5C02-4064-B128-08018BE14100}"/>
    <dgm:cxn modelId="{E54B10C7-9E8E-4338-947A-D8A98EE847F8}" type="presOf" srcId="{F0C2F8DB-AC7F-471B-8ACE-76CFDED78C10}" destId="{CB6E11CC-CBCF-4D83-87B5-56125D70E2B6}" srcOrd="1" destOrd="2" presId="urn:microsoft.com/office/officeart/2005/8/layout/vList4"/>
    <dgm:cxn modelId="{DFAB32C8-42CF-49AE-8620-BC629909578D}" srcId="{6B12EE3C-FDDB-49BE-813D-56012A3CEA21}" destId="{6B0F4772-5839-439D-BE66-1965D021776F}" srcOrd="0" destOrd="0" parTransId="{A345E765-4656-4057-9A0C-DC46AE858AB0}" sibTransId="{E6B1D006-83A3-4DFE-AC01-568C1144D8EA}"/>
    <dgm:cxn modelId="{AF3745E8-07FA-4550-8C3C-FE425B01A124}" type="presOf" srcId="{F0C2F8DB-AC7F-471B-8ACE-76CFDED78C10}" destId="{CBDC1E91-F8EF-446A-A177-2AE558CA35AC}" srcOrd="0" destOrd="2" presId="urn:microsoft.com/office/officeart/2005/8/layout/vList4"/>
    <dgm:cxn modelId="{709AC2F0-6D46-4FE5-B751-A7CB692D4A8E}" srcId="{6B0F4772-5839-439D-BE66-1965D021776F}" destId="{E0D2D191-3836-44B7-8E80-8D5D7E60F619}" srcOrd="0" destOrd="0" parTransId="{9BC8A6AB-7202-4E9C-B790-76B2A688F253}" sibTransId="{5AFC3AE1-DD42-40EC-B8AB-B917C11EBF32}"/>
    <dgm:cxn modelId="{D32AF9C4-DE5D-456E-B0CD-38928D79A27D}" type="presParOf" srcId="{9F3F4B6C-BE21-4379-B128-AF6051B2776C}" destId="{3F16EABE-89B7-404C-A062-B6886B3D8250}" srcOrd="0" destOrd="0" presId="urn:microsoft.com/office/officeart/2005/8/layout/vList4"/>
    <dgm:cxn modelId="{77590CD7-C9C2-4511-8AC8-7B1436410505}" type="presParOf" srcId="{3F16EABE-89B7-404C-A062-B6886B3D8250}" destId="{CBDC1E91-F8EF-446A-A177-2AE558CA35AC}" srcOrd="0" destOrd="0" presId="urn:microsoft.com/office/officeart/2005/8/layout/vList4"/>
    <dgm:cxn modelId="{65841697-0A77-43FB-AA5A-717838BC9DFD}" type="presParOf" srcId="{3F16EABE-89B7-404C-A062-B6886B3D8250}" destId="{DDB506CB-F8F8-4FFA-A553-AC315349AC4A}" srcOrd="1" destOrd="0" presId="urn:microsoft.com/office/officeart/2005/8/layout/vList4"/>
    <dgm:cxn modelId="{A45FEE37-8036-4F52-8363-F4EB5961D4DE}" type="presParOf" srcId="{3F16EABE-89B7-404C-A062-B6886B3D8250}" destId="{CB6E11CC-CBCF-4D83-87B5-56125D70E2B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12EE3C-FDDB-49BE-813D-56012A3CEA21}"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en-US"/>
        </a:p>
      </dgm:t>
    </dgm:pt>
    <dgm:pt modelId="{6B0F4772-5839-439D-BE66-1965D021776F}">
      <dgm:prSet/>
      <dgm:spPr/>
      <dgm:t>
        <a:bodyPr anchor="ctr"/>
        <a:lstStyle/>
        <a:p>
          <a:r>
            <a:rPr lang="en-ZA" b="1" dirty="0"/>
            <a:t>LEGISLATIVE MANDATE</a:t>
          </a:r>
          <a:endParaRPr lang="en-GB" b="1" dirty="0"/>
        </a:p>
        <a:p>
          <a:r>
            <a:rPr lang="en-GB" dirty="0"/>
            <a:t>In terms of the Act, the Minister must legal constitution must be completed by 31 March 2023.</a:t>
          </a:r>
        </a:p>
        <a:p>
          <a:endParaRPr lang="en-GB" dirty="0"/>
        </a:p>
        <a:p>
          <a:r>
            <a:rPr lang="en-GB" dirty="0"/>
            <a:t>Following consultation with Premiers, Provincial Departments responsible for traditional affairs Provincial Houses of Traditional Leadership and the National House of Traditional Leaders.</a:t>
          </a:r>
        </a:p>
        <a:p>
          <a:endParaRPr lang="en-GB" dirty="0"/>
        </a:p>
        <a:p>
          <a:r>
            <a:rPr lang="en-GB" dirty="0"/>
            <a:t>The formula was gazetted by the Minister on 04 Feb 2022 (Notice No. </a:t>
          </a:r>
          <a:r>
            <a:rPr lang="en-US" dirty="0"/>
            <a:t>1726</a:t>
          </a:r>
          <a:r>
            <a:rPr lang="en-GB" dirty="0"/>
            <a:t>  in Gazette </a:t>
          </a:r>
          <a:r>
            <a:rPr lang="en-US" dirty="0"/>
            <a:t>No. 45859). </a:t>
          </a:r>
        </a:p>
      </dgm:t>
    </dgm:pt>
    <dgm:pt modelId="{A345E765-4656-4057-9A0C-DC46AE858AB0}" type="parTrans" cxnId="{DFAB32C8-42CF-49AE-8620-BC629909578D}">
      <dgm:prSet/>
      <dgm:spPr/>
      <dgm:t>
        <a:bodyPr/>
        <a:lstStyle/>
        <a:p>
          <a:endParaRPr lang="en-US"/>
        </a:p>
      </dgm:t>
    </dgm:pt>
    <dgm:pt modelId="{E6B1D006-83A3-4DFE-AC01-568C1144D8EA}" type="sibTrans" cxnId="{DFAB32C8-42CF-49AE-8620-BC629909578D}">
      <dgm:prSet/>
      <dgm:spPr/>
      <dgm:t>
        <a:bodyPr/>
        <a:lstStyle/>
        <a:p>
          <a:endParaRPr lang="en-US"/>
        </a:p>
      </dgm:t>
    </dgm:pt>
    <dgm:pt modelId="{C23BC8AF-A6BF-4C24-8162-A54427C2CD3C}" type="pres">
      <dgm:prSet presAssocID="{6B12EE3C-FDDB-49BE-813D-56012A3CEA21}" presName="linear" presStyleCnt="0">
        <dgm:presLayoutVars>
          <dgm:dir/>
          <dgm:resizeHandles val="exact"/>
        </dgm:presLayoutVars>
      </dgm:prSet>
      <dgm:spPr/>
    </dgm:pt>
    <dgm:pt modelId="{10BB5877-AED8-40B5-A69A-1746DB9329FE}" type="pres">
      <dgm:prSet presAssocID="{6B0F4772-5839-439D-BE66-1965D021776F}" presName="comp" presStyleCnt="0"/>
      <dgm:spPr/>
    </dgm:pt>
    <dgm:pt modelId="{A674562F-D5D7-4908-97DF-C23118C581BD}" type="pres">
      <dgm:prSet presAssocID="{6B0F4772-5839-439D-BE66-1965D021776F}" presName="box" presStyleLbl="node1" presStyleIdx="0" presStyleCnt="1"/>
      <dgm:spPr/>
    </dgm:pt>
    <dgm:pt modelId="{41801C90-8D8B-4C39-94D7-D5B2502AC9B2}" type="pres">
      <dgm:prSet presAssocID="{6B0F4772-5839-439D-BE66-1965D021776F}" presName="img" presStyleLbl="fgImgPlace1" presStyleIdx="0" presStyleCnt="1" custScaleY="85327" custLinFactNeighborX="-38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ourt with solid fill"/>
        </a:ext>
      </dgm:extLst>
    </dgm:pt>
    <dgm:pt modelId="{B85E8661-FDB2-45F8-9AA1-B8E13A99A15B}" type="pres">
      <dgm:prSet presAssocID="{6B0F4772-5839-439D-BE66-1965D021776F}" presName="text" presStyleLbl="node1" presStyleIdx="0" presStyleCnt="1">
        <dgm:presLayoutVars>
          <dgm:bulletEnabled val="1"/>
        </dgm:presLayoutVars>
      </dgm:prSet>
      <dgm:spPr/>
    </dgm:pt>
  </dgm:ptLst>
  <dgm:cxnLst>
    <dgm:cxn modelId="{17C16174-7047-4EB8-BD5E-58500B96BC56}" type="presOf" srcId="{6B12EE3C-FDDB-49BE-813D-56012A3CEA21}" destId="{C23BC8AF-A6BF-4C24-8162-A54427C2CD3C}" srcOrd="0" destOrd="0" presId="urn:microsoft.com/office/officeart/2005/8/layout/vList4"/>
    <dgm:cxn modelId="{10176A8C-2223-4008-8BBE-88DFA424086C}" type="presOf" srcId="{6B0F4772-5839-439D-BE66-1965D021776F}" destId="{B85E8661-FDB2-45F8-9AA1-B8E13A99A15B}" srcOrd="1" destOrd="0" presId="urn:microsoft.com/office/officeart/2005/8/layout/vList4"/>
    <dgm:cxn modelId="{DFAB32C8-42CF-49AE-8620-BC629909578D}" srcId="{6B12EE3C-FDDB-49BE-813D-56012A3CEA21}" destId="{6B0F4772-5839-439D-BE66-1965D021776F}" srcOrd="0" destOrd="0" parTransId="{A345E765-4656-4057-9A0C-DC46AE858AB0}" sibTransId="{E6B1D006-83A3-4DFE-AC01-568C1144D8EA}"/>
    <dgm:cxn modelId="{02F569D7-97B2-46A5-A5AB-A1A6442FB695}" type="presOf" srcId="{6B0F4772-5839-439D-BE66-1965D021776F}" destId="{A674562F-D5D7-4908-97DF-C23118C581BD}" srcOrd="0" destOrd="0" presId="urn:microsoft.com/office/officeart/2005/8/layout/vList4"/>
    <dgm:cxn modelId="{9EFB790C-8055-4D27-887F-82E9FEE4C117}" type="presParOf" srcId="{C23BC8AF-A6BF-4C24-8162-A54427C2CD3C}" destId="{10BB5877-AED8-40B5-A69A-1746DB9329FE}" srcOrd="0" destOrd="0" presId="urn:microsoft.com/office/officeart/2005/8/layout/vList4"/>
    <dgm:cxn modelId="{8A0FB93A-ED84-4E8C-89C3-75FE184095AF}" type="presParOf" srcId="{10BB5877-AED8-40B5-A69A-1746DB9329FE}" destId="{A674562F-D5D7-4908-97DF-C23118C581BD}" srcOrd="0" destOrd="0" presId="urn:microsoft.com/office/officeart/2005/8/layout/vList4"/>
    <dgm:cxn modelId="{BD6E753B-651E-4F23-9A49-1F478DA6858D}" type="presParOf" srcId="{10BB5877-AED8-40B5-A69A-1746DB9329FE}" destId="{41801C90-8D8B-4C39-94D7-D5B2502AC9B2}" srcOrd="1" destOrd="0" presId="urn:microsoft.com/office/officeart/2005/8/layout/vList4"/>
    <dgm:cxn modelId="{5B4931B4-5870-4F41-A881-4C30745A43D9}" type="presParOf" srcId="{10BB5877-AED8-40B5-A69A-1746DB9329FE}" destId="{B85E8661-FDB2-45F8-9AA1-B8E13A99A15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5C56C4-67EB-489A-B9BF-DDF6753E3DA0}"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CEA508BB-8993-49D6-B88E-B6296A979C3B}">
      <dgm:prSet/>
      <dgm:spPr/>
      <dgm:t>
        <a:bodyPr/>
        <a:lstStyle/>
        <a:p>
          <a:r>
            <a:rPr lang="en-US"/>
            <a:t>Traditional councils’ membership comprises </a:t>
          </a:r>
          <a:r>
            <a:rPr lang="en-US" b="1"/>
            <a:t>60% selected </a:t>
          </a:r>
          <a:r>
            <a:rPr lang="en-US"/>
            <a:t>members and </a:t>
          </a:r>
          <a:r>
            <a:rPr lang="en-US" b="1"/>
            <a:t>40% elected </a:t>
          </a:r>
          <a:r>
            <a:rPr lang="en-US"/>
            <a:t>members. </a:t>
          </a:r>
        </a:p>
      </dgm:t>
    </dgm:pt>
    <dgm:pt modelId="{D72ACFD0-7B95-42ED-8C4F-974885B40FAB}" type="parTrans" cxnId="{AA070ED9-14DB-4839-918F-29CA38BF81E0}">
      <dgm:prSet/>
      <dgm:spPr/>
      <dgm:t>
        <a:bodyPr/>
        <a:lstStyle/>
        <a:p>
          <a:endParaRPr lang="en-US"/>
        </a:p>
      </dgm:t>
    </dgm:pt>
    <dgm:pt modelId="{B21F1983-551A-4FA2-BE76-F008F4756932}" type="sibTrans" cxnId="{AA070ED9-14DB-4839-918F-29CA38BF81E0}">
      <dgm:prSet/>
      <dgm:spPr/>
      <dgm:t>
        <a:bodyPr/>
        <a:lstStyle/>
        <a:p>
          <a:endParaRPr lang="en-US"/>
        </a:p>
      </dgm:t>
    </dgm:pt>
    <dgm:pt modelId="{61EE5BE4-B835-4082-ADC1-7FF5F8D2A8CE}">
      <dgm:prSet/>
      <dgm:spPr/>
      <dgm:t>
        <a:bodyPr/>
        <a:lstStyle/>
        <a:p>
          <a:r>
            <a:rPr lang="en-US" b="1" dirty="0"/>
            <a:t>Selected members </a:t>
          </a:r>
          <a:r>
            <a:rPr lang="en-US" dirty="0"/>
            <a:t>include traditional leaders (</a:t>
          </a:r>
          <a:r>
            <a:rPr lang="en-US" b="1" dirty="0"/>
            <a:t>headmen/headwomen and the senior traditional leader concerned</a:t>
          </a:r>
          <a:r>
            <a:rPr lang="en-US" dirty="0"/>
            <a:t>) and </a:t>
          </a:r>
          <a:r>
            <a:rPr lang="en-US" b="1" dirty="0"/>
            <a:t>community members</a:t>
          </a:r>
          <a:r>
            <a:rPr lang="en-US" dirty="0"/>
            <a:t>. The number of traditional leaders and community members within the 60% is not specified by the Act.</a:t>
          </a:r>
        </a:p>
      </dgm:t>
    </dgm:pt>
    <dgm:pt modelId="{1A8AB0BE-98F4-40AA-9DD4-0CA697A2958C}" type="parTrans" cxnId="{C2A26DDD-2F34-44ED-A707-C212B319D6A8}">
      <dgm:prSet/>
      <dgm:spPr/>
      <dgm:t>
        <a:bodyPr/>
        <a:lstStyle/>
        <a:p>
          <a:endParaRPr lang="en-US"/>
        </a:p>
      </dgm:t>
    </dgm:pt>
    <dgm:pt modelId="{5A5A16D4-DC0A-4319-A400-CA5D84D598AA}" type="sibTrans" cxnId="{C2A26DDD-2F34-44ED-A707-C212B319D6A8}">
      <dgm:prSet/>
      <dgm:spPr/>
      <dgm:t>
        <a:bodyPr/>
        <a:lstStyle/>
        <a:p>
          <a:endParaRPr lang="en-US"/>
        </a:p>
      </dgm:t>
    </dgm:pt>
    <dgm:pt modelId="{B4015139-4AC4-445F-92DA-410A228B1F5D}">
      <dgm:prSet/>
      <dgm:spPr/>
      <dgm:t>
        <a:bodyPr/>
        <a:lstStyle/>
        <a:p>
          <a:r>
            <a:rPr lang="en-US"/>
            <a:t>The selection of community members and headmen/headwomen must be done by the recognised senior traditional leader.</a:t>
          </a:r>
        </a:p>
      </dgm:t>
    </dgm:pt>
    <dgm:pt modelId="{CDB22171-1E24-49B5-A526-50C58CB054EC}" type="parTrans" cxnId="{0BD82063-127D-434A-A2F6-C83B4E090A12}">
      <dgm:prSet/>
      <dgm:spPr/>
      <dgm:t>
        <a:bodyPr/>
        <a:lstStyle/>
        <a:p>
          <a:endParaRPr lang="en-US"/>
        </a:p>
      </dgm:t>
    </dgm:pt>
    <dgm:pt modelId="{B615812F-4135-43E4-B5EF-E68CF06A7079}" type="sibTrans" cxnId="{0BD82063-127D-434A-A2F6-C83B4E090A12}">
      <dgm:prSet/>
      <dgm:spPr/>
      <dgm:t>
        <a:bodyPr/>
        <a:lstStyle/>
        <a:p>
          <a:endParaRPr lang="en-US"/>
        </a:p>
      </dgm:t>
    </dgm:pt>
    <dgm:pt modelId="{D551A591-DBA2-4121-81C3-13D5A45577A0}" type="pres">
      <dgm:prSet presAssocID="{E25C56C4-67EB-489A-B9BF-DDF6753E3DA0}" presName="Name0" presStyleCnt="0">
        <dgm:presLayoutVars>
          <dgm:dir/>
          <dgm:animLvl val="lvl"/>
          <dgm:resizeHandles val="exact"/>
        </dgm:presLayoutVars>
      </dgm:prSet>
      <dgm:spPr/>
    </dgm:pt>
    <dgm:pt modelId="{CF7F071B-1C09-4D8E-84DB-41549460154B}" type="pres">
      <dgm:prSet presAssocID="{B4015139-4AC4-445F-92DA-410A228B1F5D}" presName="boxAndChildren" presStyleCnt="0"/>
      <dgm:spPr/>
    </dgm:pt>
    <dgm:pt modelId="{1A59A380-5E45-49F1-8A52-21108F249A06}" type="pres">
      <dgm:prSet presAssocID="{B4015139-4AC4-445F-92DA-410A228B1F5D}" presName="parentTextBox" presStyleLbl="node1" presStyleIdx="0" presStyleCnt="3"/>
      <dgm:spPr/>
    </dgm:pt>
    <dgm:pt modelId="{3F4DD8B2-C0B6-40E4-A1AB-E4FC9DDF429C}" type="pres">
      <dgm:prSet presAssocID="{5A5A16D4-DC0A-4319-A400-CA5D84D598AA}" presName="sp" presStyleCnt="0"/>
      <dgm:spPr/>
    </dgm:pt>
    <dgm:pt modelId="{33508F06-79C9-45D5-AC22-2966295FB11C}" type="pres">
      <dgm:prSet presAssocID="{61EE5BE4-B835-4082-ADC1-7FF5F8D2A8CE}" presName="arrowAndChildren" presStyleCnt="0"/>
      <dgm:spPr/>
    </dgm:pt>
    <dgm:pt modelId="{A44366DC-C9E5-4FC9-99F2-C602FA34901A}" type="pres">
      <dgm:prSet presAssocID="{61EE5BE4-B835-4082-ADC1-7FF5F8D2A8CE}" presName="parentTextArrow" presStyleLbl="node1" presStyleIdx="1" presStyleCnt="3"/>
      <dgm:spPr/>
    </dgm:pt>
    <dgm:pt modelId="{BCAB782C-0A59-4712-AE07-42F33F8607AF}" type="pres">
      <dgm:prSet presAssocID="{B21F1983-551A-4FA2-BE76-F008F4756932}" presName="sp" presStyleCnt="0"/>
      <dgm:spPr/>
    </dgm:pt>
    <dgm:pt modelId="{F944A17E-E504-4428-A5D3-594D86EA8C87}" type="pres">
      <dgm:prSet presAssocID="{CEA508BB-8993-49D6-B88E-B6296A979C3B}" presName="arrowAndChildren" presStyleCnt="0"/>
      <dgm:spPr/>
    </dgm:pt>
    <dgm:pt modelId="{F7B6E87C-18C8-454A-9F27-E894AD03B30B}" type="pres">
      <dgm:prSet presAssocID="{CEA508BB-8993-49D6-B88E-B6296A979C3B}" presName="parentTextArrow" presStyleLbl="node1" presStyleIdx="2" presStyleCnt="3"/>
      <dgm:spPr/>
    </dgm:pt>
  </dgm:ptLst>
  <dgm:cxnLst>
    <dgm:cxn modelId="{A5E4DF1A-E0A0-4A75-BA54-39A0E32D3ACA}" type="presOf" srcId="{E25C56C4-67EB-489A-B9BF-DDF6753E3DA0}" destId="{D551A591-DBA2-4121-81C3-13D5A45577A0}" srcOrd="0" destOrd="0" presId="urn:microsoft.com/office/officeart/2005/8/layout/process4"/>
    <dgm:cxn modelId="{0BD82063-127D-434A-A2F6-C83B4E090A12}" srcId="{E25C56C4-67EB-489A-B9BF-DDF6753E3DA0}" destId="{B4015139-4AC4-445F-92DA-410A228B1F5D}" srcOrd="2" destOrd="0" parTransId="{CDB22171-1E24-49B5-A526-50C58CB054EC}" sibTransId="{B615812F-4135-43E4-B5EF-E68CF06A7079}"/>
    <dgm:cxn modelId="{74C2EB50-164D-40A6-9309-B199156ED50E}" type="presOf" srcId="{61EE5BE4-B835-4082-ADC1-7FF5F8D2A8CE}" destId="{A44366DC-C9E5-4FC9-99F2-C602FA34901A}" srcOrd="0" destOrd="0" presId="urn:microsoft.com/office/officeart/2005/8/layout/process4"/>
    <dgm:cxn modelId="{403E9751-D6DC-4030-95A2-E42CBBDA436E}" type="presOf" srcId="{CEA508BB-8993-49D6-B88E-B6296A979C3B}" destId="{F7B6E87C-18C8-454A-9F27-E894AD03B30B}" srcOrd="0" destOrd="0" presId="urn:microsoft.com/office/officeart/2005/8/layout/process4"/>
    <dgm:cxn modelId="{08DB127B-D81E-484F-87AB-BD451D8B6D54}" type="presOf" srcId="{B4015139-4AC4-445F-92DA-410A228B1F5D}" destId="{1A59A380-5E45-49F1-8A52-21108F249A06}" srcOrd="0" destOrd="0" presId="urn:microsoft.com/office/officeart/2005/8/layout/process4"/>
    <dgm:cxn modelId="{AA070ED9-14DB-4839-918F-29CA38BF81E0}" srcId="{E25C56C4-67EB-489A-B9BF-DDF6753E3DA0}" destId="{CEA508BB-8993-49D6-B88E-B6296A979C3B}" srcOrd="0" destOrd="0" parTransId="{D72ACFD0-7B95-42ED-8C4F-974885B40FAB}" sibTransId="{B21F1983-551A-4FA2-BE76-F008F4756932}"/>
    <dgm:cxn modelId="{C2A26DDD-2F34-44ED-A707-C212B319D6A8}" srcId="{E25C56C4-67EB-489A-B9BF-DDF6753E3DA0}" destId="{61EE5BE4-B835-4082-ADC1-7FF5F8D2A8CE}" srcOrd="1" destOrd="0" parTransId="{1A8AB0BE-98F4-40AA-9DD4-0CA697A2958C}" sibTransId="{5A5A16D4-DC0A-4319-A400-CA5D84D598AA}"/>
    <dgm:cxn modelId="{796D3B51-889B-42B9-914B-C39CC25495CF}" type="presParOf" srcId="{D551A591-DBA2-4121-81C3-13D5A45577A0}" destId="{CF7F071B-1C09-4D8E-84DB-41549460154B}" srcOrd="0" destOrd="0" presId="urn:microsoft.com/office/officeart/2005/8/layout/process4"/>
    <dgm:cxn modelId="{DE077B6E-169F-4BAF-808F-767A0C36CAAD}" type="presParOf" srcId="{CF7F071B-1C09-4D8E-84DB-41549460154B}" destId="{1A59A380-5E45-49F1-8A52-21108F249A06}" srcOrd="0" destOrd="0" presId="urn:microsoft.com/office/officeart/2005/8/layout/process4"/>
    <dgm:cxn modelId="{520FEAAE-5D5E-45EE-BC89-8F3BE09985D7}" type="presParOf" srcId="{D551A591-DBA2-4121-81C3-13D5A45577A0}" destId="{3F4DD8B2-C0B6-40E4-A1AB-E4FC9DDF429C}" srcOrd="1" destOrd="0" presId="urn:microsoft.com/office/officeart/2005/8/layout/process4"/>
    <dgm:cxn modelId="{0BB710A9-82E8-428C-85E9-AA350CC10430}" type="presParOf" srcId="{D551A591-DBA2-4121-81C3-13D5A45577A0}" destId="{33508F06-79C9-45D5-AC22-2966295FB11C}" srcOrd="2" destOrd="0" presId="urn:microsoft.com/office/officeart/2005/8/layout/process4"/>
    <dgm:cxn modelId="{8A5320D6-0966-4750-96CB-2B1B3F5A9C03}" type="presParOf" srcId="{33508F06-79C9-45D5-AC22-2966295FB11C}" destId="{A44366DC-C9E5-4FC9-99F2-C602FA34901A}" srcOrd="0" destOrd="0" presId="urn:microsoft.com/office/officeart/2005/8/layout/process4"/>
    <dgm:cxn modelId="{D80CFB17-0C00-4ED7-AF7C-1499AB46AF90}" type="presParOf" srcId="{D551A591-DBA2-4121-81C3-13D5A45577A0}" destId="{BCAB782C-0A59-4712-AE07-42F33F8607AF}" srcOrd="3" destOrd="0" presId="urn:microsoft.com/office/officeart/2005/8/layout/process4"/>
    <dgm:cxn modelId="{A46F5A41-A39F-45E6-A275-7AA1ECA42122}" type="presParOf" srcId="{D551A591-DBA2-4121-81C3-13D5A45577A0}" destId="{F944A17E-E504-4428-A5D3-594D86EA8C87}" srcOrd="4" destOrd="0" presId="urn:microsoft.com/office/officeart/2005/8/layout/process4"/>
    <dgm:cxn modelId="{BBAFE39A-3451-4EDB-8BA8-4C5E17846759}" type="presParOf" srcId="{F944A17E-E504-4428-A5D3-594D86EA8C87}" destId="{F7B6E87C-18C8-454A-9F27-E894AD03B30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5C56C4-67EB-489A-B9BF-DDF6753E3DA0}"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66E24C8B-C68A-4CC9-B8F1-8BC76DA12D7F}">
      <dgm:prSet/>
      <dgm:spPr/>
      <dgm:t>
        <a:bodyPr/>
        <a:lstStyle/>
        <a:p>
          <a:r>
            <a:rPr lang="en-ZA" dirty="0"/>
            <a:t>For the purposes of the </a:t>
          </a:r>
          <a:r>
            <a:rPr lang="en-ZA" b="1" dirty="0"/>
            <a:t>40% elected </a:t>
          </a:r>
          <a:r>
            <a:rPr lang="en-ZA" dirty="0"/>
            <a:t>component of a traditional council, </a:t>
          </a:r>
          <a:r>
            <a:rPr lang="en-ZA" b="1" dirty="0"/>
            <a:t>any member of the relevant traditional community</a:t>
          </a:r>
          <a:r>
            <a:rPr lang="en-ZA" dirty="0"/>
            <a:t> other than a member who forms part of the 60% selected component, </a:t>
          </a:r>
          <a:r>
            <a:rPr lang="en-ZA" b="1" dirty="0"/>
            <a:t>may be nominated for election</a:t>
          </a:r>
          <a:r>
            <a:rPr lang="en-ZA" dirty="0"/>
            <a:t>. </a:t>
          </a:r>
          <a:endParaRPr lang="en-US" dirty="0"/>
        </a:p>
      </dgm:t>
    </dgm:pt>
    <dgm:pt modelId="{13DD7698-770F-49EB-8D4C-089E1B12E723}" type="parTrans" cxnId="{1FC1C989-A49F-47E0-BC5F-AAA25FC571A1}">
      <dgm:prSet/>
      <dgm:spPr/>
      <dgm:t>
        <a:bodyPr/>
        <a:lstStyle/>
        <a:p>
          <a:endParaRPr lang="en-US"/>
        </a:p>
      </dgm:t>
    </dgm:pt>
    <dgm:pt modelId="{66AD0973-78DA-4C3E-88AC-3F7592279D7C}" type="sibTrans" cxnId="{1FC1C989-A49F-47E0-BC5F-AAA25FC571A1}">
      <dgm:prSet/>
      <dgm:spPr/>
      <dgm:t>
        <a:bodyPr/>
        <a:lstStyle/>
        <a:p>
          <a:endParaRPr lang="en-US"/>
        </a:p>
      </dgm:t>
    </dgm:pt>
    <dgm:pt modelId="{A31CA6E5-6C6A-496D-BFBC-5CE163008CCD}">
      <dgm:prSet/>
      <dgm:spPr/>
      <dgm:t>
        <a:bodyPr/>
        <a:lstStyle/>
        <a:p>
          <a:r>
            <a:rPr lang="en-US"/>
            <a:t>The sole determining factor for the number of members of a traditional council in the formula is the number of legally recognised headmen/headwomen under the recognised senior traditional leader of the traditional community concerned.</a:t>
          </a:r>
        </a:p>
      </dgm:t>
    </dgm:pt>
    <dgm:pt modelId="{E79B4D2A-38C4-4842-B1AA-4F30CA6F9E8B}" type="parTrans" cxnId="{5DD10F37-FB0F-4D70-A2F6-1EEAE45AE9F8}">
      <dgm:prSet/>
      <dgm:spPr/>
      <dgm:t>
        <a:bodyPr/>
        <a:lstStyle/>
        <a:p>
          <a:endParaRPr lang="en-US"/>
        </a:p>
      </dgm:t>
    </dgm:pt>
    <dgm:pt modelId="{1D5526BF-FC3C-44DD-A6F5-42493B1C3D70}" type="sibTrans" cxnId="{5DD10F37-FB0F-4D70-A2F6-1EEAE45AE9F8}">
      <dgm:prSet/>
      <dgm:spPr/>
      <dgm:t>
        <a:bodyPr/>
        <a:lstStyle/>
        <a:p>
          <a:endParaRPr lang="en-US"/>
        </a:p>
      </dgm:t>
    </dgm:pt>
    <dgm:pt modelId="{7CD48693-1339-4366-9724-38FBF0963AD9}">
      <dgm:prSet/>
      <dgm:spPr/>
      <dgm:t>
        <a:bodyPr/>
        <a:lstStyle/>
        <a:p>
          <a:r>
            <a:rPr lang="en-US" b="1"/>
            <a:t>One third of the TCs members must be women</a:t>
          </a:r>
          <a:r>
            <a:rPr lang="en-US"/>
            <a:t>. If the requirement cannot be met in any instance, the Premier may determine a lower threshold for the traditional council concerned.</a:t>
          </a:r>
        </a:p>
      </dgm:t>
    </dgm:pt>
    <dgm:pt modelId="{385865A1-C39C-4F08-A402-D987367BA23E}" type="parTrans" cxnId="{248EA9D2-F17E-4A68-B546-28877A6328AA}">
      <dgm:prSet/>
      <dgm:spPr/>
      <dgm:t>
        <a:bodyPr/>
        <a:lstStyle/>
        <a:p>
          <a:endParaRPr lang="en-US"/>
        </a:p>
      </dgm:t>
    </dgm:pt>
    <dgm:pt modelId="{7C319E8C-6271-4ADE-8C1D-1909377DE0A8}" type="sibTrans" cxnId="{248EA9D2-F17E-4A68-B546-28877A6328AA}">
      <dgm:prSet/>
      <dgm:spPr/>
      <dgm:t>
        <a:bodyPr/>
        <a:lstStyle/>
        <a:p>
          <a:endParaRPr lang="en-US"/>
        </a:p>
      </dgm:t>
    </dgm:pt>
    <dgm:pt modelId="{CB1C7155-CC2A-485B-B3BE-573539097D8D}" type="pres">
      <dgm:prSet presAssocID="{E25C56C4-67EB-489A-B9BF-DDF6753E3DA0}" presName="Name0" presStyleCnt="0">
        <dgm:presLayoutVars>
          <dgm:dir/>
          <dgm:animLvl val="lvl"/>
          <dgm:resizeHandles val="exact"/>
        </dgm:presLayoutVars>
      </dgm:prSet>
      <dgm:spPr/>
    </dgm:pt>
    <dgm:pt modelId="{97B9E8F7-CDCB-412D-85A1-B52273787A9A}" type="pres">
      <dgm:prSet presAssocID="{7CD48693-1339-4366-9724-38FBF0963AD9}" presName="boxAndChildren" presStyleCnt="0"/>
      <dgm:spPr/>
    </dgm:pt>
    <dgm:pt modelId="{47519F54-3FF9-4023-BC23-180B3808CAFC}" type="pres">
      <dgm:prSet presAssocID="{7CD48693-1339-4366-9724-38FBF0963AD9}" presName="parentTextBox" presStyleLbl="node1" presStyleIdx="0" presStyleCnt="3"/>
      <dgm:spPr/>
    </dgm:pt>
    <dgm:pt modelId="{90AA9DC3-3904-4664-8CF2-DF46A3D03445}" type="pres">
      <dgm:prSet presAssocID="{1D5526BF-FC3C-44DD-A6F5-42493B1C3D70}" presName="sp" presStyleCnt="0"/>
      <dgm:spPr/>
    </dgm:pt>
    <dgm:pt modelId="{3957E8A6-4648-496B-B1CC-3804FE85831B}" type="pres">
      <dgm:prSet presAssocID="{A31CA6E5-6C6A-496D-BFBC-5CE163008CCD}" presName="arrowAndChildren" presStyleCnt="0"/>
      <dgm:spPr/>
    </dgm:pt>
    <dgm:pt modelId="{1717F35E-F099-4C86-AC25-D798A7EE66DF}" type="pres">
      <dgm:prSet presAssocID="{A31CA6E5-6C6A-496D-BFBC-5CE163008CCD}" presName="parentTextArrow" presStyleLbl="node1" presStyleIdx="1" presStyleCnt="3"/>
      <dgm:spPr/>
    </dgm:pt>
    <dgm:pt modelId="{D7EB6EA6-24E1-4956-91B6-9421B3458BC4}" type="pres">
      <dgm:prSet presAssocID="{66AD0973-78DA-4C3E-88AC-3F7592279D7C}" presName="sp" presStyleCnt="0"/>
      <dgm:spPr/>
    </dgm:pt>
    <dgm:pt modelId="{81C97057-8784-4884-B879-A389E9B9FA83}" type="pres">
      <dgm:prSet presAssocID="{66E24C8B-C68A-4CC9-B8F1-8BC76DA12D7F}" presName="arrowAndChildren" presStyleCnt="0"/>
      <dgm:spPr/>
    </dgm:pt>
    <dgm:pt modelId="{2C58AE2C-F0D2-48B6-A59B-A8F0E9ECD8FF}" type="pres">
      <dgm:prSet presAssocID="{66E24C8B-C68A-4CC9-B8F1-8BC76DA12D7F}" presName="parentTextArrow" presStyleLbl="node1" presStyleIdx="2" presStyleCnt="3"/>
      <dgm:spPr/>
    </dgm:pt>
  </dgm:ptLst>
  <dgm:cxnLst>
    <dgm:cxn modelId="{E670D833-4F5C-49DB-96E9-4A4DF1AF92E8}" type="presOf" srcId="{A31CA6E5-6C6A-496D-BFBC-5CE163008CCD}" destId="{1717F35E-F099-4C86-AC25-D798A7EE66DF}" srcOrd="0" destOrd="0" presId="urn:microsoft.com/office/officeart/2005/8/layout/process4"/>
    <dgm:cxn modelId="{5DD10F37-FB0F-4D70-A2F6-1EEAE45AE9F8}" srcId="{E25C56C4-67EB-489A-B9BF-DDF6753E3DA0}" destId="{A31CA6E5-6C6A-496D-BFBC-5CE163008CCD}" srcOrd="1" destOrd="0" parTransId="{E79B4D2A-38C4-4842-B1AA-4F30CA6F9E8B}" sibTransId="{1D5526BF-FC3C-44DD-A6F5-42493B1C3D70}"/>
    <dgm:cxn modelId="{80BC485D-0E51-4CEA-BF2C-453B3772DE3D}" type="presOf" srcId="{E25C56C4-67EB-489A-B9BF-DDF6753E3DA0}" destId="{CB1C7155-CC2A-485B-B3BE-573539097D8D}" srcOrd="0" destOrd="0" presId="urn:microsoft.com/office/officeart/2005/8/layout/process4"/>
    <dgm:cxn modelId="{D5626463-3CD3-4080-A1A0-29737E1BA74E}" type="presOf" srcId="{7CD48693-1339-4366-9724-38FBF0963AD9}" destId="{47519F54-3FF9-4023-BC23-180B3808CAFC}" srcOrd="0" destOrd="0" presId="urn:microsoft.com/office/officeart/2005/8/layout/process4"/>
    <dgm:cxn modelId="{EA73B36D-5D8D-45A0-94C2-9F80313EA70B}" type="presOf" srcId="{66E24C8B-C68A-4CC9-B8F1-8BC76DA12D7F}" destId="{2C58AE2C-F0D2-48B6-A59B-A8F0E9ECD8FF}" srcOrd="0" destOrd="0" presId="urn:microsoft.com/office/officeart/2005/8/layout/process4"/>
    <dgm:cxn modelId="{1FC1C989-A49F-47E0-BC5F-AAA25FC571A1}" srcId="{E25C56C4-67EB-489A-B9BF-DDF6753E3DA0}" destId="{66E24C8B-C68A-4CC9-B8F1-8BC76DA12D7F}" srcOrd="0" destOrd="0" parTransId="{13DD7698-770F-49EB-8D4C-089E1B12E723}" sibTransId="{66AD0973-78DA-4C3E-88AC-3F7592279D7C}"/>
    <dgm:cxn modelId="{248EA9D2-F17E-4A68-B546-28877A6328AA}" srcId="{E25C56C4-67EB-489A-B9BF-DDF6753E3DA0}" destId="{7CD48693-1339-4366-9724-38FBF0963AD9}" srcOrd="2" destOrd="0" parTransId="{385865A1-C39C-4F08-A402-D987367BA23E}" sibTransId="{7C319E8C-6271-4ADE-8C1D-1909377DE0A8}"/>
    <dgm:cxn modelId="{138B8466-56C5-4BEF-8D60-FD32A5A8E577}" type="presParOf" srcId="{CB1C7155-CC2A-485B-B3BE-573539097D8D}" destId="{97B9E8F7-CDCB-412D-85A1-B52273787A9A}" srcOrd="0" destOrd="0" presId="urn:microsoft.com/office/officeart/2005/8/layout/process4"/>
    <dgm:cxn modelId="{75ED9144-ACB0-4D0B-920E-04C00EA8B0F1}" type="presParOf" srcId="{97B9E8F7-CDCB-412D-85A1-B52273787A9A}" destId="{47519F54-3FF9-4023-BC23-180B3808CAFC}" srcOrd="0" destOrd="0" presId="urn:microsoft.com/office/officeart/2005/8/layout/process4"/>
    <dgm:cxn modelId="{EFADBE54-DBD3-4168-AE5D-834750459645}" type="presParOf" srcId="{CB1C7155-CC2A-485B-B3BE-573539097D8D}" destId="{90AA9DC3-3904-4664-8CF2-DF46A3D03445}" srcOrd="1" destOrd="0" presId="urn:microsoft.com/office/officeart/2005/8/layout/process4"/>
    <dgm:cxn modelId="{311AC649-6187-4393-B853-240CA14D41CF}" type="presParOf" srcId="{CB1C7155-CC2A-485B-B3BE-573539097D8D}" destId="{3957E8A6-4648-496B-B1CC-3804FE85831B}" srcOrd="2" destOrd="0" presId="urn:microsoft.com/office/officeart/2005/8/layout/process4"/>
    <dgm:cxn modelId="{DFC2EAB3-B281-4E62-BAA6-76C70A6EE0C3}" type="presParOf" srcId="{3957E8A6-4648-496B-B1CC-3804FE85831B}" destId="{1717F35E-F099-4C86-AC25-D798A7EE66DF}" srcOrd="0" destOrd="0" presId="urn:microsoft.com/office/officeart/2005/8/layout/process4"/>
    <dgm:cxn modelId="{1F654D1E-B52C-4CA8-9568-00C58DDFE30F}" type="presParOf" srcId="{CB1C7155-CC2A-485B-B3BE-573539097D8D}" destId="{D7EB6EA6-24E1-4956-91B6-9421B3458BC4}" srcOrd="3" destOrd="0" presId="urn:microsoft.com/office/officeart/2005/8/layout/process4"/>
    <dgm:cxn modelId="{514D08FA-D334-493B-936E-DC548D0C3C62}" type="presParOf" srcId="{CB1C7155-CC2A-485B-B3BE-573539097D8D}" destId="{81C97057-8784-4884-B879-A389E9B9FA83}" srcOrd="4" destOrd="0" presId="urn:microsoft.com/office/officeart/2005/8/layout/process4"/>
    <dgm:cxn modelId="{116975DC-D63E-430A-BF25-2F4BCC198B05}" type="presParOf" srcId="{81C97057-8784-4884-B879-A389E9B9FA83}" destId="{2C58AE2C-F0D2-48B6-A59B-A8F0E9ECD8F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00865C-F783-47AF-9A0F-C2F44599940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83D9C1F-B39B-426D-9C6A-8CEBA237A134}">
      <dgm:prSet/>
      <dgm:spPr/>
      <dgm:t>
        <a:bodyPr/>
        <a:lstStyle/>
        <a:p>
          <a:pPr algn="just"/>
          <a:r>
            <a:rPr lang="en-GB" b="0" baseline="0" dirty="0"/>
            <a:t>The </a:t>
          </a:r>
          <a:r>
            <a:rPr lang="en-GB" b="1" baseline="0" dirty="0"/>
            <a:t>Royal Family </a:t>
          </a:r>
          <a:r>
            <a:rPr lang="en-GB" b="0" baseline="0" dirty="0"/>
            <a:t>and the </a:t>
          </a:r>
          <a:r>
            <a:rPr lang="en-GB" b="1" baseline="0" dirty="0"/>
            <a:t>Senior Traditional Leader</a:t>
          </a:r>
          <a:r>
            <a:rPr lang="en-GB" b="0" baseline="0" dirty="0"/>
            <a:t> is important in the process and must work together to:</a:t>
          </a:r>
          <a:endParaRPr lang="en-US" dirty="0"/>
        </a:p>
      </dgm:t>
    </dgm:pt>
    <dgm:pt modelId="{383AC8F9-AA5B-4683-BD42-E75AF286B307}" type="parTrans" cxnId="{3C5420D5-99DB-48B1-8DBA-9A6857984F90}">
      <dgm:prSet/>
      <dgm:spPr/>
      <dgm:t>
        <a:bodyPr/>
        <a:lstStyle/>
        <a:p>
          <a:pPr algn="just"/>
          <a:endParaRPr lang="en-US"/>
        </a:p>
      </dgm:t>
    </dgm:pt>
    <dgm:pt modelId="{E843AA66-8C32-4C53-8E5B-3CFD9697DE01}" type="sibTrans" cxnId="{3C5420D5-99DB-48B1-8DBA-9A6857984F90}">
      <dgm:prSet/>
      <dgm:spPr/>
      <dgm:t>
        <a:bodyPr/>
        <a:lstStyle/>
        <a:p>
          <a:pPr algn="just"/>
          <a:endParaRPr lang="en-US"/>
        </a:p>
      </dgm:t>
    </dgm:pt>
    <dgm:pt modelId="{49C42ECD-D476-456D-9C09-F27BD838A224}">
      <dgm:prSet/>
      <dgm:spPr/>
      <dgm:t>
        <a:bodyPr/>
        <a:lstStyle/>
        <a:p>
          <a:pPr algn="just"/>
          <a:r>
            <a:rPr lang="en-GB" dirty="0"/>
            <a:t>Appoint the Headmen/women, as they are appointed every five years to align with the term of office of the traditional council; and </a:t>
          </a:r>
          <a:endParaRPr lang="en-US" dirty="0"/>
        </a:p>
      </dgm:t>
    </dgm:pt>
    <dgm:pt modelId="{D7FB388A-18ED-4760-970A-5F9156303FFA}" type="parTrans" cxnId="{6E60F1B2-5EC9-445A-BFC8-1DBAC86DFC67}">
      <dgm:prSet/>
      <dgm:spPr/>
      <dgm:t>
        <a:bodyPr/>
        <a:lstStyle/>
        <a:p>
          <a:pPr algn="just"/>
          <a:endParaRPr lang="en-US"/>
        </a:p>
      </dgm:t>
    </dgm:pt>
    <dgm:pt modelId="{1B96B3C8-D2F3-4249-B78F-1DADA16EC1AD}" type="sibTrans" cxnId="{6E60F1B2-5EC9-445A-BFC8-1DBAC86DFC67}">
      <dgm:prSet/>
      <dgm:spPr/>
      <dgm:t>
        <a:bodyPr/>
        <a:lstStyle/>
        <a:p>
          <a:pPr algn="just"/>
          <a:endParaRPr lang="en-US"/>
        </a:p>
      </dgm:t>
    </dgm:pt>
    <dgm:pt modelId="{066373F4-AC42-449A-AF2A-6076455E79E3}">
      <dgm:prSet/>
      <dgm:spPr/>
      <dgm:t>
        <a:bodyPr/>
        <a:lstStyle/>
        <a:p>
          <a:pPr algn="just"/>
          <a:r>
            <a:rPr lang="en-US" dirty="0"/>
            <a:t>To finalize the selection process of the members within the community  to serve on the traditional council.</a:t>
          </a:r>
        </a:p>
      </dgm:t>
    </dgm:pt>
    <dgm:pt modelId="{07EC89CC-56F3-4937-905E-C6D56A8D4206}" type="parTrans" cxnId="{E2E1F4D1-928B-412C-B0C6-25AA533C3369}">
      <dgm:prSet/>
      <dgm:spPr/>
      <dgm:t>
        <a:bodyPr/>
        <a:lstStyle/>
        <a:p>
          <a:pPr algn="just"/>
          <a:endParaRPr lang="en-US"/>
        </a:p>
      </dgm:t>
    </dgm:pt>
    <dgm:pt modelId="{F6D34EC1-B83F-4C9B-846D-5F064915F281}" type="sibTrans" cxnId="{E2E1F4D1-928B-412C-B0C6-25AA533C3369}">
      <dgm:prSet/>
      <dgm:spPr/>
      <dgm:t>
        <a:bodyPr/>
        <a:lstStyle/>
        <a:p>
          <a:pPr algn="just"/>
          <a:endParaRPr lang="en-US"/>
        </a:p>
      </dgm:t>
    </dgm:pt>
    <dgm:pt modelId="{B0D14633-71F7-499C-906F-FF4FB1B515A5}">
      <dgm:prSet/>
      <dgm:spPr/>
      <dgm:t>
        <a:bodyPr/>
        <a:lstStyle/>
        <a:p>
          <a:pPr algn="just"/>
          <a:r>
            <a:rPr lang="en-US" dirty="0"/>
            <a:t>This is a new provision in the Traditional and Khoi San Leadership Act, the Framework Act allowed for the Senior Traditional Leader to select members of the Traditional Council (in consultation with the Royal family).</a:t>
          </a:r>
        </a:p>
      </dgm:t>
    </dgm:pt>
    <dgm:pt modelId="{9CA2DBF6-74FE-41AB-81A4-F8D0F9D78DF0}" type="parTrans" cxnId="{E8CD0EAC-DD7A-4468-9770-F2EF8D3C69E2}">
      <dgm:prSet/>
      <dgm:spPr/>
      <dgm:t>
        <a:bodyPr/>
        <a:lstStyle/>
        <a:p>
          <a:pPr algn="just"/>
          <a:endParaRPr lang="en-ZA"/>
        </a:p>
      </dgm:t>
    </dgm:pt>
    <dgm:pt modelId="{552557D1-D3CB-4636-8CBB-38DF25BF7474}" type="sibTrans" cxnId="{E8CD0EAC-DD7A-4468-9770-F2EF8D3C69E2}">
      <dgm:prSet/>
      <dgm:spPr/>
      <dgm:t>
        <a:bodyPr/>
        <a:lstStyle/>
        <a:p>
          <a:pPr algn="just"/>
          <a:endParaRPr lang="en-ZA"/>
        </a:p>
      </dgm:t>
    </dgm:pt>
    <dgm:pt modelId="{8023B444-AA34-405C-80E1-4D4CB1CEF676}" type="pres">
      <dgm:prSet presAssocID="{E200865C-F783-47AF-9A0F-C2F44599940C}" presName="linear" presStyleCnt="0">
        <dgm:presLayoutVars>
          <dgm:dir/>
          <dgm:animLvl val="lvl"/>
          <dgm:resizeHandles val="exact"/>
        </dgm:presLayoutVars>
      </dgm:prSet>
      <dgm:spPr/>
    </dgm:pt>
    <dgm:pt modelId="{B780A3FB-267F-4425-857C-D1AA22E5B212}" type="pres">
      <dgm:prSet presAssocID="{783D9C1F-B39B-426D-9C6A-8CEBA237A134}" presName="parentLin" presStyleCnt="0"/>
      <dgm:spPr/>
    </dgm:pt>
    <dgm:pt modelId="{A2FAC701-25B6-4747-A3CF-B6B287B6678E}" type="pres">
      <dgm:prSet presAssocID="{783D9C1F-B39B-426D-9C6A-8CEBA237A134}" presName="parentLeftMargin" presStyleLbl="node1" presStyleIdx="0" presStyleCnt="1"/>
      <dgm:spPr/>
    </dgm:pt>
    <dgm:pt modelId="{CD789489-108F-4701-A8E2-19F0F15F7F87}" type="pres">
      <dgm:prSet presAssocID="{783D9C1F-B39B-426D-9C6A-8CEBA237A134}" presName="parentText" presStyleLbl="node1" presStyleIdx="0" presStyleCnt="1">
        <dgm:presLayoutVars>
          <dgm:chMax val="0"/>
          <dgm:bulletEnabled val="1"/>
        </dgm:presLayoutVars>
      </dgm:prSet>
      <dgm:spPr/>
    </dgm:pt>
    <dgm:pt modelId="{116352D9-25FD-4752-B56B-19E764017E18}" type="pres">
      <dgm:prSet presAssocID="{783D9C1F-B39B-426D-9C6A-8CEBA237A134}" presName="negativeSpace" presStyleCnt="0"/>
      <dgm:spPr/>
    </dgm:pt>
    <dgm:pt modelId="{4075E7F6-3760-4142-8BCF-E89080607149}" type="pres">
      <dgm:prSet presAssocID="{783D9C1F-B39B-426D-9C6A-8CEBA237A134}" presName="childText" presStyleLbl="conFgAcc1" presStyleIdx="0" presStyleCnt="1">
        <dgm:presLayoutVars>
          <dgm:bulletEnabled val="1"/>
        </dgm:presLayoutVars>
      </dgm:prSet>
      <dgm:spPr/>
    </dgm:pt>
  </dgm:ptLst>
  <dgm:cxnLst>
    <dgm:cxn modelId="{BEBFDD01-422F-4F83-AEB0-6E0DB511C44E}" type="presOf" srcId="{E200865C-F783-47AF-9A0F-C2F44599940C}" destId="{8023B444-AA34-405C-80E1-4D4CB1CEF676}" srcOrd="0" destOrd="0" presId="urn:microsoft.com/office/officeart/2005/8/layout/list1"/>
    <dgm:cxn modelId="{B69BD332-25AF-461B-89FA-166150149568}" type="presOf" srcId="{49C42ECD-D476-456D-9C09-F27BD838A224}" destId="{4075E7F6-3760-4142-8BCF-E89080607149}" srcOrd="0" destOrd="0" presId="urn:microsoft.com/office/officeart/2005/8/layout/list1"/>
    <dgm:cxn modelId="{8866F244-645D-4B2C-9DC1-108B2C238626}" type="presOf" srcId="{066373F4-AC42-449A-AF2A-6076455E79E3}" destId="{4075E7F6-3760-4142-8BCF-E89080607149}" srcOrd="0" destOrd="1" presId="urn:microsoft.com/office/officeart/2005/8/layout/list1"/>
    <dgm:cxn modelId="{7731B99D-3A62-4F0A-97CB-89478880B135}" type="presOf" srcId="{783D9C1F-B39B-426D-9C6A-8CEBA237A134}" destId="{A2FAC701-25B6-4747-A3CF-B6B287B6678E}" srcOrd="0" destOrd="0" presId="urn:microsoft.com/office/officeart/2005/8/layout/list1"/>
    <dgm:cxn modelId="{E8CD0EAC-DD7A-4468-9770-F2EF8D3C69E2}" srcId="{783D9C1F-B39B-426D-9C6A-8CEBA237A134}" destId="{B0D14633-71F7-499C-906F-FF4FB1B515A5}" srcOrd="2" destOrd="0" parTransId="{9CA2DBF6-74FE-41AB-81A4-F8D0F9D78DF0}" sibTransId="{552557D1-D3CB-4636-8CBB-38DF25BF7474}"/>
    <dgm:cxn modelId="{6E60F1B2-5EC9-445A-BFC8-1DBAC86DFC67}" srcId="{783D9C1F-B39B-426D-9C6A-8CEBA237A134}" destId="{49C42ECD-D476-456D-9C09-F27BD838A224}" srcOrd="0" destOrd="0" parTransId="{D7FB388A-18ED-4760-970A-5F9156303FFA}" sibTransId="{1B96B3C8-D2F3-4249-B78F-1DADA16EC1AD}"/>
    <dgm:cxn modelId="{E2E1F4D1-928B-412C-B0C6-25AA533C3369}" srcId="{783D9C1F-B39B-426D-9C6A-8CEBA237A134}" destId="{066373F4-AC42-449A-AF2A-6076455E79E3}" srcOrd="1" destOrd="0" parTransId="{07EC89CC-56F3-4937-905E-C6D56A8D4206}" sibTransId="{F6D34EC1-B83F-4C9B-846D-5F064915F281}"/>
    <dgm:cxn modelId="{3C5420D5-99DB-48B1-8DBA-9A6857984F90}" srcId="{E200865C-F783-47AF-9A0F-C2F44599940C}" destId="{783D9C1F-B39B-426D-9C6A-8CEBA237A134}" srcOrd="0" destOrd="0" parTransId="{383AC8F9-AA5B-4683-BD42-E75AF286B307}" sibTransId="{E843AA66-8C32-4C53-8E5B-3CFD9697DE01}"/>
    <dgm:cxn modelId="{E935AFE9-F54F-45CF-94BA-D79A9A58A602}" type="presOf" srcId="{783D9C1F-B39B-426D-9C6A-8CEBA237A134}" destId="{CD789489-108F-4701-A8E2-19F0F15F7F87}" srcOrd="1" destOrd="0" presId="urn:microsoft.com/office/officeart/2005/8/layout/list1"/>
    <dgm:cxn modelId="{AAC8CAF9-2EDF-41E6-8FC3-EC81020B3026}" type="presOf" srcId="{B0D14633-71F7-499C-906F-FF4FB1B515A5}" destId="{4075E7F6-3760-4142-8BCF-E89080607149}" srcOrd="0" destOrd="2" presId="urn:microsoft.com/office/officeart/2005/8/layout/list1"/>
    <dgm:cxn modelId="{BF3774CC-5BA0-48C7-A2C4-D241CA8F7924}" type="presParOf" srcId="{8023B444-AA34-405C-80E1-4D4CB1CEF676}" destId="{B780A3FB-267F-4425-857C-D1AA22E5B212}" srcOrd="0" destOrd="0" presId="urn:microsoft.com/office/officeart/2005/8/layout/list1"/>
    <dgm:cxn modelId="{39AB233F-1C2D-4819-9755-3546FB0CA9BC}" type="presParOf" srcId="{B780A3FB-267F-4425-857C-D1AA22E5B212}" destId="{A2FAC701-25B6-4747-A3CF-B6B287B6678E}" srcOrd="0" destOrd="0" presId="urn:microsoft.com/office/officeart/2005/8/layout/list1"/>
    <dgm:cxn modelId="{3A24308D-72A1-49B6-99B7-E08CA915732D}" type="presParOf" srcId="{B780A3FB-267F-4425-857C-D1AA22E5B212}" destId="{CD789489-108F-4701-A8E2-19F0F15F7F87}" srcOrd="1" destOrd="0" presId="urn:microsoft.com/office/officeart/2005/8/layout/list1"/>
    <dgm:cxn modelId="{7DE992BB-FD4B-41DD-AE42-6FAE863ACEA5}" type="presParOf" srcId="{8023B444-AA34-405C-80E1-4D4CB1CEF676}" destId="{116352D9-25FD-4752-B56B-19E764017E18}" srcOrd="1" destOrd="0" presId="urn:microsoft.com/office/officeart/2005/8/layout/list1"/>
    <dgm:cxn modelId="{1B501564-DE48-41CE-AAC3-839155DF3583}" type="presParOf" srcId="{8023B444-AA34-405C-80E1-4D4CB1CEF676}" destId="{4075E7F6-3760-4142-8BCF-E8908060714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00865C-F783-47AF-9A0F-C2F44599940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83D9C1F-B39B-426D-9C6A-8CEBA237A134}">
      <dgm:prSet/>
      <dgm:spPr/>
      <dgm:t>
        <a:bodyPr/>
        <a:lstStyle/>
        <a:p>
          <a:pPr algn="just"/>
          <a:r>
            <a:rPr lang="en-GB" b="0" baseline="0" dirty="0"/>
            <a:t>It is recommended that members of the Portfolio Committee:</a:t>
          </a:r>
          <a:endParaRPr lang="en-US" dirty="0"/>
        </a:p>
      </dgm:t>
    </dgm:pt>
    <dgm:pt modelId="{383AC8F9-AA5B-4683-BD42-E75AF286B307}" type="parTrans" cxnId="{3C5420D5-99DB-48B1-8DBA-9A6857984F90}">
      <dgm:prSet/>
      <dgm:spPr/>
      <dgm:t>
        <a:bodyPr/>
        <a:lstStyle/>
        <a:p>
          <a:pPr algn="just"/>
          <a:endParaRPr lang="en-US"/>
        </a:p>
      </dgm:t>
    </dgm:pt>
    <dgm:pt modelId="{E843AA66-8C32-4C53-8E5B-3CFD9697DE01}" type="sibTrans" cxnId="{3C5420D5-99DB-48B1-8DBA-9A6857984F90}">
      <dgm:prSet/>
      <dgm:spPr/>
      <dgm:t>
        <a:bodyPr/>
        <a:lstStyle/>
        <a:p>
          <a:pPr algn="just"/>
          <a:endParaRPr lang="en-US"/>
        </a:p>
      </dgm:t>
    </dgm:pt>
    <dgm:pt modelId="{49C42ECD-D476-456D-9C09-F27BD838A224}">
      <dgm:prSet/>
      <dgm:spPr/>
      <dgm:t>
        <a:bodyPr/>
        <a:lstStyle/>
        <a:p>
          <a:pPr algn="just"/>
          <a:r>
            <a:rPr lang="en-GB" dirty="0"/>
            <a:t>Note the challenges to reconstitute the traditional  council provincially and nationally; and </a:t>
          </a:r>
          <a:endParaRPr lang="en-US" dirty="0"/>
        </a:p>
      </dgm:t>
    </dgm:pt>
    <dgm:pt modelId="{D7FB388A-18ED-4760-970A-5F9156303FFA}" type="parTrans" cxnId="{6E60F1B2-5EC9-445A-BFC8-1DBAC86DFC67}">
      <dgm:prSet/>
      <dgm:spPr/>
      <dgm:t>
        <a:bodyPr/>
        <a:lstStyle/>
        <a:p>
          <a:pPr algn="just"/>
          <a:endParaRPr lang="en-US"/>
        </a:p>
      </dgm:t>
    </dgm:pt>
    <dgm:pt modelId="{1B96B3C8-D2F3-4249-B78F-1DADA16EC1AD}" type="sibTrans" cxnId="{6E60F1B2-5EC9-445A-BFC8-1DBAC86DFC67}">
      <dgm:prSet/>
      <dgm:spPr/>
      <dgm:t>
        <a:bodyPr/>
        <a:lstStyle/>
        <a:p>
          <a:pPr algn="just"/>
          <a:endParaRPr lang="en-US"/>
        </a:p>
      </dgm:t>
    </dgm:pt>
    <dgm:pt modelId="{066373F4-AC42-449A-AF2A-6076455E79E3}">
      <dgm:prSet/>
      <dgm:spPr/>
      <dgm:t>
        <a:bodyPr/>
        <a:lstStyle/>
        <a:p>
          <a:pPr algn="just"/>
          <a:r>
            <a:rPr lang="en-US" dirty="0"/>
            <a:t>Notes that the matter was escalated to </a:t>
          </a:r>
          <a:r>
            <a:rPr lang="en-US" dirty="0" err="1"/>
            <a:t>MinMec</a:t>
          </a:r>
          <a:r>
            <a:rPr lang="en-US" dirty="0"/>
            <a:t> Technical and Political;</a:t>
          </a:r>
        </a:p>
      </dgm:t>
    </dgm:pt>
    <dgm:pt modelId="{07EC89CC-56F3-4937-905E-C6D56A8D4206}" type="parTrans" cxnId="{E2E1F4D1-928B-412C-B0C6-25AA533C3369}">
      <dgm:prSet/>
      <dgm:spPr/>
      <dgm:t>
        <a:bodyPr/>
        <a:lstStyle/>
        <a:p>
          <a:pPr algn="just"/>
          <a:endParaRPr lang="en-US"/>
        </a:p>
      </dgm:t>
    </dgm:pt>
    <dgm:pt modelId="{F6D34EC1-B83F-4C9B-846D-5F064915F281}" type="sibTrans" cxnId="{E2E1F4D1-928B-412C-B0C6-25AA533C3369}">
      <dgm:prSet/>
      <dgm:spPr/>
      <dgm:t>
        <a:bodyPr/>
        <a:lstStyle/>
        <a:p>
          <a:pPr algn="just"/>
          <a:endParaRPr lang="en-US"/>
        </a:p>
      </dgm:t>
    </dgm:pt>
    <dgm:pt modelId="{CC28DCD1-4D87-45B9-8FA1-0C6A68F53EF7}">
      <dgm:prSet/>
      <dgm:spPr/>
      <dgm:t>
        <a:bodyPr/>
        <a:lstStyle/>
        <a:p>
          <a:pPr algn="just"/>
          <a:r>
            <a:rPr lang="en-US" dirty="0"/>
            <a:t>Notes that the challenges with the provisions of the TKLA will be addressed by the Minister.</a:t>
          </a:r>
        </a:p>
      </dgm:t>
    </dgm:pt>
    <dgm:pt modelId="{0B1D6E57-DA49-42BA-9A2D-49C263560D17}" type="parTrans" cxnId="{5F4D8F9F-09FF-41AF-97D2-9AB61D18A0FD}">
      <dgm:prSet/>
      <dgm:spPr/>
      <dgm:t>
        <a:bodyPr/>
        <a:lstStyle/>
        <a:p>
          <a:endParaRPr lang="en-ZA"/>
        </a:p>
      </dgm:t>
    </dgm:pt>
    <dgm:pt modelId="{27B38653-A0AD-45EE-958C-EA87CB433E24}" type="sibTrans" cxnId="{5F4D8F9F-09FF-41AF-97D2-9AB61D18A0FD}">
      <dgm:prSet/>
      <dgm:spPr/>
      <dgm:t>
        <a:bodyPr/>
        <a:lstStyle/>
        <a:p>
          <a:endParaRPr lang="en-ZA"/>
        </a:p>
      </dgm:t>
    </dgm:pt>
    <dgm:pt modelId="{8023B444-AA34-405C-80E1-4D4CB1CEF676}" type="pres">
      <dgm:prSet presAssocID="{E200865C-F783-47AF-9A0F-C2F44599940C}" presName="linear" presStyleCnt="0">
        <dgm:presLayoutVars>
          <dgm:dir/>
          <dgm:animLvl val="lvl"/>
          <dgm:resizeHandles val="exact"/>
        </dgm:presLayoutVars>
      </dgm:prSet>
      <dgm:spPr/>
    </dgm:pt>
    <dgm:pt modelId="{B780A3FB-267F-4425-857C-D1AA22E5B212}" type="pres">
      <dgm:prSet presAssocID="{783D9C1F-B39B-426D-9C6A-8CEBA237A134}" presName="parentLin" presStyleCnt="0"/>
      <dgm:spPr/>
    </dgm:pt>
    <dgm:pt modelId="{A2FAC701-25B6-4747-A3CF-B6B287B6678E}" type="pres">
      <dgm:prSet presAssocID="{783D9C1F-B39B-426D-9C6A-8CEBA237A134}" presName="parentLeftMargin" presStyleLbl="node1" presStyleIdx="0" presStyleCnt="1"/>
      <dgm:spPr/>
    </dgm:pt>
    <dgm:pt modelId="{CD789489-108F-4701-A8E2-19F0F15F7F87}" type="pres">
      <dgm:prSet presAssocID="{783D9C1F-B39B-426D-9C6A-8CEBA237A134}" presName="parentText" presStyleLbl="node1" presStyleIdx="0" presStyleCnt="1">
        <dgm:presLayoutVars>
          <dgm:chMax val="0"/>
          <dgm:bulletEnabled val="1"/>
        </dgm:presLayoutVars>
      </dgm:prSet>
      <dgm:spPr/>
    </dgm:pt>
    <dgm:pt modelId="{116352D9-25FD-4752-B56B-19E764017E18}" type="pres">
      <dgm:prSet presAssocID="{783D9C1F-B39B-426D-9C6A-8CEBA237A134}" presName="negativeSpace" presStyleCnt="0"/>
      <dgm:spPr/>
    </dgm:pt>
    <dgm:pt modelId="{4075E7F6-3760-4142-8BCF-E89080607149}" type="pres">
      <dgm:prSet presAssocID="{783D9C1F-B39B-426D-9C6A-8CEBA237A134}" presName="childText" presStyleLbl="conFgAcc1" presStyleIdx="0" presStyleCnt="1">
        <dgm:presLayoutVars>
          <dgm:bulletEnabled val="1"/>
        </dgm:presLayoutVars>
      </dgm:prSet>
      <dgm:spPr/>
    </dgm:pt>
  </dgm:ptLst>
  <dgm:cxnLst>
    <dgm:cxn modelId="{BEBFDD01-422F-4F83-AEB0-6E0DB511C44E}" type="presOf" srcId="{E200865C-F783-47AF-9A0F-C2F44599940C}" destId="{8023B444-AA34-405C-80E1-4D4CB1CEF676}" srcOrd="0" destOrd="0" presId="urn:microsoft.com/office/officeart/2005/8/layout/list1"/>
    <dgm:cxn modelId="{B69BD332-25AF-461B-89FA-166150149568}" type="presOf" srcId="{49C42ECD-D476-456D-9C09-F27BD838A224}" destId="{4075E7F6-3760-4142-8BCF-E89080607149}" srcOrd="0" destOrd="0" presId="urn:microsoft.com/office/officeart/2005/8/layout/list1"/>
    <dgm:cxn modelId="{8866F244-645D-4B2C-9DC1-108B2C238626}" type="presOf" srcId="{066373F4-AC42-449A-AF2A-6076455E79E3}" destId="{4075E7F6-3760-4142-8BCF-E89080607149}" srcOrd="0" destOrd="1" presId="urn:microsoft.com/office/officeart/2005/8/layout/list1"/>
    <dgm:cxn modelId="{7731B99D-3A62-4F0A-97CB-89478880B135}" type="presOf" srcId="{783D9C1F-B39B-426D-9C6A-8CEBA237A134}" destId="{A2FAC701-25B6-4747-A3CF-B6B287B6678E}" srcOrd="0" destOrd="0" presId="urn:microsoft.com/office/officeart/2005/8/layout/list1"/>
    <dgm:cxn modelId="{5F4D8F9F-09FF-41AF-97D2-9AB61D18A0FD}" srcId="{783D9C1F-B39B-426D-9C6A-8CEBA237A134}" destId="{CC28DCD1-4D87-45B9-8FA1-0C6A68F53EF7}" srcOrd="2" destOrd="0" parTransId="{0B1D6E57-DA49-42BA-9A2D-49C263560D17}" sibTransId="{27B38653-A0AD-45EE-958C-EA87CB433E24}"/>
    <dgm:cxn modelId="{6E60F1B2-5EC9-445A-BFC8-1DBAC86DFC67}" srcId="{783D9C1F-B39B-426D-9C6A-8CEBA237A134}" destId="{49C42ECD-D476-456D-9C09-F27BD838A224}" srcOrd="0" destOrd="0" parTransId="{D7FB388A-18ED-4760-970A-5F9156303FFA}" sibTransId="{1B96B3C8-D2F3-4249-B78F-1DADA16EC1AD}"/>
    <dgm:cxn modelId="{E2E1F4D1-928B-412C-B0C6-25AA533C3369}" srcId="{783D9C1F-B39B-426D-9C6A-8CEBA237A134}" destId="{066373F4-AC42-449A-AF2A-6076455E79E3}" srcOrd="1" destOrd="0" parTransId="{07EC89CC-56F3-4937-905E-C6D56A8D4206}" sibTransId="{F6D34EC1-B83F-4C9B-846D-5F064915F281}"/>
    <dgm:cxn modelId="{3C5420D5-99DB-48B1-8DBA-9A6857984F90}" srcId="{E200865C-F783-47AF-9A0F-C2F44599940C}" destId="{783D9C1F-B39B-426D-9C6A-8CEBA237A134}" srcOrd="0" destOrd="0" parTransId="{383AC8F9-AA5B-4683-BD42-E75AF286B307}" sibTransId="{E843AA66-8C32-4C53-8E5B-3CFD9697DE01}"/>
    <dgm:cxn modelId="{78196BE7-3508-4BB2-B252-7E8EBE4CF8C3}" type="presOf" srcId="{CC28DCD1-4D87-45B9-8FA1-0C6A68F53EF7}" destId="{4075E7F6-3760-4142-8BCF-E89080607149}" srcOrd="0" destOrd="2" presId="urn:microsoft.com/office/officeart/2005/8/layout/list1"/>
    <dgm:cxn modelId="{E935AFE9-F54F-45CF-94BA-D79A9A58A602}" type="presOf" srcId="{783D9C1F-B39B-426D-9C6A-8CEBA237A134}" destId="{CD789489-108F-4701-A8E2-19F0F15F7F87}" srcOrd="1" destOrd="0" presId="urn:microsoft.com/office/officeart/2005/8/layout/list1"/>
    <dgm:cxn modelId="{BF3774CC-5BA0-48C7-A2C4-D241CA8F7924}" type="presParOf" srcId="{8023B444-AA34-405C-80E1-4D4CB1CEF676}" destId="{B780A3FB-267F-4425-857C-D1AA22E5B212}" srcOrd="0" destOrd="0" presId="urn:microsoft.com/office/officeart/2005/8/layout/list1"/>
    <dgm:cxn modelId="{39AB233F-1C2D-4819-9755-3546FB0CA9BC}" type="presParOf" srcId="{B780A3FB-267F-4425-857C-D1AA22E5B212}" destId="{A2FAC701-25B6-4747-A3CF-B6B287B6678E}" srcOrd="0" destOrd="0" presId="urn:microsoft.com/office/officeart/2005/8/layout/list1"/>
    <dgm:cxn modelId="{3A24308D-72A1-49B6-99B7-E08CA915732D}" type="presParOf" srcId="{B780A3FB-267F-4425-857C-D1AA22E5B212}" destId="{CD789489-108F-4701-A8E2-19F0F15F7F87}" srcOrd="1" destOrd="0" presId="urn:microsoft.com/office/officeart/2005/8/layout/list1"/>
    <dgm:cxn modelId="{7DE992BB-FD4B-41DD-AE42-6FAE863ACEA5}" type="presParOf" srcId="{8023B444-AA34-405C-80E1-4D4CB1CEF676}" destId="{116352D9-25FD-4752-B56B-19E764017E18}" srcOrd="1" destOrd="0" presId="urn:microsoft.com/office/officeart/2005/8/layout/list1"/>
    <dgm:cxn modelId="{1B501564-DE48-41CE-AAC3-839155DF3583}" type="presParOf" srcId="{8023B444-AA34-405C-80E1-4D4CB1CEF676}" destId="{4075E7F6-3760-4142-8BCF-E8908060714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D9B01-75E7-4F6D-BAFD-146A2AC7D9D3}">
      <dsp:nvSpPr>
        <dsp:cNvPr id="0" name=""/>
        <dsp:cNvSpPr/>
      </dsp:nvSpPr>
      <dsp:spPr>
        <a:xfrm>
          <a:off x="0" y="3848"/>
          <a:ext cx="10585327" cy="8198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DC3F5-286A-49D3-AEE1-333E61335B53}">
      <dsp:nvSpPr>
        <dsp:cNvPr id="0" name=""/>
        <dsp:cNvSpPr/>
      </dsp:nvSpPr>
      <dsp:spPr>
        <a:xfrm>
          <a:off x="247990" y="188304"/>
          <a:ext cx="450890" cy="4508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36BD8-C757-4705-896A-196E156E9AA6}">
      <dsp:nvSpPr>
        <dsp:cNvPr id="0" name=""/>
        <dsp:cNvSpPr/>
      </dsp:nvSpPr>
      <dsp:spPr>
        <a:xfrm>
          <a:off x="946870" y="3848"/>
          <a:ext cx="9638456" cy="81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62" tIns="86762" rIns="86762" bIns="86762" numCol="1" spcCol="1270" anchor="ctr" anchorCtr="0">
          <a:noAutofit/>
        </a:bodyPr>
        <a:lstStyle/>
        <a:p>
          <a:pPr marL="0" lvl="0" indent="0" algn="l" defTabSz="844550">
            <a:lnSpc>
              <a:spcPct val="100000"/>
            </a:lnSpc>
            <a:spcBef>
              <a:spcPct val="0"/>
            </a:spcBef>
            <a:spcAft>
              <a:spcPct val="35000"/>
            </a:spcAft>
            <a:buNone/>
          </a:pPr>
          <a:r>
            <a:rPr lang="en-US" sz="1900" kern="1200" dirty="0"/>
            <a:t>Background</a:t>
          </a:r>
        </a:p>
      </dsp:txBody>
      <dsp:txXfrm>
        <a:off x="946870" y="3848"/>
        <a:ext cx="9638456" cy="819801"/>
      </dsp:txXfrm>
    </dsp:sp>
    <dsp:sp modelId="{50A34AEC-849E-4504-8995-83BC3269375B}">
      <dsp:nvSpPr>
        <dsp:cNvPr id="0" name=""/>
        <dsp:cNvSpPr/>
      </dsp:nvSpPr>
      <dsp:spPr>
        <a:xfrm>
          <a:off x="0" y="1028600"/>
          <a:ext cx="10585327" cy="8198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A5358-3BCE-41CA-A9AC-CE0ADC9E76D5}">
      <dsp:nvSpPr>
        <dsp:cNvPr id="0" name=""/>
        <dsp:cNvSpPr/>
      </dsp:nvSpPr>
      <dsp:spPr>
        <a:xfrm>
          <a:off x="247990" y="1213056"/>
          <a:ext cx="450890" cy="4508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9B45E-13D5-46BB-9FA0-B6BFB7CE2310}">
      <dsp:nvSpPr>
        <dsp:cNvPr id="0" name=""/>
        <dsp:cNvSpPr/>
      </dsp:nvSpPr>
      <dsp:spPr>
        <a:xfrm>
          <a:off x="946870" y="1028600"/>
          <a:ext cx="9638456" cy="81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62" tIns="86762" rIns="86762" bIns="86762" numCol="1" spcCol="1270" anchor="ctr" anchorCtr="0">
          <a:noAutofit/>
        </a:bodyPr>
        <a:lstStyle/>
        <a:p>
          <a:pPr marL="0" lvl="0" indent="0" algn="l" defTabSz="844550">
            <a:lnSpc>
              <a:spcPct val="100000"/>
            </a:lnSpc>
            <a:spcBef>
              <a:spcPct val="0"/>
            </a:spcBef>
            <a:spcAft>
              <a:spcPct val="35000"/>
            </a:spcAft>
            <a:buNone/>
          </a:pPr>
          <a:r>
            <a:rPr lang="en-GB" sz="1900" kern="1200" dirty="0"/>
            <a:t>Factors informing the formula</a:t>
          </a:r>
          <a:endParaRPr lang="en-US" sz="1900" kern="1200" dirty="0"/>
        </a:p>
      </dsp:txBody>
      <dsp:txXfrm>
        <a:off x="946870" y="1028600"/>
        <a:ext cx="9638456" cy="819801"/>
      </dsp:txXfrm>
    </dsp:sp>
    <dsp:sp modelId="{53A1D4E2-D7BE-40C9-89E2-C48355F4A5B5}">
      <dsp:nvSpPr>
        <dsp:cNvPr id="0" name=""/>
        <dsp:cNvSpPr/>
      </dsp:nvSpPr>
      <dsp:spPr>
        <a:xfrm>
          <a:off x="0" y="2053353"/>
          <a:ext cx="10585327" cy="8198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83AC7-FB92-4402-B3E5-B1EC1B68B4C1}">
      <dsp:nvSpPr>
        <dsp:cNvPr id="0" name=""/>
        <dsp:cNvSpPr/>
      </dsp:nvSpPr>
      <dsp:spPr>
        <a:xfrm>
          <a:off x="247990" y="2237808"/>
          <a:ext cx="450890" cy="4508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2FEB1-E115-4343-86A8-E79D9E92867C}">
      <dsp:nvSpPr>
        <dsp:cNvPr id="0" name=""/>
        <dsp:cNvSpPr/>
      </dsp:nvSpPr>
      <dsp:spPr>
        <a:xfrm>
          <a:off x="946870" y="2053353"/>
          <a:ext cx="9638456" cy="81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62" tIns="86762" rIns="86762" bIns="86762" numCol="1" spcCol="1270" anchor="ctr" anchorCtr="0">
          <a:noAutofit/>
        </a:bodyPr>
        <a:lstStyle/>
        <a:p>
          <a:pPr marL="0" lvl="0" indent="0" algn="l" defTabSz="844550">
            <a:lnSpc>
              <a:spcPct val="100000"/>
            </a:lnSpc>
            <a:spcBef>
              <a:spcPct val="0"/>
            </a:spcBef>
            <a:spcAft>
              <a:spcPct val="35000"/>
            </a:spcAft>
            <a:buNone/>
          </a:pPr>
          <a:r>
            <a:rPr lang="en-GB" sz="1900" kern="1200" dirty="0"/>
            <a:t>Application of the formula to the ABLTC</a:t>
          </a:r>
          <a:endParaRPr lang="en-US" sz="1900" kern="1200" dirty="0"/>
        </a:p>
      </dsp:txBody>
      <dsp:txXfrm>
        <a:off x="946870" y="2053353"/>
        <a:ext cx="9638456" cy="819801"/>
      </dsp:txXfrm>
    </dsp:sp>
    <dsp:sp modelId="{62251FB3-5CA6-4B4C-B145-0289B32AB2D1}">
      <dsp:nvSpPr>
        <dsp:cNvPr id="0" name=""/>
        <dsp:cNvSpPr/>
      </dsp:nvSpPr>
      <dsp:spPr>
        <a:xfrm>
          <a:off x="0" y="3078105"/>
          <a:ext cx="10585327" cy="8198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D1C87-F230-4811-8C62-C3D38E496A66}">
      <dsp:nvSpPr>
        <dsp:cNvPr id="0" name=""/>
        <dsp:cNvSpPr/>
      </dsp:nvSpPr>
      <dsp:spPr>
        <a:xfrm>
          <a:off x="247990" y="3262560"/>
          <a:ext cx="450890" cy="4508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63549-2F1E-4C63-A474-26662736C339}">
      <dsp:nvSpPr>
        <dsp:cNvPr id="0" name=""/>
        <dsp:cNvSpPr/>
      </dsp:nvSpPr>
      <dsp:spPr>
        <a:xfrm>
          <a:off x="946870" y="3078105"/>
          <a:ext cx="9638456" cy="81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62" tIns="86762" rIns="86762" bIns="86762" numCol="1" spcCol="1270" anchor="ctr" anchorCtr="0">
          <a:noAutofit/>
        </a:bodyPr>
        <a:lstStyle/>
        <a:p>
          <a:pPr marL="0" lvl="0" indent="0" algn="l" defTabSz="844550">
            <a:lnSpc>
              <a:spcPct val="100000"/>
            </a:lnSpc>
            <a:spcBef>
              <a:spcPct val="0"/>
            </a:spcBef>
            <a:spcAft>
              <a:spcPct val="35000"/>
            </a:spcAft>
            <a:buNone/>
          </a:pPr>
          <a:r>
            <a:rPr lang="en-GB" sz="1900" kern="1200" dirty="0"/>
            <a:t>Current status on the reconstitution of the ABLTC </a:t>
          </a:r>
          <a:endParaRPr lang="en-US" sz="1900" kern="1200" dirty="0"/>
        </a:p>
      </dsp:txBody>
      <dsp:txXfrm>
        <a:off x="946870" y="3078105"/>
        <a:ext cx="9638456" cy="819801"/>
      </dsp:txXfrm>
    </dsp:sp>
    <dsp:sp modelId="{13FF5582-4AE2-440F-AF61-49434A862679}">
      <dsp:nvSpPr>
        <dsp:cNvPr id="0" name=""/>
        <dsp:cNvSpPr/>
      </dsp:nvSpPr>
      <dsp:spPr>
        <a:xfrm>
          <a:off x="0" y="4102857"/>
          <a:ext cx="10585327" cy="8198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D23773-6012-4C21-BFF2-D0D7F6907932}">
      <dsp:nvSpPr>
        <dsp:cNvPr id="0" name=""/>
        <dsp:cNvSpPr/>
      </dsp:nvSpPr>
      <dsp:spPr>
        <a:xfrm>
          <a:off x="247990" y="4287312"/>
          <a:ext cx="450890" cy="4508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1A741-D625-451E-98D7-FCA62DC550B2}">
      <dsp:nvSpPr>
        <dsp:cNvPr id="0" name=""/>
        <dsp:cNvSpPr/>
      </dsp:nvSpPr>
      <dsp:spPr>
        <a:xfrm>
          <a:off x="946870" y="4102857"/>
          <a:ext cx="9638456" cy="81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62" tIns="86762" rIns="86762" bIns="86762" numCol="1" spcCol="1270" anchor="ctr" anchorCtr="0">
          <a:noAutofit/>
        </a:bodyPr>
        <a:lstStyle/>
        <a:p>
          <a:pPr marL="0" lvl="0" indent="0" algn="l" defTabSz="844550">
            <a:lnSpc>
              <a:spcPct val="100000"/>
            </a:lnSpc>
            <a:spcBef>
              <a:spcPct val="0"/>
            </a:spcBef>
            <a:spcAft>
              <a:spcPct val="35000"/>
            </a:spcAft>
            <a:buNone/>
          </a:pPr>
          <a:r>
            <a:rPr lang="en-GB" sz="1900" kern="1200" dirty="0"/>
            <a:t>Conclusion </a:t>
          </a:r>
          <a:endParaRPr lang="en-US" sz="1900" kern="1200" dirty="0"/>
        </a:p>
      </dsp:txBody>
      <dsp:txXfrm>
        <a:off x="946870" y="4102857"/>
        <a:ext cx="9638456" cy="819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1F9DE-2F22-4643-93A5-9ECA06EA9F17}">
      <dsp:nvSpPr>
        <dsp:cNvPr id="0" name=""/>
        <dsp:cNvSpPr/>
      </dsp:nvSpPr>
      <dsp:spPr>
        <a:xfrm>
          <a:off x="1790779" y="738419"/>
          <a:ext cx="380124" cy="91440"/>
        </a:xfrm>
        <a:custGeom>
          <a:avLst/>
          <a:gdLst/>
          <a:ahLst/>
          <a:cxnLst/>
          <a:rect l="0" t="0" r="0" b="0"/>
          <a:pathLst>
            <a:path>
              <a:moveTo>
                <a:pt x="0" y="45720"/>
              </a:moveTo>
              <a:lnTo>
                <a:pt x="3801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970573" y="782086"/>
        <a:ext cx="20536" cy="4107"/>
      </dsp:txXfrm>
    </dsp:sp>
    <dsp:sp modelId="{3E37B03C-F5E1-4E77-B7A7-8D2A68329904}">
      <dsp:nvSpPr>
        <dsp:cNvPr id="0" name=""/>
        <dsp:cNvSpPr/>
      </dsp:nvSpPr>
      <dsp:spPr>
        <a:xfrm>
          <a:off x="6822" y="248412"/>
          <a:ext cx="1785757" cy="107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Claimant Verification 				</a:t>
          </a:r>
          <a:endParaRPr lang="en-ZA" sz="1600" kern="1200"/>
        </a:p>
      </dsp:txBody>
      <dsp:txXfrm>
        <a:off x="6822" y="248412"/>
        <a:ext cx="1785757" cy="1071454"/>
      </dsp:txXfrm>
    </dsp:sp>
    <dsp:sp modelId="{65FAF493-CDE8-4D76-AC3B-2A97FB1BA8FF}">
      <dsp:nvSpPr>
        <dsp:cNvPr id="0" name=""/>
        <dsp:cNvSpPr/>
      </dsp:nvSpPr>
      <dsp:spPr>
        <a:xfrm>
          <a:off x="3987260" y="738419"/>
          <a:ext cx="380124" cy="91440"/>
        </a:xfrm>
        <a:custGeom>
          <a:avLst/>
          <a:gdLst/>
          <a:ahLst/>
          <a:cxnLst/>
          <a:rect l="0" t="0" r="0" b="0"/>
          <a:pathLst>
            <a:path>
              <a:moveTo>
                <a:pt x="0" y="45720"/>
              </a:moveTo>
              <a:lnTo>
                <a:pt x="3801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4167054" y="782086"/>
        <a:ext cx="20536" cy="4107"/>
      </dsp:txXfrm>
    </dsp:sp>
    <dsp:sp modelId="{C21841E5-B768-4857-999B-5AB270DB6315}">
      <dsp:nvSpPr>
        <dsp:cNvPr id="0" name=""/>
        <dsp:cNvSpPr/>
      </dsp:nvSpPr>
      <dsp:spPr>
        <a:xfrm>
          <a:off x="2203303" y="248412"/>
          <a:ext cx="1785757" cy="107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Options workshop				</a:t>
          </a:r>
          <a:endParaRPr lang="en-ZA" sz="1600" kern="1200"/>
        </a:p>
      </dsp:txBody>
      <dsp:txXfrm>
        <a:off x="2203303" y="248412"/>
        <a:ext cx="1785757" cy="1071454"/>
      </dsp:txXfrm>
    </dsp:sp>
    <dsp:sp modelId="{3595D292-ACB1-47A8-B611-3675FD5DB517}">
      <dsp:nvSpPr>
        <dsp:cNvPr id="0" name=""/>
        <dsp:cNvSpPr/>
      </dsp:nvSpPr>
      <dsp:spPr>
        <a:xfrm>
          <a:off x="6183742" y="738419"/>
          <a:ext cx="380124" cy="91440"/>
        </a:xfrm>
        <a:custGeom>
          <a:avLst/>
          <a:gdLst/>
          <a:ahLst/>
          <a:cxnLst/>
          <a:rect l="0" t="0" r="0" b="0"/>
          <a:pathLst>
            <a:path>
              <a:moveTo>
                <a:pt x="0" y="45720"/>
              </a:moveTo>
              <a:lnTo>
                <a:pt x="3801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6363535" y="782086"/>
        <a:ext cx="20536" cy="4107"/>
      </dsp:txXfrm>
    </dsp:sp>
    <dsp:sp modelId="{0CFAB4E7-D2D5-434B-81F8-065A78115614}">
      <dsp:nvSpPr>
        <dsp:cNvPr id="0" name=""/>
        <dsp:cNvSpPr/>
      </dsp:nvSpPr>
      <dsp:spPr>
        <a:xfrm>
          <a:off x="4399784" y="248412"/>
          <a:ext cx="1785757" cy="107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Property Valuation				</a:t>
          </a:r>
          <a:endParaRPr lang="en-ZA" sz="1600" kern="1200"/>
        </a:p>
      </dsp:txBody>
      <dsp:txXfrm>
        <a:off x="4399784" y="248412"/>
        <a:ext cx="1785757" cy="1071454"/>
      </dsp:txXfrm>
    </dsp:sp>
    <dsp:sp modelId="{4223C32C-9A08-4FEE-9FEF-66E51DD43D5D}">
      <dsp:nvSpPr>
        <dsp:cNvPr id="0" name=""/>
        <dsp:cNvSpPr/>
      </dsp:nvSpPr>
      <dsp:spPr>
        <a:xfrm>
          <a:off x="8380223" y="738419"/>
          <a:ext cx="380124" cy="91440"/>
        </a:xfrm>
        <a:custGeom>
          <a:avLst/>
          <a:gdLst/>
          <a:ahLst/>
          <a:cxnLst/>
          <a:rect l="0" t="0" r="0" b="0"/>
          <a:pathLst>
            <a:path>
              <a:moveTo>
                <a:pt x="0" y="45720"/>
              </a:moveTo>
              <a:lnTo>
                <a:pt x="3801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8560017" y="782086"/>
        <a:ext cx="20536" cy="4107"/>
      </dsp:txXfrm>
    </dsp:sp>
    <dsp:sp modelId="{7DFBA876-479B-4D49-8EE6-8F81022E7232}">
      <dsp:nvSpPr>
        <dsp:cNvPr id="0" name=""/>
        <dsp:cNvSpPr/>
      </dsp:nvSpPr>
      <dsp:spPr>
        <a:xfrm>
          <a:off x="6596266" y="248412"/>
          <a:ext cx="1785757" cy="107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Offer Presentation				</a:t>
          </a:r>
          <a:endParaRPr lang="en-ZA" sz="1600" kern="1200"/>
        </a:p>
      </dsp:txBody>
      <dsp:txXfrm>
        <a:off x="6596266" y="248412"/>
        <a:ext cx="1785757" cy="1071454"/>
      </dsp:txXfrm>
    </dsp:sp>
    <dsp:sp modelId="{7E0F0AE2-CBFB-44DC-87E8-04F283586BB6}">
      <dsp:nvSpPr>
        <dsp:cNvPr id="0" name=""/>
        <dsp:cNvSpPr/>
      </dsp:nvSpPr>
      <dsp:spPr>
        <a:xfrm>
          <a:off x="899701" y="1318066"/>
          <a:ext cx="8785924" cy="380124"/>
        </a:xfrm>
        <a:custGeom>
          <a:avLst/>
          <a:gdLst/>
          <a:ahLst/>
          <a:cxnLst/>
          <a:rect l="0" t="0" r="0" b="0"/>
          <a:pathLst>
            <a:path>
              <a:moveTo>
                <a:pt x="8785924" y="0"/>
              </a:moveTo>
              <a:lnTo>
                <a:pt x="8785924" y="207162"/>
              </a:lnTo>
              <a:lnTo>
                <a:pt x="0" y="207162"/>
              </a:lnTo>
              <a:lnTo>
                <a:pt x="0" y="38012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072775" y="1506075"/>
        <a:ext cx="439775" cy="4107"/>
      </dsp:txXfrm>
    </dsp:sp>
    <dsp:sp modelId="{5941D423-0245-49F2-940D-93118EC3E4B6}">
      <dsp:nvSpPr>
        <dsp:cNvPr id="0" name=""/>
        <dsp:cNvSpPr/>
      </dsp:nvSpPr>
      <dsp:spPr>
        <a:xfrm>
          <a:off x="8792747" y="248412"/>
          <a:ext cx="1785757" cy="107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Settlement Agreement				</a:t>
          </a:r>
          <a:endParaRPr lang="en-ZA" sz="1600" kern="1200"/>
        </a:p>
      </dsp:txBody>
      <dsp:txXfrm>
        <a:off x="8792747" y="248412"/>
        <a:ext cx="1785757" cy="1071454"/>
      </dsp:txXfrm>
    </dsp:sp>
    <dsp:sp modelId="{EEC4DA96-802E-4933-94E6-E3BF4FFD6752}">
      <dsp:nvSpPr>
        <dsp:cNvPr id="0" name=""/>
        <dsp:cNvSpPr/>
      </dsp:nvSpPr>
      <dsp:spPr>
        <a:xfrm>
          <a:off x="1790779" y="2220598"/>
          <a:ext cx="380124" cy="91440"/>
        </a:xfrm>
        <a:custGeom>
          <a:avLst/>
          <a:gdLst/>
          <a:ahLst/>
          <a:cxnLst/>
          <a:rect l="0" t="0" r="0" b="0"/>
          <a:pathLst>
            <a:path>
              <a:moveTo>
                <a:pt x="0" y="45720"/>
              </a:moveTo>
              <a:lnTo>
                <a:pt x="3801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970573" y="2264264"/>
        <a:ext cx="20536" cy="4107"/>
      </dsp:txXfrm>
    </dsp:sp>
    <dsp:sp modelId="{B8ED1520-7F67-4FC2-931E-30AA37BA2265}">
      <dsp:nvSpPr>
        <dsp:cNvPr id="0" name=""/>
        <dsp:cNvSpPr/>
      </dsp:nvSpPr>
      <dsp:spPr>
        <a:xfrm>
          <a:off x="6822" y="1730591"/>
          <a:ext cx="1785757" cy="107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Formation Of Legal Entity			</a:t>
          </a:r>
          <a:endParaRPr lang="en-ZA" sz="1600" kern="1200"/>
        </a:p>
      </dsp:txBody>
      <dsp:txXfrm>
        <a:off x="6822" y="1730591"/>
        <a:ext cx="1785757" cy="1071454"/>
      </dsp:txXfrm>
    </dsp:sp>
    <dsp:sp modelId="{4582FB7F-C930-4236-BFFB-D52473636732}">
      <dsp:nvSpPr>
        <dsp:cNvPr id="0" name=""/>
        <dsp:cNvSpPr/>
      </dsp:nvSpPr>
      <dsp:spPr>
        <a:xfrm>
          <a:off x="3987260" y="2220598"/>
          <a:ext cx="380124" cy="91440"/>
        </a:xfrm>
        <a:custGeom>
          <a:avLst/>
          <a:gdLst/>
          <a:ahLst/>
          <a:cxnLst/>
          <a:rect l="0" t="0" r="0" b="0"/>
          <a:pathLst>
            <a:path>
              <a:moveTo>
                <a:pt x="0" y="45720"/>
              </a:moveTo>
              <a:lnTo>
                <a:pt x="3801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4167054" y="2264264"/>
        <a:ext cx="20536" cy="4107"/>
      </dsp:txXfrm>
    </dsp:sp>
    <dsp:sp modelId="{A2FC644D-876F-4492-BD7E-388EF2FA9273}">
      <dsp:nvSpPr>
        <dsp:cNvPr id="0" name=""/>
        <dsp:cNvSpPr/>
      </dsp:nvSpPr>
      <dsp:spPr>
        <a:xfrm>
          <a:off x="2203303" y="1730591"/>
          <a:ext cx="1785757" cy="107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Section 42d					</a:t>
          </a:r>
          <a:endParaRPr lang="en-ZA" sz="1600" kern="1200"/>
        </a:p>
      </dsp:txBody>
      <dsp:txXfrm>
        <a:off x="2203303" y="1730591"/>
        <a:ext cx="1785757" cy="1071454"/>
      </dsp:txXfrm>
    </dsp:sp>
    <dsp:sp modelId="{BB7C7FB6-CBE8-4CF9-821F-6E0EDA64416A}">
      <dsp:nvSpPr>
        <dsp:cNvPr id="0" name=""/>
        <dsp:cNvSpPr/>
      </dsp:nvSpPr>
      <dsp:spPr>
        <a:xfrm>
          <a:off x="6183742" y="2220598"/>
          <a:ext cx="380124" cy="91440"/>
        </a:xfrm>
        <a:custGeom>
          <a:avLst/>
          <a:gdLst/>
          <a:ahLst/>
          <a:cxnLst/>
          <a:rect l="0" t="0" r="0" b="0"/>
          <a:pathLst>
            <a:path>
              <a:moveTo>
                <a:pt x="0" y="45720"/>
              </a:moveTo>
              <a:lnTo>
                <a:pt x="3801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6363535" y="2264264"/>
        <a:ext cx="20536" cy="4107"/>
      </dsp:txXfrm>
    </dsp:sp>
    <dsp:sp modelId="{D254E843-E7EF-48C3-B635-84420DDCB469}">
      <dsp:nvSpPr>
        <dsp:cNvPr id="0" name=""/>
        <dsp:cNvSpPr/>
      </dsp:nvSpPr>
      <dsp:spPr>
        <a:xfrm>
          <a:off x="4399784" y="1730591"/>
          <a:ext cx="1785757" cy="107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Registration of Legal Entity			</a:t>
          </a:r>
          <a:endParaRPr lang="en-ZA" sz="1600" kern="1200" dirty="0"/>
        </a:p>
      </dsp:txBody>
      <dsp:txXfrm>
        <a:off x="4399784" y="1730591"/>
        <a:ext cx="1785757" cy="1071454"/>
      </dsp:txXfrm>
    </dsp:sp>
    <dsp:sp modelId="{276C10EC-1049-409F-BA3E-8BA1DDDA1C56}">
      <dsp:nvSpPr>
        <dsp:cNvPr id="0" name=""/>
        <dsp:cNvSpPr/>
      </dsp:nvSpPr>
      <dsp:spPr>
        <a:xfrm>
          <a:off x="6596266" y="1730591"/>
          <a:ext cx="1785757" cy="107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Land Transfer					</a:t>
          </a:r>
          <a:endParaRPr lang="en-ZA" sz="1600" kern="1200"/>
        </a:p>
      </dsp:txBody>
      <dsp:txXfrm>
        <a:off x="6596266" y="1730591"/>
        <a:ext cx="1785757" cy="1071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77CCA-70E1-4BD5-A48A-65F62C505F98}">
      <dsp:nvSpPr>
        <dsp:cNvPr id="0" name=""/>
        <dsp:cNvSpPr/>
      </dsp:nvSpPr>
      <dsp:spPr>
        <a:xfrm>
          <a:off x="0" y="301761"/>
          <a:ext cx="10585327" cy="81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baseline="0"/>
            <a:t>City of Tshwane advised that:</a:t>
          </a:r>
          <a:endParaRPr lang="en-ZA" sz="3500" kern="1200"/>
        </a:p>
      </dsp:txBody>
      <dsp:txXfrm>
        <a:off x="39980" y="341741"/>
        <a:ext cx="10505367" cy="739039"/>
      </dsp:txXfrm>
    </dsp:sp>
    <dsp:sp modelId="{62B4BD84-AF70-49E8-AFFD-EE51039FC165}">
      <dsp:nvSpPr>
        <dsp:cNvPr id="0" name=""/>
        <dsp:cNvSpPr/>
      </dsp:nvSpPr>
      <dsp:spPr>
        <a:xfrm>
          <a:off x="0" y="1120761"/>
          <a:ext cx="10585327"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08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Several meetings were held with the Senior Traditional Leader</a:t>
          </a:r>
          <a:endParaRPr lang="en-ZA" sz="2700" kern="1200"/>
        </a:p>
        <a:p>
          <a:pPr marL="228600" lvl="1" indent="-228600" algn="l" defTabSz="1200150">
            <a:lnSpc>
              <a:spcPct val="90000"/>
            </a:lnSpc>
            <a:spcBef>
              <a:spcPct val="0"/>
            </a:spcBef>
            <a:spcAft>
              <a:spcPct val="20000"/>
            </a:spcAft>
            <a:buChar char="•"/>
          </a:pPr>
          <a:r>
            <a:rPr lang="en-US" sz="2700" kern="1200"/>
            <a:t>Because the land was held in trust, community consensus was required to allow for the community to give “Power of Attorney”</a:t>
          </a:r>
          <a:endParaRPr lang="en-ZA" sz="2700" kern="1200"/>
        </a:p>
        <a:p>
          <a:pPr marL="228600" lvl="1" indent="-228600" algn="l" defTabSz="1200150">
            <a:lnSpc>
              <a:spcPct val="90000"/>
            </a:lnSpc>
            <a:spcBef>
              <a:spcPct val="0"/>
            </a:spcBef>
            <a:spcAft>
              <a:spcPct val="20000"/>
            </a:spcAft>
            <a:buChar char="•"/>
          </a:pPr>
          <a:r>
            <a:rPr lang="en-US" sz="2700" kern="1200"/>
            <a:t>Township establishment was required before development can proceed in the traditional community.</a:t>
          </a:r>
          <a:endParaRPr lang="en-ZA" sz="2700" kern="1200"/>
        </a:p>
      </dsp:txBody>
      <dsp:txXfrm>
        <a:off x="0" y="1120761"/>
        <a:ext cx="10585327" cy="2028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C1E91-F8EF-446A-A177-2AE558CA35AC}">
      <dsp:nvSpPr>
        <dsp:cNvPr id="0" name=""/>
        <dsp:cNvSpPr/>
      </dsp:nvSpPr>
      <dsp:spPr>
        <a:xfrm>
          <a:off x="0" y="0"/>
          <a:ext cx="10792096" cy="463296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ZA" sz="2400" b="1" kern="1200" baseline="0" dirty="0"/>
            <a:t>LEGISLATIVE MANDATE</a:t>
          </a:r>
          <a:endParaRPr lang="en-GB" sz="2400" b="1" kern="1200" baseline="0" dirty="0"/>
        </a:p>
        <a:p>
          <a:pPr marL="0" lvl="0" indent="0" algn="just" defTabSz="1066800">
            <a:lnSpc>
              <a:spcPct val="90000"/>
            </a:lnSpc>
            <a:spcBef>
              <a:spcPct val="0"/>
            </a:spcBef>
            <a:spcAft>
              <a:spcPct val="35000"/>
            </a:spcAft>
            <a:buNone/>
          </a:pPr>
          <a:r>
            <a:rPr lang="en-GB" sz="2000" b="1" kern="1200" baseline="0" dirty="0"/>
            <a:t>Section 16 of the Traditional and Khoi San Leadership Act (No. 3 of 2019) outlines the establishment of kingship or queenship council, principal traditional council or traditional council as follows:</a:t>
          </a:r>
          <a:endParaRPr lang="en-US" sz="2000" kern="1200" dirty="0"/>
        </a:p>
        <a:p>
          <a:pPr marL="228600" lvl="1" indent="-228600" algn="just" defTabSz="933450">
            <a:lnSpc>
              <a:spcPct val="90000"/>
            </a:lnSpc>
            <a:spcBef>
              <a:spcPct val="0"/>
            </a:spcBef>
            <a:spcAft>
              <a:spcPct val="15000"/>
            </a:spcAft>
            <a:buNone/>
          </a:pPr>
          <a:r>
            <a:rPr lang="en-GB" sz="2100" kern="1200" dirty="0"/>
            <a:t>“(2) (a) A kingship or queenship council, a principal traditional council and a traditional council </a:t>
          </a:r>
          <a:r>
            <a:rPr lang="en-GB" sz="2100" b="1" kern="1200" dirty="0"/>
            <a:t>consists of the number of members as determined by the Minister, by formula published by notice in the Gazette after consultation </a:t>
          </a:r>
          <a:r>
            <a:rPr lang="en-GB" sz="2100" kern="1200" dirty="0"/>
            <a:t>with…..</a:t>
          </a:r>
          <a:endParaRPr lang="en-US" sz="2100" kern="1200" dirty="0"/>
        </a:p>
        <a:p>
          <a:pPr marL="228600" lvl="1" indent="-228600" algn="just" defTabSz="933450">
            <a:lnSpc>
              <a:spcPct val="90000"/>
            </a:lnSpc>
            <a:spcBef>
              <a:spcPct val="0"/>
            </a:spcBef>
            <a:spcAft>
              <a:spcPct val="15000"/>
            </a:spcAft>
            <a:buNone/>
          </a:pPr>
          <a:r>
            <a:rPr lang="en-GB" sz="2100" kern="1200" dirty="0"/>
            <a:t>(ii) in the case of a traditional council, the relevant Premiers and provincial houses: Provided that the formula must be published in the Gazette within two years from the date of commencement of this Act.”</a:t>
          </a:r>
          <a:endParaRPr lang="en-US" sz="2100" kern="1200" dirty="0"/>
        </a:p>
      </dsp:txBody>
      <dsp:txXfrm>
        <a:off x="2621715" y="0"/>
        <a:ext cx="8170380" cy="4632960"/>
      </dsp:txXfrm>
    </dsp:sp>
    <dsp:sp modelId="{DDB506CB-F8F8-4FFA-A553-AC315349AC4A}">
      <dsp:nvSpPr>
        <dsp:cNvPr id="0" name=""/>
        <dsp:cNvSpPr/>
      </dsp:nvSpPr>
      <dsp:spPr>
        <a:xfrm>
          <a:off x="356227" y="873831"/>
          <a:ext cx="1960254" cy="253993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4562F-D5D7-4908-97DF-C23118C581BD}">
      <dsp:nvSpPr>
        <dsp:cNvPr id="0" name=""/>
        <dsp:cNvSpPr/>
      </dsp:nvSpPr>
      <dsp:spPr>
        <a:xfrm>
          <a:off x="0" y="0"/>
          <a:ext cx="10700656" cy="40335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ZA" sz="2200" b="1" kern="1200" dirty="0"/>
            <a:t>LEGISLATIVE MANDATE</a:t>
          </a:r>
          <a:endParaRPr lang="en-GB" sz="2200" b="1" kern="1200" dirty="0"/>
        </a:p>
        <a:p>
          <a:pPr marL="0" lvl="0" indent="0" algn="l" defTabSz="977900">
            <a:lnSpc>
              <a:spcPct val="90000"/>
            </a:lnSpc>
            <a:spcBef>
              <a:spcPct val="0"/>
            </a:spcBef>
            <a:spcAft>
              <a:spcPct val="35000"/>
            </a:spcAft>
            <a:buNone/>
          </a:pPr>
          <a:r>
            <a:rPr lang="en-GB" sz="2200" kern="1200" dirty="0"/>
            <a:t>In terms of the Act, the Minister must legal constitution must be completed by 31 March 2023.</a:t>
          </a:r>
        </a:p>
        <a:p>
          <a:pPr marL="0" lvl="0" indent="0" algn="l" defTabSz="977900">
            <a:lnSpc>
              <a:spcPct val="90000"/>
            </a:lnSpc>
            <a:spcBef>
              <a:spcPct val="0"/>
            </a:spcBef>
            <a:spcAft>
              <a:spcPct val="35000"/>
            </a:spcAft>
            <a:buNone/>
          </a:pPr>
          <a:endParaRPr lang="en-GB" sz="2200" kern="1200" dirty="0"/>
        </a:p>
        <a:p>
          <a:pPr marL="0" lvl="0" indent="0" algn="l" defTabSz="977900">
            <a:lnSpc>
              <a:spcPct val="90000"/>
            </a:lnSpc>
            <a:spcBef>
              <a:spcPct val="0"/>
            </a:spcBef>
            <a:spcAft>
              <a:spcPct val="35000"/>
            </a:spcAft>
            <a:buNone/>
          </a:pPr>
          <a:r>
            <a:rPr lang="en-GB" sz="2200" kern="1200" dirty="0"/>
            <a:t>Following consultation with Premiers, Provincial Departments responsible for traditional affairs Provincial Houses of Traditional Leadership and the National House of Traditional Leaders.</a:t>
          </a:r>
        </a:p>
        <a:p>
          <a:pPr marL="0" lvl="0" indent="0" algn="l" defTabSz="977900">
            <a:lnSpc>
              <a:spcPct val="90000"/>
            </a:lnSpc>
            <a:spcBef>
              <a:spcPct val="0"/>
            </a:spcBef>
            <a:spcAft>
              <a:spcPct val="35000"/>
            </a:spcAft>
            <a:buNone/>
          </a:pPr>
          <a:endParaRPr lang="en-GB" sz="2200" kern="1200" dirty="0"/>
        </a:p>
        <a:p>
          <a:pPr marL="0" lvl="0" indent="0" algn="l" defTabSz="977900">
            <a:lnSpc>
              <a:spcPct val="90000"/>
            </a:lnSpc>
            <a:spcBef>
              <a:spcPct val="0"/>
            </a:spcBef>
            <a:spcAft>
              <a:spcPct val="35000"/>
            </a:spcAft>
            <a:buNone/>
          </a:pPr>
          <a:r>
            <a:rPr lang="en-GB" sz="2200" kern="1200" dirty="0"/>
            <a:t>The formula was gazetted by the Minister on 04 Feb 2022 (Notice No. </a:t>
          </a:r>
          <a:r>
            <a:rPr lang="en-US" sz="2200" kern="1200" dirty="0"/>
            <a:t>1726</a:t>
          </a:r>
          <a:r>
            <a:rPr lang="en-GB" sz="2200" kern="1200" dirty="0"/>
            <a:t>  in Gazette </a:t>
          </a:r>
          <a:r>
            <a:rPr lang="en-US" sz="2200" kern="1200" dirty="0"/>
            <a:t>No. 45859). </a:t>
          </a:r>
        </a:p>
      </dsp:txBody>
      <dsp:txXfrm>
        <a:off x="2543483" y="0"/>
        <a:ext cx="8157172" cy="4033520"/>
      </dsp:txXfrm>
    </dsp:sp>
    <dsp:sp modelId="{41801C90-8D8B-4C39-94D7-D5B2502AC9B2}">
      <dsp:nvSpPr>
        <dsp:cNvPr id="0" name=""/>
        <dsp:cNvSpPr/>
      </dsp:nvSpPr>
      <dsp:spPr>
        <a:xfrm>
          <a:off x="322027" y="640087"/>
          <a:ext cx="2140131" cy="275334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A380-5E45-49F1-8A52-21108F249A06}">
      <dsp:nvSpPr>
        <dsp:cNvPr id="0" name=""/>
        <dsp:cNvSpPr/>
      </dsp:nvSpPr>
      <dsp:spPr>
        <a:xfrm>
          <a:off x="0" y="3337854"/>
          <a:ext cx="10585327" cy="10955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The selection of community members and headmen/headwomen must be done by the recognised senior traditional leader.</a:t>
          </a:r>
        </a:p>
      </dsp:txBody>
      <dsp:txXfrm>
        <a:off x="0" y="3337854"/>
        <a:ext cx="10585327" cy="1095558"/>
      </dsp:txXfrm>
    </dsp:sp>
    <dsp:sp modelId="{A44366DC-C9E5-4FC9-99F2-C602FA34901A}">
      <dsp:nvSpPr>
        <dsp:cNvPr id="0" name=""/>
        <dsp:cNvSpPr/>
      </dsp:nvSpPr>
      <dsp:spPr>
        <a:xfrm rot="10800000">
          <a:off x="0" y="1669319"/>
          <a:ext cx="10585327" cy="1684968"/>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Selected members </a:t>
          </a:r>
          <a:r>
            <a:rPr lang="en-US" sz="2000" kern="1200" dirty="0"/>
            <a:t>include traditional leaders (</a:t>
          </a:r>
          <a:r>
            <a:rPr lang="en-US" sz="2000" b="1" kern="1200" dirty="0"/>
            <a:t>headmen/headwomen and the senior traditional leader concerned</a:t>
          </a:r>
          <a:r>
            <a:rPr lang="en-US" sz="2000" kern="1200" dirty="0"/>
            <a:t>) and </a:t>
          </a:r>
          <a:r>
            <a:rPr lang="en-US" sz="2000" b="1" kern="1200" dirty="0"/>
            <a:t>community members</a:t>
          </a:r>
          <a:r>
            <a:rPr lang="en-US" sz="2000" kern="1200" dirty="0"/>
            <a:t>. The number of traditional leaders and community members within the 60% is not specified by the Act.</a:t>
          </a:r>
        </a:p>
      </dsp:txBody>
      <dsp:txXfrm rot="10800000">
        <a:off x="0" y="1669319"/>
        <a:ext cx="10585327" cy="1094842"/>
      </dsp:txXfrm>
    </dsp:sp>
    <dsp:sp modelId="{F7B6E87C-18C8-454A-9F27-E894AD03B30B}">
      <dsp:nvSpPr>
        <dsp:cNvPr id="0" name=""/>
        <dsp:cNvSpPr/>
      </dsp:nvSpPr>
      <dsp:spPr>
        <a:xfrm rot="10800000">
          <a:off x="0" y="783"/>
          <a:ext cx="10585327" cy="1684968"/>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Traditional councils’ membership comprises </a:t>
          </a:r>
          <a:r>
            <a:rPr lang="en-US" sz="2000" b="1" kern="1200"/>
            <a:t>60% selected </a:t>
          </a:r>
          <a:r>
            <a:rPr lang="en-US" sz="2000" kern="1200"/>
            <a:t>members and </a:t>
          </a:r>
          <a:r>
            <a:rPr lang="en-US" sz="2000" b="1" kern="1200"/>
            <a:t>40% elected </a:t>
          </a:r>
          <a:r>
            <a:rPr lang="en-US" sz="2000" kern="1200"/>
            <a:t>members. </a:t>
          </a:r>
        </a:p>
      </dsp:txBody>
      <dsp:txXfrm rot="10800000">
        <a:off x="0" y="783"/>
        <a:ext cx="10585327" cy="10948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19F54-3FF9-4023-BC23-180B3808CAFC}">
      <dsp:nvSpPr>
        <dsp:cNvPr id="0" name=""/>
        <dsp:cNvSpPr/>
      </dsp:nvSpPr>
      <dsp:spPr>
        <a:xfrm>
          <a:off x="0" y="3511784"/>
          <a:ext cx="10585327" cy="11526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One third of the TCs members must be women</a:t>
          </a:r>
          <a:r>
            <a:rPr lang="en-US" sz="2100" kern="1200"/>
            <a:t>. If the requirement cannot be met in any instance, the Premier may determine a lower threshold for the traditional council concerned.</a:t>
          </a:r>
        </a:p>
      </dsp:txBody>
      <dsp:txXfrm>
        <a:off x="0" y="3511784"/>
        <a:ext cx="10585327" cy="1152646"/>
      </dsp:txXfrm>
    </dsp:sp>
    <dsp:sp modelId="{1717F35E-F099-4C86-AC25-D798A7EE66DF}">
      <dsp:nvSpPr>
        <dsp:cNvPr id="0" name=""/>
        <dsp:cNvSpPr/>
      </dsp:nvSpPr>
      <dsp:spPr>
        <a:xfrm rot="10800000">
          <a:off x="0" y="1756304"/>
          <a:ext cx="10585327" cy="1772769"/>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The sole determining factor for the number of members of a traditional council in the formula is the number of legally recognised headmen/headwomen under the recognised senior traditional leader of the traditional community concerned.</a:t>
          </a:r>
        </a:p>
      </dsp:txBody>
      <dsp:txXfrm rot="10800000">
        <a:off x="0" y="1756304"/>
        <a:ext cx="10585327" cy="1151892"/>
      </dsp:txXfrm>
    </dsp:sp>
    <dsp:sp modelId="{2C58AE2C-F0D2-48B6-A59B-A8F0E9ECD8FF}">
      <dsp:nvSpPr>
        <dsp:cNvPr id="0" name=""/>
        <dsp:cNvSpPr/>
      </dsp:nvSpPr>
      <dsp:spPr>
        <a:xfrm rot="10800000">
          <a:off x="0" y="824"/>
          <a:ext cx="10585327" cy="1772769"/>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ZA" sz="2100" kern="1200" dirty="0"/>
            <a:t>For the purposes of the </a:t>
          </a:r>
          <a:r>
            <a:rPr lang="en-ZA" sz="2100" b="1" kern="1200" dirty="0"/>
            <a:t>40% elected </a:t>
          </a:r>
          <a:r>
            <a:rPr lang="en-ZA" sz="2100" kern="1200" dirty="0"/>
            <a:t>component of a traditional council, </a:t>
          </a:r>
          <a:r>
            <a:rPr lang="en-ZA" sz="2100" b="1" kern="1200" dirty="0"/>
            <a:t>any member of the relevant traditional community</a:t>
          </a:r>
          <a:r>
            <a:rPr lang="en-ZA" sz="2100" kern="1200" dirty="0"/>
            <a:t> other than a member who forms part of the 60% selected component, </a:t>
          </a:r>
          <a:r>
            <a:rPr lang="en-ZA" sz="2100" b="1" kern="1200" dirty="0"/>
            <a:t>may be nominated for election</a:t>
          </a:r>
          <a:r>
            <a:rPr lang="en-ZA" sz="2100" kern="1200" dirty="0"/>
            <a:t>. </a:t>
          </a:r>
          <a:endParaRPr lang="en-US" sz="2100" kern="1200" dirty="0"/>
        </a:p>
      </dsp:txBody>
      <dsp:txXfrm rot="10800000">
        <a:off x="0" y="824"/>
        <a:ext cx="10585327" cy="11518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5E7F6-3760-4142-8BCF-E89080607149}">
      <dsp:nvSpPr>
        <dsp:cNvPr id="0" name=""/>
        <dsp:cNvSpPr/>
      </dsp:nvSpPr>
      <dsp:spPr>
        <a:xfrm>
          <a:off x="0" y="1120405"/>
          <a:ext cx="10585326" cy="304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1539" tIns="458216" rIns="821539" bIns="156464" numCol="1" spcCol="1270" anchor="t" anchorCtr="0">
          <a:noAutofit/>
        </a:bodyPr>
        <a:lstStyle/>
        <a:p>
          <a:pPr marL="228600" lvl="1" indent="-228600" algn="just" defTabSz="977900">
            <a:lnSpc>
              <a:spcPct val="90000"/>
            </a:lnSpc>
            <a:spcBef>
              <a:spcPct val="0"/>
            </a:spcBef>
            <a:spcAft>
              <a:spcPct val="15000"/>
            </a:spcAft>
            <a:buChar char="•"/>
          </a:pPr>
          <a:r>
            <a:rPr lang="en-GB" sz="2200" kern="1200" dirty="0"/>
            <a:t>Appoint the Headmen/women, as they are appointed every five years to align with the term of office of the traditional council; and </a:t>
          </a:r>
          <a:endParaRPr lang="en-US" sz="2200" kern="1200" dirty="0"/>
        </a:p>
        <a:p>
          <a:pPr marL="228600" lvl="1" indent="-228600" algn="just" defTabSz="977900">
            <a:lnSpc>
              <a:spcPct val="90000"/>
            </a:lnSpc>
            <a:spcBef>
              <a:spcPct val="0"/>
            </a:spcBef>
            <a:spcAft>
              <a:spcPct val="15000"/>
            </a:spcAft>
            <a:buChar char="•"/>
          </a:pPr>
          <a:r>
            <a:rPr lang="en-US" sz="2200" kern="1200" dirty="0"/>
            <a:t>To finalize the selection process of the members within the community  to serve on the traditional council.</a:t>
          </a:r>
        </a:p>
        <a:p>
          <a:pPr marL="228600" lvl="1" indent="-228600" algn="just" defTabSz="977900">
            <a:lnSpc>
              <a:spcPct val="90000"/>
            </a:lnSpc>
            <a:spcBef>
              <a:spcPct val="0"/>
            </a:spcBef>
            <a:spcAft>
              <a:spcPct val="15000"/>
            </a:spcAft>
            <a:buChar char="•"/>
          </a:pPr>
          <a:r>
            <a:rPr lang="en-US" sz="2200" kern="1200" dirty="0"/>
            <a:t>This is a new provision in the Traditional and Khoi San Leadership Act, the Framework Act allowed for the Senior Traditional Leader to select members of the Traditional Council (in consultation with the Royal family).</a:t>
          </a:r>
        </a:p>
      </dsp:txBody>
      <dsp:txXfrm>
        <a:off x="0" y="1120405"/>
        <a:ext cx="10585326" cy="3049200"/>
      </dsp:txXfrm>
    </dsp:sp>
    <dsp:sp modelId="{CD789489-108F-4701-A8E2-19F0F15F7F87}">
      <dsp:nvSpPr>
        <dsp:cNvPr id="0" name=""/>
        <dsp:cNvSpPr/>
      </dsp:nvSpPr>
      <dsp:spPr>
        <a:xfrm>
          <a:off x="529266" y="795684"/>
          <a:ext cx="7409728"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70" tIns="0" rIns="280070" bIns="0" numCol="1" spcCol="1270" anchor="ctr" anchorCtr="0">
          <a:noAutofit/>
        </a:bodyPr>
        <a:lstStyle/>
        <a:p>
          <a:pPr marL="0" lvl="0" indent="0" algn="just" defTabSz="977900">
            <a:lnSpc>
              <a:spcPct val="90000"/>
            </a:lnSpc>
            <a:spcBef>
              <a:spcPct val="0"/>
            </a:spcBef>
            <a:spcAft>
              <a:spcPct val="35000"/>
            </a:spcAft>
            <a:buNone/>
          </a:pPr>
          <a:r>
            <a:rPr lang="en-GB" sz="2200" b="0" kern="1200" baseline="0" dirty="0"/>
            <a:t>The </a:t>
          </a:r>
          <a:r>
            <a:rPr lang="en-GB" sz="2200" b="1" kern="1200" baseline="0" dirty="0"/>
            <a:t>Royal Family </a:t>
          </a:r>
          <a:r>
            <a:rPr lang="en-GB" sz="2200" b="0" kern="1200" baseline="0" dirty="0"/>
            <a:t>and the </a:t>
          </a:r>
          <a:r>
            <a:rPr lang="en-GB" sz="2200" b="1" kern="1200" baseline="0" dirty="0"/>
            <a:t>Senior Traditional Leader</a:t>
          </a:r>
          <a:r>
            <a:rPr lang="en-GB" sz="2200" b="0" kern="1200" baseline="0" dirty="0"/>
            <a:t> is important in the process and must work together to:</a:t>
          </a:r>
          <a:endParaRPr lang="en-US" sz="2200" kern="1200" dirty="0"/>
        </a:p>
      </dsp:txBody>
      <dsp:txXfrm>
        <a:off x="560969" y="827387"/>
        <a:ext cx="7346322" cy="586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5E7F6-3760-4142-8BCF-E89080607149}">
      <dsp:nvSpPr>
        <dsp:cNvPr id="0" name=""/>
        <dsp:cNvSpPr/>
      </dsp:nvSpPr>
      <dsp:spPr>
        <a:xfrm>
          <a:off x="0" y="707919"/>
          <a:ext cx="10585326" cy="3515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1539" tIns="645668" rIns="821539" bIns="220472" numCol="1" spcCol="1270" anchor="t" anchorCtr="0">
          <a:noAutofit/>
        </a:bodyPr>
        <a:lstStyle/>
        <a:p>
          <a:pPr marL="285750" lvl="1" indent="-285750" algn="just" defTabSz="1377950">
            <a:lnSpc>
              <a:spcPct val="90000"/>
            </a:lnSpc>
            <a:spcBef>
              <a:spcPct val="0"/>
            </a:spcBef>
            <a:spcAft>
              <a:spcPct val="15000"/>
            </a:spcAft>
            <a:buChar char="•"/>
          </a:pPr>
          <a:r>
            <a:rPr lang="en-GB" sz="3100" kern="1200" dirty="0"/>
            <a:t>Note the challenges to reconstitute the traditional  council provincially and nationally; and </a:t>
          </a:r>
          <a:endParaRPr lang="en-US" sz="3100" kern="1200" dirty="0"/>
        </a:p>
        <a:p>
          <a:pPr marL="285750" lvl="1" indent="-285750" algn="just" defTabSz="1377950">
            <a:lnSpc>
              <a:spcPct val="90000"/>
            </a:lnSpc>
            <a:spcBef>
              <a:spcPct val="0"/>
            </a:spcBef>
            <a:spcAft>
              <a:spcPct val="15000"/>
            </a:spcAft>
            <a:buChar char="•"/>
          </a:pPr>
          <a:r>
            <a:rPr lang="en-US" sz="3100" kern="1200" dirty="0"/>
            <a:t>Notes that the matter was escalated to </a:t>
          </a:r>
          <a:r>
            <a:rPr lang="en-US" sz="3100" kern="1200" dirty="0" err="1"/>
            <a:t>MinMec</a:t>
          </a:r>
          <a:r>
            <a:rPr lang="en-US" sz="3100" kern="1200" dirty="0"/>
            <a:t> Technical and Political;</a:t>
          </a:r>
        </a:p>
        <a:p>
          <a:pPr marL="285750" lvl="1" indent="-285750" algn="just" defTabSz="1377950">
            <a:lnSpc>
              <a:spcPct val="90000"/>
            </a:lnSpc>
            <a:spcBef>
              <a:spcPct val="0"/>
            </a:spcBef>
            <a:spcAft>
              <a:spcPct val="15000"/>
            </a:spcAft>
            <a:buChar char="•"/>
          </a:pPr>
          <a:r>
            <a:rPr lang="en-US" sz="3100" kern="1200" dirty="0"/>
            <a:t>Notes that the challenges with the provisions of the TKLA will be addressed by the Minister.</a:t>
          </a:r>
        </a:p>
      </dsp:txBody>
      <dsp:txXfrm>
        <a:off x="0" y="707919"/>
        <a:ext cx="10585326" cy="3515400"/>
      </dsp:txXfrm>
    </dsp:sp>
    <dsp:sp modelId="{CD789489-108F-4701-A8E2-19F0F15F7F87}">
      <dsp:nvSpPr>
        <dsp:cNvPr id="0" name=""/>
        <dsp:cNvSpPr/>
      </dsp:nvSpPr>
      <dsp:spPr>
        <a:xfrm>
          <a:off x="529266" y="250359"/>
          <a:ext cx="7409728" cy="91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70" tIns="0" rIns="280070" bIns="0" numCol="1" spcCol="1270" anchor="ctr" anchorCtr="0">
          <a:noAutofit/>
        </a:bodyPr>
        <a:lstStyle/>
        <a:p>
          <a:pPr marL="0" lvl="0" indent="0" algn="just" defTabSz="1377950">
            <a:lnSpc>
              <a:spcPct val="90000"/>
            </a:lnSpc>
            <a:spcBef>
              <a:spcPct val="0"/>
            </a:spcBef>
            <a:spcAft>
              <a:spcPct val="35000"/>
            </a:spcAft>
            <a:buNone/>
          </a:pPr>
          <a:r>
            <a:rPr lang="en-GB" sz="3100" b="0" kern="1200" baseline="0" dirty="0"/>
            <a:t>It is recommended that members of the Portfolio Committee:</a:t>
          </a:r>
          <a:endParaRPr lang="en-US" sz="3100" kern="1200" dirty="0"/>
        </a:p>
      </dsp:txBody>
      <dsp:txXfrm>
        <a:off x="573938" y="295031"/>
        <a:ext cx="7320384" cy="8257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78534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66861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31790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8C5821-2A51-A949-9B26-12D68F3C7E3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4" name="Footer Placeholder 3">
            <a:extLst>
              <a:ext uri="{FF2B5EF4-FFF2-40B4-BE49-F238E27FC236}">
                <a16:creationId xmlns:a16="http://schemas.microsoft.com/office/drawing/2014/main" id="{C4859B21-1154-AB4C-A3FA-336639B096C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46718A93-9596-7442-AC10-492599778245}"/>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70484C11-3960-8246-8732-13FBCACD55EF}" type="slidenum">
              <a:rPr lang="en-US"/>
              <a:pPr>
                <a:defRPr/>
              </a:pPr>
              <a:t>‹#›</a:t>
            </a:fld>
            <a:endParaRPr lang="en-US" dirty="0"/>
          </a:p>
        </p:txBody>
      </p:sp>
    </p:spTree>
    <p:extLst>
      <p:ext uri="{BB962C8B-B14F-4D97-AF65-F5344CB8AC3E}">
        <p14:creationId xmlns:p14="http://schemas.microsoft.com/office/powerpoint/2010/main" val="2780791043"/>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305784681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6637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246843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21425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01763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DB78-155A-41F3-9F07-363349C9618F}"/>
              </a:ext>
            </a:extLst>
          </p:cNvPr>
          <p:cNvSpPr>
            <a:spLocks noGrp="1"/>
          </p:cNvSpPr>
          <p:nvPr>
            <p:ph type="title"/>
          </p:nvPr>
        </p:nvSpPr>
        <p:spPr>
          <a:xfrm>
            <a:off x="304800" y="316007"/>
            <a:ext cx="11541760" cy="4600281"/>
          </a:xfrm>
        </p:spPr>
        <p:txBody>
          <a:bodyPr>
            <a:normAutofit fontScale="90000"/>
          </a:bodyPr>
          <a:lstStyle/>
          <a:p>
            <a:r>
              <a:rPr lang="en-ZA" sz="4000" dirty="0"/>
              <a:t>PRESENTATION TO THE PORTFOLIO COMMITTEE </a:t>
            </a:r>
            <a:br>
              <a:rPr lang="en-ZA" sz="4000" dirty="0"/>
            </a:br>
            <a:br>
              <a:rPr lang="en-ZA" sz="4000" dirty="0"/>
            </a:br>
            <a:r>
              <a:rPr lang="en-ZA" sz="3600" dirty="0"/>
              <a:t>ON THE </a:t>
            </a:r>
            <a:br>
              <a:rPr lang="en-ZA" sz="4000" dirty="0"/>
            </a:br>
            <a:br>
              <a:rPr lang="en-ZA" sz="4000" dirty="0"/>
            </a:br>
            <a:r>
              <a:rPr lang="en-ZA" sz="3600" dirty="0"/>
              <a:t>RECONSTITUTE THE AMANDELE BA LEBELO TRADITIONAL COUNCIL</a:t>
            </a:r>
            <a:br>
              <a:rPr lang="en-ZA" sz="3600" dirty="0"/>
            </a:br>
            <a:br>
              <a:rPr lang="en-ZA" sz="3600" dirty="0"/>
            </a:br>
            <a:r>
              <a:rPr lang="en-ZA" sz="2700" dirty="0"/>
              <a:t>19 JULY 2023</a:t>
            </a:r>
            <a:endParaRPr lang="en-ZA" sz="4000" dirty="0"/>
          </a:p>
        </p:txBody>
      </p:sp>
      <p:sp>
        <p:nvSpPr>
          <p:cNvPr id="3" name="Slide Number Placeholder 2">
            <a:extLst>
              <a:ext uri="{FF2B5EF4-FFF2-40B4-BE49-F238E27FC236}">
                <a16:creationId xmlns:a16="http://schemas.microsoft.com/office/drawing/2014/main" id="{5533388A-BEF9-4B01-B714-197EAF153B65}"/>
              </a:ext>
            </a:extLst>
          </p:cNvPr>
          <p:cNvSpPr>
            <a:spLocks noGrp="1"/>
          </p:cNvSpPr>
          <p:nvPr>
            <p:ph type="sldNum" sz="quarter" idx="12"/>
          </p:nvPr>
        </p:nvSpPr>
        <p:spPr/>
        <p:txBody>
          <a:bodyPr/>
          <a:lstStyle/>
          <a:p>
            <a:pPr>
              <a:defRPr/>
            </a:pPr>
            <a:fld id="{70484C11-3960-8246-8732-13FBCACD55EF}" type="slidenum">
              <a:rPr lang="en-US" smtClean="0"/>
              <a:pPr>
                <a:defRPr/>
              </a:pPr>
              <a:t>1</a:t>
            </a:fld>
            <a:endParaRPr lang="en-US" dirty="0"/>
          </a:p>
        </p:txBody>
      </p:sp>
    </p:spTree>
    <p:extLst>
      <p:ext uri="{BB962C8B-B14F-4D97-AF65-F5344CB8AC3E}">
        <p14:creationId xmlns:p14="http://schemas.microsoft.com/office/powerpoint/2010/main" val="236471829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61C7-F220-46D5-AEFA-89EDFA21BFA0}"/>
              </a:ext>
            </a:extLst>
          </p:cNvPr>
          <p:cNvSpPr>
            <a:spLocks noGrp="1"/>
          </p:cNvSpPr>
          <p:nvPr>
            <p:ph type="title"/>
          </p:nvPr>
        </p:nvSpPr>
        <p:spPr/>
        <p:txBody>
          <a:bodyPr/>
          <a:lstStyle/>
          <a:p>
            <a:r>
              <a:rPr lang="en-GB" dirty="0"/>
              <a:t>FACTORS INFORMING THE FORMULA</a:t>
            </a:r>
            <a:endParaRPr lang="en-US" dirty="0"/>
          </a:p>
        </p:txBody>
      </p:sp>
      <p:graphicFrame>
        <p:nvGraphicFramePr>
          <p:cNvPr id="4" name="Content Placeholder 3">
            <a:extLst>
              <a:ext uri="{FF2B5EF4-FFF2-40B4-BE49-F238E27FC236}">
                <a16:creationId xmlns:a16="http://schemas.microsoft.com/office/drawing/2014/main" id="{7383EA82-53F8-40B6-8A37-A6D656584F46}"/>
              </a:ext>
            </a:extLst>
          </p:cNvPr>
          <p:cNvGraphicFramePr>
            <a:graphicFrameLocks noGrp="1"/>
          </p:cNvGraphicFramePr>
          <p:nvPr>
            <p:ph idx="1"/>
            <p:extLst>
              <p:ext uri="{D42A27DB-BD31-4B8C-83A1-F6EECF244321}">
                <p14:modId xmlns:p14="http://schemas.microsoft.com/office/powerpoint/2010/main" val="2732025699"/>
              </p:ext>
            </p:extLst>
          </p:nvPr>
        </p:nvGraphicFramePr>
        <p:xfrm>
          <a:off x="1334529" y="1971367"/>
          <a:ext cx="10585327" cy="4434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22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61C7-F220-46D5-AEFA-89EDFA21BFA0}"/>
              </a:ext>
            </a:extLst>
          </p:cNvPr>
          <p:cNvSpPr>
            <a:spLocks noGrp="1"/>
          </p:cNvSpPr>
          <p:nvPr>
            <p:ph type="title"/>
          </p:nvPr>
        </p:nvSpPr>
        <p:spPr/>
        <p:txBody>
          <a:bodyPr/>
          <a:lstStyle/>
          <a:p>
            <a:r>
              <a:rPr lang="en-GB" dirty="0"/>
              <a:t>FACTORS INFORMING THE FORMULA</a:t>
            </a:r>
            <a:endParaRPr lang="en-US" dirty="0"/>
          </a:p>
        </p:txBody>
      </p:sp>
      <p:graphicFrame>
        <p:nvGraphicFramePr>
          <p:cNvPr id="4" name="Content Placeholder 3">
            <a:extLst>
              <a:ext uri="{FF2B5EF4-FFF2-40B4-BE49-F238E27FC236}">
                <a16:creationId xmlns:a16="http://schemas.microsoft.com/office/drawing/2014/main" id="{7383EA82-53F8-40B6-8A37-A6D656584F46}"/>
              </a:ext>
            </a:extLst>
          </p:cNvPr>
          <p:cNvGraphicFramePr>
            <a:graphicFrameLocks noGrp="1"/>
          </p:cNvGraphicFramePr>
          <p:nvPr>
            <p:ph idx="1"/>
            <p:extLst>
              <p:ext uri="{D42A27DB-BD31-4B8C-83A1-F6EECF244321}">
                <p14:modId xmlns:p14="http://schemas.microsoft.com/office/powerpoint/2010/main" val="4166811325"/>
              </p:ext>
            </p:extLst>
          </p:nvPr>
        </p:nvGraphicFramePr>
        <p:xfrm>
          <a:off x="1334529" y="1740309"/>
          <a:ext cx="10585327" cy="4665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95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C490-E0E7-4A29-B9C2-1B00A77F5DCC}"/>
              </a:ext>
            </a:extLst>
          </p:cNvPr>
          <p:cNvSpPr>
            <a:spLocks noGrp="1"/>
          </p:cNvSpPr>
          <p:nvPr>
            <p:ph type="title"/>
          </p:nvPr>
        </p:nvSpPr>
        <p:spPr/>
        <p:txBody>
          <a:bodyPr/>
          <a:lstStyle/>
          <a:p>
            <a:r>
              <a:rPr lang="en-GB" dirty="0"/>
              <a:t>APPLICATION OF THE FORMULA TO ABLTC</a:t>
            </a:r>
            <a:endParaRPr lang="en-US" dirty="0"/>
          </a:p>
        </p:txBody>
      </p:sp>
      <p:graphicFrame>
        <p:nvGraphicFramePr>
          <p:cNvPr id="14" name="Table 14">
            <a:extLst>
              <a:ext uri="{FF2B5EF4-FFF2-40B4-BE49-F238E27FC236}">
                <a16:creationId xmlns:a16="http://schemas.microsoft.com/office/drawing/2014/main" id="{E59B8F44-B008-4F3F-815D-5249122D6B3E}"/>
              </a:ext>
            </a:extLst>
          </p:cNvPr>
          <p:cNvGraphicFramePr>
            <a:graphicFrameLocks noGrp="1"/>
          </p:cNvGraphicFramePr>
          <p:nvPr>
            <p:ph idx="1"/>
            <p:extLst>
              <p:ext uri="{D42A27DB-BD31-4B8C-83A1-F6EECF244321}">
                <p14:modId xmlns:p14="http://schemas.microsoft.com/office/powerpoint/2010/main" val="1391345233"/>
              </p:ext>
            </p:extLst>
          </p:nvPr>
        </p:nvGraphicFramePr>
        <p:xfrm>
          <a:off x="1334408" y="2460943"/>
          <a:ext cx="10585448" cy="3129280"/>
        </p:xfrm>
        <a:graphic>
          <a:graphicData uri="http://schemas.openxmlformats.org/drawingml/2006/table">
            <a:tbl>
              <a:tblPr firstRow="1" bandRow="1">
                <a:tableStyleId>{5DA37D80-6434-44D0-A028-1B22A696006F}</a:tableStyleId>
              </a:tblPr>
              <a:tblGrid>
                <a:gridCol w="1323181">
                  <a:extLst>
                    <a:ext uri="{9D8B030D-6E8A-4147-A177-3AD203B41FA5}">
                      <a16:colId xmlns:a16="http://schemas.microsoft.com/office/drawing/2014/main" val="1351207497"/>
                    </a:ext>
                  </a:extLst>
                </a:gridCol>
                <a:gridCol w="1323181">
                  <a:extLst>
                    <a:ext uri="{9D8B030D-6E8A-4147-A177-3AD203B41FA5}">
                      <a16:colId xmlns:a16="http://schemas.microsoft.com/office/drawing/2014/main" val="1666476139"/>
                    </a:ext>
                  </a:extLst>
                </a:gridCol>
                <a:gridCol w="1323181">
                  <a:extLst>
                    <a:ext uri="{9D8B030D-6E8A-4147-A177-3AD203B41FA5}">
                      <a16:colId xmlns:a16="http://schemas.microsoft.com/office/drawing/2014/main" val="2127417462"/>
                    </a:ext>
                  </a:extLst>
                </a:gridCol>
                <a:gridCol w="1323181">
                  <a:extLst>
                    <a:ext uri="{9D8B030D-6E8A-4147-A177-3AD203B41FA5}">
                      <a16:colId xmlns:a16="http://schemas.microsoft.com/office/drawing/2014/main" val="33525356"/>
                    </a:ext>
                  </a:extLst>
                </a:gridCol>
                <a:gridCol w="1323181">
                  <a:extLst>
                    <a:ext uri="{9D8B030D-6E8A-4147-A177-3AD203B41FA5}">
                      <a16:colId xmlns:a16="http://schemas.microsoft.com/office/drawing/2014/main" val="3920359998"/>
                    </a:ext>
                  </a:extLst>
                </a:gridCol>
                <a:gridCol w="1323181">
                  <a:extLst>
                    <a:ext uri="{9D8B030D-6E8A-4147-A177-3AD203B41FA5}">
                      <a16:colId xmlns:a16="http://schemas.microsoft.com/office/drawing/2014/main" val="402439860"/>
                    </a:ext>
                  </a:extLst>
                </a:gridCol>
                <a:gridCol w="1323181">
                  <a:extLst>
                    <a:ext uri="{9D8B030D-6E8A-4147-A177-3AD203B41FA5}">
                      <a16:colId xmlns:a16="http://schemas.microsoft.com/office/drawing/2014/main" val="555258802"/>
                    </a:ext>
                  </a:extLst>
                </a:gridCol>
                <a:gridCol w="1323181">
                  <a:extLst>
                    <a:ext uri="{9D8B030D-6E8A-4147-A177-3AD203B41FA5}">
                      <a16:colId xmlns:a16="http://schemas.microsoft.com/office/drawing/2014/main" val="1039499244"/>
                    </a:ext>
                  </a:extLst>
                </a:gridCol>
              </a:tblGrid>
              <a:tr h="370840">
                <a:tc gridSpan="2">
                  <a:txBody>
                    <a:bodyPr/>
                    <a:lstStyle/>
                    <a:p>
                      <a:pPr algn="ctr"/>
                      <a:r>
                        <a:rPr lang="en-GB" dirty="0"/>
                        <a:t>INPUTS</a:t>
                      </a:r>
                      <a:endParaRPr lang="en-US" dirty="0"/>
                    </a:p>
                  </a:txBody>
                  <a:tcPr/>
                </a:tc>
                <a:tc hMerge="1">
                  <a:txBody>
                    <a:bodyPr/>
                    <a:lstStyle/>
                    <a:p>
                      <a:endParaRPr lang="en-US" dirty="0"/>
                    </a:p>
                  </a:txBody>
                  <a:tcPr/>
                </a:tc>
                <a:tc gridSpan="6">
                  <a:txBody>
                    <a:bodyPr/>
                    <a:lstStyle/>
                    <a:p>
                      <a:pPr algn="ctr"/>
                      <a:r>
                        <a:rPr lang="en-GB" dirty="0"/>
                        <a:t>OUTPUTS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79386415"/>
                  </a:ext>
                </a:extLst>
              </a:tr>
              <a:tr h="370840">
                <a:tc gridSpan="8">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600" dirty="0"/>
                    </a:p>
                  </a:txBody>
                  <a:tcPr/>
                </a:tc>
                <a:extLst>
                  <a:ext uri="{0D108BD9-81ED-4DB2-BD59-A6C34878D82A}">
                    <a16:rowId xmlns:a16="http://schemas.microsoft.com/office/drawing/2014/main" val="3228345367"/>
                  </a:ext>
                </a:extLst>
              </a:tr>
              <a:tr h="370840">
                <a:tc rowSpan="2">
                  <a:txBody>
                    <a:bodyPr/>
                    <a:lstStyle/>
                    <a:p>
                      <a:r>
                        <a:rPr lang="en-GB" sz="1600" dirty="0"/>
                        <a:t>No. of legally recognised headmen/ women</a:t>
                      </a:r>
                      <a:endParaRPr lang="en-US" sz="1600" dirty="0"/>
                    </a:p>
                  </a:txBody>
                  <a:tcPr/>
                </a:tc>
                <a:tc rowSpan="2">
                  <a:txBody>
                    <a:bodyPr/>
                    <a:lstStyle/>
                    <a:p>
                      <a:r>
                        <a:rPr lang="en-GB" sz="1600" dirty="0"/>
                        <a:t>% of Community members within the selected component</a:t>
                      </a:r>
                      <a:endParaRPr lang="en-US" sz="1600" dirty="0"/>
                    </a:p>
                  </a:txBody>
                  <a:tcPr/>
                </a:tc>
                <a:tc rowSpan="2">
                  <a:txBody>
                    <a:bodyPr/>
                    <a:lstStyle/>
                    <a:p>
                      <a:r>
                        <a:rPr lang="en-GB" sz="1600" dirty="0"/>
                        <a:t>Total No. of TC members</a:t>
                      </a:r>
                      <a:endParaRPr lang="en-US" sz="1600" dirty="0"/>
                    </a:p>
                  </a:txBody>
                  <a:tcPr/>
                </a:tc>
                <a:tc gridSpan="4">
                  <a:txBody>
                    <a:bodyPr/>
                    <a:lstStyle/>
                    <a:p>
                      <a:r>
                        <a:rPr lang="en-GB" sz="1600" dirty="0"/>
                        <a:t>Number of selected members of a traditional council (60% component)</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r>
                        <a:rPr lang="en-GB" sz="1600" dirty="0"/>
                        <a:t>Elected Members (40%)</a:t>
                      </a:r>
                      <a:endParaRPr lang="en-US" sz="1600" dirty="0"/>
                    </a:p>
                  </a:txBody>
                  <a:tcPr/>
                </a:tc>
                <a:extLst>
                  <a:ext uri="{0D108BD9-81ED-4DB2-BD59-A6C34878D82A}">
                    <a16:rowId xmlns:a16="http://schemas.microsoft.com/office/drawing/2014/main" val="130880302"/>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GB" sz="1600" dirty="0"/>
                        <a:t>Senior Traditional Leader (STL)</a:t>
                      </a:r>
                      <a:endParaRPr lang="en-US" sz="1600" dirty="0"/>
                    </a:p>
                  </a:txBody>
                  <a:tcPr/>
                </a:tc>
                <a:tc>
                  <a:txBody>
                    <a:bodyPr/>
                    <a:lstStyle/>
                    <a:p>
                      <a:r>
                        <a:rPr lang="en-GB" sz="1600" dirty="0"/>
                        <a:t>Selected headmen/ women</a:t>
                      </a:r>
                      <a:endParaRPr lang="en-US" sz="1600" dirty="0"/>
                    </a:p>
                  </a:txBody>
                  <a:tcPr/>
                </a:tc>
                <a:tc>
                  <a:txBody>
                    <a:bodyPr/>
                    <a:lstStyle/>
                    <a:p>
                      <a:r>
                        <a:rPr lang="en-GB" sz="1600" dirty="0"/>
                        <a:t>Selected community members</a:t>
                      </a:r>
                      <a:endParaRPr lang="en-US" sz="1600" dirty="0"/>
                    </a:p>
                  </a:txBody>
                  <a:tcPr/>
                </a:tc>
                <a:tc>
                  <a:txBody>
                    <a:bodyPr/>
                    <a:lstStyle/>
                    <a:p>
                      <a:r>
                        <a:rPr lang="en-GB" sz="1600" dirty="0"/>
                        <a:t>Total number of members selected</a:t>
                      </a:r>
                      <a:endParaRPr lang="en-US" sz="1600" dirty="0"/>
                    </a:p>
                  </a:txBody>
                  <a:tcPr/>
                </a:tc>
                <a:tc vMerge="1">
                  <a:txBody>
                    <a:bodyPr/>
                    <a:lstStyle/>
                    <a:p>
                      <a:endParaRPr lang="en-US" dirty="0"/>
                    </a:p>
                  </a:txBody>
                  <a:tcPr/>
                </a:tc>
                <a:extLst>
                  <a:ext uri="{0D108BD9-81ED-4DB2-BD59-A6C34878D82A}">
                    <a16:rowId xmlns:a16="http://schemas.microsoft.com/office/drawing/2014/main" val="1578348325"/>
                  </a:ext>
                </a:extLst>
              </a:tr>
              <a:tr h="370840">
                <a:tc gridSpan="8">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502209072"/>
                  </a:ext>
                </a:extLst>
              </a:tr>
              <a:tr h="370840">
                <a:tc>
                  <a:txBody>
                    <a:bodyPr/>
                    <a:lstStyle/>
                    <a:p>
                      <a:r>
                        <a:rPr lang="en-GB" sz="1600" b="1" dirty="0"/>
                        <a:t>4</a:t>
                      </a:r>
                      <a:endParaRPr lang="en-US" sz="1600" b="1" dirty="0"/>
                    </a:p>
                  </a:txBody>
                  <a:tcPr/>
                </a:tc>
                <a:tc>
                  <a:txBody>
                    <a:bodyPr/>
                    <a:lstStyle/>
                    <a:p>
                      <a:r>
                        <a:rPr lang="en-GB" sz="1600" b="1" dirty="0"/>
                        <a:t>20%</a:t>
                      </a:r>
                      <a:endParaRPr lang="en-US" sz="1600" b="1" dirty="0"/>
                    </a:p>
                  </a:txBody>
                  <a:tcPr/>
                </a:tc>
                <a:tc>
                  <a:txBody>
                    <a:bodyPr/>
                    <a:lstStyle/>
                    <a:p>
                      <a:r>
                        <a:rPr lang="en-GB" sz="1600" b="1" dirty="0"/>
                        <a:t>10</a:t>
                      </a:r>
                      <a:endParaRPr lang="en-US" sz="1600" b="1" dirty="0"/>
                    </a:p>
                  </a:txBody>
                  <a:tcPr/>
                </a:tc>
                <a:tc>
                  <a:txBody>
                    <a:bodyPr/>
                    <a:lstStyle/>
                    <a:p>
                      <a:r>
                        <a:rPr lang="en-GB" sz="1600" b="1" dirty="0"/>
                        <a:t>1</a:t>
                      </a:r>
                      <a:endParaRPr lang="en-US" sz="1600" b="1" dirty="0"/>
                    </a:p>
                  </a:txBody>
                  <a:tcPr/>
                </a:tc>
                <a:tc>
                  <a:txBody>
                    <a:bodyPr/>
                    <a:lstStyle/>
                    <a:p>
                      <a:r>
                        <a:rPr lang="en-GB" sz="1600" b="1" dirty="0"/>
                        <a:t>4</a:t>
                      </a:r>
                      <a:endParaRPr lang="en-US" sz="1600" b="1" dirty="0"/>
                    </a:p>
                  </a:txBody>
                  <a:tcPr/>
                </a:tc>
                <a:tc>
                  <a:txBody>
                    <a:bodyPr/>
                    <a:lstStyle/>
                    <a:p>
                      <a:r>
                        <a:rPr lang="en-GB" sz="1600" b="1" dirty="0"/>
                        <a:t>1</a:t>
                      </a:r>
                      <a:endParaRPr lang="en-US" sz="1600" b="1" dirty="0"/>
                    </a:p>
                  </a:txBody>
                  <a:tcPr/>
                </a:tc>
                <a:tc>
                  <a:txBody>
                    <a:bodyPr/>
                    <a:lstStyle/>
                    <a:p>
                      <a:r>
                        <a:rPr lang="en-GB" sz="1600" b="1" dirty="0"/>
                        <a:t>6</a:t>
                      </a:r>
                      <a:endParaRPr lang="en-US" sz="1600" b="1" dirty="0"/>
                    </a:p>
                  </a:txBody>
                  <a:tcPr/>
                </a:tc>
                <a:tc>
                  <a:txBody>
                    <a:bodyPr/>
                    <a:lstStyle/>
                    <a:p>
                      <a:r>
                        <a:rPr lang="en-GB" sz="1600" b="1" dirty="0"/>
                        <a:t>4</a:t>
                      </a:r>
                      <a:endParaRPr lang="en-US" sz="1600" b="1" dirty="0"/>
                    </a:p>
                  </a:txBody>
                  <a:tcPr/>
                </a:tc>
                <a:extLst>
                  <a:ext uri="{0D108BD9-81ED-4DB2-BD59-A6C34878D82A}">
                    <a16:rowId xmlns:a16="http://schemas.microsoft.com/office/drawing/2014/main" val="937648122"/>
                  </a:ext>
                </a:extLst>
              </a:tr>
            </a:tbl>
          </a:graphicData>
        </a:graphic>
      </p:graphicFrame>
    </p:spTree>
    <p:extLst>
      <p:ext uri="{BB962C8B-B14F-4D97-AF65-F5344CB8AC3E}">
        <p14:creationId xmlns:p14="http://schemas.microsoft.com/office/powerpoint/2010/main" val="113720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26E2-BD25-4C93-A2E9-97F07784D697}"/>
              </a:ext>
            </a:extLst>
          </p:cNvPr>
          <p:cNvSpPr>
            <a:spLocks noGrp="1"/>
          </p:cNvSpPr>
          <p:nvPr>
            <p:ph type="title"/>
          </p:nvPr>
        </p:nvSpPr>
        <p:spPr/>
        <p:txBody>
          <a:bodyPr/>
          <a:lstStyle/>
          <a:p>
            <a:r>
              <a:rPr lang="en-GB" dirty="0"/>
              <a:t>RECONSTITUTION OF ABLTC</a:t>
            </a:r>
            <a:endParaRPr lang="en-US" dirty="0"/>
          </a:p>
        </p:txBody>
      </p:sp>
      <p:sp>
        <p:nvSpPr>
          <p:cNvPr id="5" name="Content Placeholder 4">
            <a:extLst>
              <a:ext uri="{FF2B5EF4-FFF2-40B4-BE49-F238E27FC236}">
                <a16:creationId xmlns:a16="http://schemas.microsoft.com/office/drawing/2014/main" id="{0BE13277-C3D6-545F-A06E-2A21618D3651}"/>
              </a:ext>
            </a:extLst>
          </p:cNvPr>
          <p:cNvSpPr>
            <a:spLocks noGrp="1"/>
          </p:cNvSpPr>
          <p:nvPr>
            <p:ph idx="1"/>
          </p:nvPr>
        </p:nvSpPr>
        <p:spPr>
          <a:xfrm>
            <a:off x="1334529" y="1610591"/>
            <a:ext cx="10585327" cy="5159086"/>
          </a:xfrm>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algn="just"/>
            <a:r>
              <a:rPr lang="en-US" b="0" dirty="0"/>
              <a:t>The Department prepared an implementation plan for the reconstitution of the two traditional councils.</a:t>
            </a:r>
          </a:p>
          <a:p>
            <a:pPr algn="just"/>
            <a:r>
              <a:rPr lang="en-US" b="0" dirty="0"/>
              <a:t>Unfortunately, challenges emerged during the selection process including but not limited to requirements in the Act stipulating that the Royal Family must convene to select members of the traditional council.</a:t>
            </a:r>
          </a:p>
          <a:p>
            <a:pPr algn="just"/>
            <a:r>
              <a:rPr lang="en-US" b="0" dirty="0"/>
              <a:t>The matter was escalated to </a:t>
            </a:r>
            <a:r>
              <a:rPr lang="en-US" b="0" dirty="0" err="1"/>
              <a:t>MinMEC</a:t>
            </a:r>
            <a:r>
              <a:rPr lang="en-US" b="0" dirty="0"/>
              <a:t> Technical and Political.  In this regard, several provinces experienced the same challenges.</a:t>
            </a:r>
          </a:p>
          <a:p>
            <a:pPr algn="just"/>
            <a:r>
              <a:rPr lang="en-US" b="0" dirty="0"/>
              <a:t>The Minister held consultative meetings with the National House of Traditional Leaders, and it was agreed that the Minister would find a solution to the challenges identified by traditional leaders on the provisions of the TKLA.</a:t>
            </a:r>
          </a:p>
          <a:p>
            <a:pPr algn="just"/>
            <a:r>
              <a:rPr lang="en-US" b="0" dirty="0"/>
              <a:t>The NHTKLs is leading a discussion to conduct an outreach program with the aim to consult other structures on the revised formula presented by the Traditional leaders during the TLs Imbizo</a:t>
            </a:r>
          </a:p>
        </p:txBody>
      </p:sp>
    </p:spTree>
    <p:extLst>
      <p:ext uri="{BB962C8B-B14F-4D97-AF65-F5344CB8AC3E}">
        <p14:creationId xmlns:p14="http://schemas.microsoft.com/office/powerpoint/2010/main" val="133631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5D5F-6414-4B9B-BC6F-8A86784E5D11}"/>
              </a:ext>
            </a:extLst>
          </p:cNvPr>
          <p:cNvSpPr>
            <a:spLocks noGrp="1"/>
          </p:cNvSpPr>
          <p:nvPr>
            <p:ph type="title"/>
          </p:nvPr>
        </p:nvSpPr>
        <p:spPr/>
        <p:txBody>
          <a:bodyPr/>
          <a:lstStyle/>
          <a:p>
            <a:r>
              <a:rPr lang="en-GB" dirty="0"/>
              <a:t>CONCLUSION</a:t>
            </a:r>
            <a:endParaRPr lang="en-US" dirty="0"/>
          </a:p>
        </p:txBody>
      </p:sp>
      <p:graphicFrame>
        <p:nvGraphicFramePr>
          <p:cNvPr id="4" name="Content Placeholder 3">
            <a:extLst>
              <a:ext uri="{FF2B5EF4-FFF2-40B4-BE49-F238E27FC236}">
                <a16:creationId xmlns:a16="http://schemas.microsoft.com/office/drawing/2014/main" id="{C6AACDC0-0A56-4F43-9933-07361AD762C7}"/>
              </a:ext>
            </a:extLst>
          </p:cNvPr>
          <p:cNvGraphicFramePr>
            <a:graphicFrameLocks noGrp="1"/>
          </p:cNvGraphicFramePr>
          <p:nvPr>
            <p:ph idx="1"/>
            <p:extLst>
              <p:ext uri="{D42A27DB-BD31-4B8C-83A1-F6EECF244321}">
                <p14:modId xmlns:p14="http://schemas.microsoft.com/office/powerpoint/2010/main" val="4097586092"/>
              </p:ext>
            </p:extLst>
          </p:nvPr>
        </p:nvGraphicFramePr>
        <p:xfrm>
          <a:off x="1334530" y="1740310"/>
          <a:ext cx="10585326" cy="4965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37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5D5F-6414-4B9B-BC6F-8A86784E5D11}"/>
              </a:ext>
            </a:extLst>
          </p:cNvPr>
          <p:cNvSpPr>
            <a:spLocks noGrp="1"/>
          </p:cNvSpPr>
          <p:nvPr>
            <p:ph type="title"/>
          </p:nvPr>
        </p:nvSpPr>
        <p:spPr/>
        <p:txBody>
          <a:bodyPr/>
          <a:lstStyle/>
          <a:p>
            <a:r>
              <a:rPr lang="en-GB" dirty="0"/>
              <a:t>RECOMENDATIONS</a:t>
            </a:r>
            <a:endParaRPr lang="en-US" dirty="0"/>
          </a:p>
        </p:txBody>
      </p:sp>
      <p:graphicFrame>
        <p:nvGraphicFramePr>
          <p:cNvPr id="4" name="Content Placeholder 3">
            <a:extLst>
              <a:ext uri="{FF2B5EF4-FFF2-40B4-BE49-F238E27FC236}">
                <a16:creationId xmlns:a16="http://schemas.microsoft.com/office/drawing/2014/main" id="{C6AACDC0-0A56-4F43-9933-07361AD762C7}"/>
              </a:ext>
            </a:extLst>
          </p:cNvPr>
          <p:cNvGraphicFramePr>
            <a:graphicFrameLocks noGrp="1"/>
          </p:cNvGraphicFramePr>
          <p:nvPr>
            <p:ph idx="1"/>
            <p:extLst>
              <p:ext uri="{D42A27DB-BD31-4B8C-83A1-F6EECF244321}">
                <p14:modId xmlns:p14="http://schemas.microsoft.com/office/powerpoint/2010/main" val="2320350757"/>
              </p:ext>
            </p:extLst>
          </p:nvPr>
        </p:nvGraphicFramePr>
        <p:xfrm>
          <a:off x="1334530" y="1946786"/>
          <a:ext cx="10585326" cy="4473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02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Stick figure families holding hands">
            <a:extLst>
              <a:ext uri="{FF2B5EF4-FFF2-40B4-BE49-F238E27FC236}">
                <a16:creationId xmlns:a16="http://schemas.microsoft.com/office/drawing/2014/main" id="{8D0C5301-66DB-40E8-B3B3-C42BB36804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177" b="5553"/>
          <a:stretch/>
        </p:blipFill>
        <p:spPr>
          <a:xfrm>
            <a:off x="20" y="10"/>
            <a:ext cx="12191980" cy="6857990"/>
          </a:xfrm>
          <a:prstGeom prst="rect">
            <a:avLst/>
          </a:prstGeom>
        </p:spPr>
      </p:pic>
      <p:sp>
        <p:nvSpPr>
          <p:cNvPr id="2" name="Title 1">
            <a:extLst>
              <a:ext uri="{FF2B5EF4-FFF2-40B4-BE49-F238E27FC236}">
                <a16:creationId xmlns:a16="http://schemas.microsoft.com/office/drawing/2014/main" id="{70A81274-3074-4BD8-8AE2-14D9507361FC}"/>
              </a:ext>
            </a:extLst>
          </p:cNvPr>
          <p:cNvSpPr>
            <a:spLocks noGrp="1"/>
          </p:cNvSpPr>
          <p:nvPr>
            <p:ph type="title"/>
          </p:nvPr>
        </p:nvSpPr>
        <p:spPr>
          <a:xfrm>
            <a:off x="8022020" y="3930978"/>
            <a:ext cx="3852041" cy="1192814"/>
          </a:xfr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rmAutofit/>
          </a:bodyPr>
          <a:lstStyle/>
          <a:p>
            <a:pPr algn="ctr"/>
            <a:r>
              <a:rPr lang="en-GB" sz="4800" dirty="0"/>
              <a:t>Thank You</a:t>
            </a:r>
            <a:endParaRPr lang="en-US" sz="4800" dirty="0"/>
          </a:p>
        </p:txBody>
      </p:sp>
    </p:spTree>
    <p:extLst>
      <p:ext uri="{BB962C8B-B14F-4D97-AF65-F5344CB8AC3E}">
        <p14:creationId xmlns:p14="http://schemas.microsoft.com/office/powerpoint/2010/main" val="1106085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BC36-126D-41B8-A54A-B0A63661E5D4}"/>
              </a:ext>
            </a:extLst>
          </p:cNvPr>
          <p:cNvSpPr>
            <a:spLocks noGrp="1"/>
          </p:cNvSpPr>
          <p:nvPr>
            <p:ph type="title"/>
          </p:nvPr>
        </p:nvSpPr>
        <p:spPr/>
        <p:txBody>
          <a:bodyPr/>
          <a:lstStyle/>
          <a:p>
            <a:r>
              <a:rPr lang="en-ZA"/>
              <a:t>PRESENTATION OVERVIEW</a:t>
            </a:r>
            <a:endParaRPr lang="en-ZA" dirty="0"/>
          </a:p>
        </p:txBody>
      </p:sp>
      <p:graphicFrame>
        <p:nvGraphicFramePr>
          <p:cNvPr id="5" name="Content Placeholder 2">
            <a:extLst>
              <a:ext uri="{FF2B5EF4-FFF2-40B4-BE49-F238E27FC236}">
                <a16:creationId xmlns:a16="http://schemas.microsoft.com/office/drawing/2014/main" id="{B8F7B55C-EC97-4761-AC4B-DD1E8373D003}"/>
              </a:ext>
            </a:extLst>
          </p:cNvPr>
          <p:cNvGraphicFramePr>
            <a:graphicFrameLocks noGrp="1"/>
          </p:cNvGraphicFramePr>
          <p:nvPr>
            <p:ph idx="1"/>
            <p:extLst>
              <p:ext uri="{D42A27DB-BD31-4B8C-83A1-F6EECF244321}">
                <p14:modId xmlns:p14="http://schemas.microsoft.com/office/powerpoint/2010/main" val="1672972263"/>
              </p:ext>
            </p:extLst>
          </p:nvPr>
        </p:nvGraphicFramePr>
        <p:xfrm>
          <a:off x="1334530" y="1616532"/>
          <a:ext cx="10585327" cy="4926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78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0507-DCE7-42C8-A0C0-AE11A1C3DC49}"/>
              </a:ext>
            </a:extLst>
          </p:cNvPr>
          <p:cNvSpPr>
            <a:spLocks noGrp="1"/>
          </p:cNvSpPr>
          <p:nvPr>
            <p:ph type="title"/>
          </p:nvPr>
        </p:nvSpPr>
        <p:spPr/>
        <p:txBody>
          <a:bodyPr/>
          <a:lstStyle/>
          <a:p>
            <a:r>
              <a:rPr lang="en-GB" dirty="0"/>
              <a:t>BACKGROUND</a:t>
            </a:r>
            <a:endParaRPr lang="en-US" dirty="0"/>
          </a:p>
        </p:txBody>
      </p:sp>
      <p:sp>
        <p:nvSpPr>
          <p:cNvPr id="4" name="Content Placeholder 3">
            <a:extLst>
              <a:ext uri="{FF2B5EF4-FFF2-40B4-BE49-F238E27FC236}">
                <a16:creationId xmlns:a16="http://schemas.microsoft.com/office/drawing/2014/main" id="{7818F111-82DE-BD6A-32E2-F409CDDA8D15}"/>
              </a:ext>
            </a:extLst>
          </p:cNvPr>
          <p:cNvSpPr>
            <a:spLocks noGrp="1"/>
          </p:cNvSpPr>
          <p:nvPr>
            <p:ph idx="1"/>
          </p:nvPr>
        </p:nvSpPr>
        <p:spPr>
          <a:xfrm>
            <a:off x="1334529" y="1691147"/>
            <a:ext cx="10585327" cy="4714417"/>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b="0" dirty="0"/>
              <a:t>In February 2022, the Portfolio Committee hosted an engagement with the two traditional communities in Gauteng.</a:t>
            </a:r>
          </a:p>
          <a:p>
            <a:r>
              <a:rPr lang="en-US" b="0" dirty="0"/>
              <a:t>During the session, several community concerns emerged from the Amandebele Ba Lebelo traditional community including but not limited to:</a:t>
            </a:r>
          </a:p>
          <a:p>
            <a:pPr marL="0" indent="0">
              <a:buNone/>
            </a:pPr>
            <a:endParaRPr lang="en-US" b="0" dirty="0"/>
          </a:p>
          <a:p>
            <a:pPr lvl="1"/>
            <a:r>
              <a:rPr lang="en-US" b="1" dirty="0"/>
              <a:t>Rampant land invasion </a:t>
            </a:r>
            <a:r>
              <a:rPr lang="en-US" dirty="0"/>
              <a:t>of the tribal land held in trust by the Minister;</a:t>
            </a:r>
          </a:p>
          <a:p>
            <a:pPr lvl="1"/>
            <a:r>
              <a:rPr lang="en-US" b="1" dirty="0"/>
              <a:t>No development</a:t>
            </a:r>
            <a:r>
              <a:rPr lang="en-US" b="0" dirty="0"/>
              <a:t> of the traditional community, particularly the delivery of </a:t>
            </a:r>
            <a:r>
              <a:rPr lang="en-US" b="1" dirty="0"/>
              <a:t>services</a:t>
            </a:r>
            <a:r>
              <a:rPr lang="en-US" b="0" dirty="0"/>
              <a:t> to the traditional community members; i.e. water, stormwater drainage system, farmers support, RDP houses, sewer system in </a:t>
            </a:r>
            <a:r>
              <a:rPr lang="en-US" b="0" dirty="0" err="1"/>
              <a:t>Suurman</a:t>
            </a:r>
            <a:r>
              <a:rPr lang="en-US" b="0" dirty="0"/>
              <a:t> etc.</a:t>
            </a:r>
          </a:p>
          <a:p>
            <a:pPr lvl="1"/>
            <a:r>
              <a:rPr lang="en-US" b="0" dirty="0"/>
              <a:t>Leadership disputes relating to the </a:t>
            </a:r>
            <a:r>
              <a:rPr lang="en-US" b="1" dirty="0"/>
              <a:t>headman in </a:t>
            </a:r>
            <a:r>
              <a:rPr lang="en-US" b="1" dirty="0" err="1"/>
              <a:t>Suurman</a:t>
            </a:r>
            <a:r>
              <a:rPr lang="en-US" b="0" dirty="0"/>
              <a:t>; (community wanting to withdraw from the traditional community</a:t>
            </a:r>
          </a:p>
          <a:p>
            <a:pPr lvl="1"/>
            <a:r>
              <a:rPr lang="en-US" b="1" dirty="0"/>
              <a:t>No support </a:t>
            </a:r>
            <a:r>
              <a:rPr lang="en-US" dirty="0"/>
              <a:t>from the </a:t>
            </a:r>
            <a:r>
              <a:rPr lang="en-US" b="1" dirty="0"/>
              <a:t>South African Police Service and </a:t>
            </a:r>
            <a:r>
              <a:rPr lang="en-US" b="1" dirty="0" err="1"/>
              <a:t>CoT</a:t>
            </a:r>
            <a:r>
              <a:rPr lang="en-US" b="1" dirty="0"/>
              <a:t> Metro police </a:t>
            </a:r>
            <a:r>
              <a:rPr lang="en-US" dirty="0"/>
              <a:t>on the land invasion;</a:t>
            </a:r>
          </a:p>
          <a:p>
            <a:pPr lvl="1"/>
            <a:endParaRPr lang="en-ZA" b="0" dirty="0"/>
          </a:p>
        </p:txBody>
      </p:sp>
    </p:spTree>
    <p:extLst>
      <p:ext uri="{BB962C8B-B14F-4D97-AF65-F5344CB8AC3E}">
        <p14:creationId xmlns:p14="http://schemas.microsoft.com/office/powerpoint/2010/main" val="427848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0507-DCE7-42C8-A0C0-AE11A1C3DC49}"/>
              </a:ext>
            </a:extLst>
          </p:cNvPr>
          <p:cNvSpPr>
            <a:spLocks noGrp="1"/>
          </p:cNvSpPr>
          <p:nvPr>
            <p:ph type="title"/>
          </p:nvPr>
        </p:nvSpPr>
        <p:spPr/>
        <p:txBody>
          <a:bodyPr/>
          <a:lstStyle/>
          <a:p>
            <a:r>
              <a:rPr lang="en-GB" dirty="0"/>
              <a:t>BACKGROUND</a:t>
            </a:r>
            <a:endParaRPr lang="en-US" dirty="0"/>
          </a:p>
        </p:txBody>
      </p:sp>
      <p:sp>
        <p:nvSpPr>
          <p:cNvPr id="4" name="Content Placeholder 3">
            <a:extLst>
              <a:ext uri="{FF2B5EF4-FFF2-40B4-BE49-F238E27FC236}">
                <a16:creationId xmlns:a16="http://schemas.microsoft.com/office/drawing/2014/main" id="{7818F111-82DE-BD6A-32E2-F409CDDA8D15}"/>
              </a:ext>
            </a:extLst>
          </p:cNvPr>
          <p:cNvSpPr>
            <a:spLocks noGrp="1"/>
          </p:cNvSpPr>
          <p:nvPr>
            <p:ph idx="1"/>
          </p:nvPr>
        </p:nvSpPr>
        <p:spPr>
          <a:xfrm>
            <a:off x="1334529" y="1691147"/>
            <a:ext cx="10585327" cy="4714417"/>
          </a:xfrm>
        </p:spPr>
        <p:style>
          <a:lnRef idx="2">
            <a:schemeClr val="accent1"/>
          </a:lnRef>
          <a:fillRef idx="1">
            <a:schemeClr val="lt1"/>
          </a:fillRef>
          <a:effectRef idx="0">
            <a:schemeClr val="accent1"/>
          </a:effectRef>
          <a:fontRef idx="minor">
            <a:schemeClr val="dk1"/>
          </a:fontRef>
        </p:style>
        <p:txBody>
          <a:bodyPr>
            <a:normAutofit/>
          </a:bodyPr>
          <a:lstStyle/>
          <a:p>
            <a:pPr marL="457200" lvl="1" indent="0">
              <a:buNone/>
            </a:pPr>
            <a:r>
              <a:rPr lang="en-US" b="1" dirty="0" err="1"/>
              <a:t>Cont</a:t>
            </a:r>
            <a:r>
              <a:rPr lang="en-US" b="1" dirty="0"/>
              <a:t>….</a:t>
            </a:r>
          </a:p>
          <a:p>
            <a:pPr lvl="1"/>
            <a:r>
              <a:rPr lang="en-US" b="0" dirty="0"/>
              <a:t> The legitimacy of the </a:t>
            </a:r>
            <a:r>
              <a:rPr lang="en-US" b="1" dirty="0"/>
              <a:t>traditional council </a:t>
            </a:r>
            <a:r>
              <a:rPr lang="en-US" b="0" dirty="0"/>
              <a:t>was questioned.</a:t>
            </a:r>
          </a:p>
          <a:p>
            <a:pPr lvl="1"/>
            <a:r>
              <a:rPr lang="en-US" dirty="0"/>
              <a:t> The delay on the </a:t>
            </a:r>
            <a:r>
              <a:rPr lang="en-US" b="1" dirty="0"/>
              <a:t>reconstitution</a:t>
            </a:r>
            <a:r>
              <a:rPr lang="en-US" dirty="0"/>
              <a:t> of the traditional council</a:t>
            </a:r>
          </a:p>
          <a:p>
            <a:pPr lvl="1"/>
            <a:r>
              <a:rPr lang="en-US" b="0" dirty="0"/>
              <a:t> The  delay </a:t>
            </a:r>
            <a:r>
              <a:rPr lang="en-US" dirty="0"/>
              <a:t>- </a:t>
            </a:r>
            <a:r>
              <a:rPr lang="en-US" b="1" dirty="0"/>
              <a:t>MoU with the City of Tshwane</a:t>
            </a:r>
          </a:p>
          <a:p>
            <a:pPr lvl="1"/>
            <a:r>
              <a:rPr lang="en-US" b="0" dirty="0"/>
              <a:t> </a:t>
            </a:r>
            <a:r>
              <a:rPr lang="en-US" b="1" dirty="0"/>
              <a:t>Hosting of the AGMs </a:t>
            </a:r>
            <a:r>
              <a:rPr lang="en-US" b="0" dirty="0"/>
              <a:t>and presentation of the </a:t>
            </a:r>
            <a:r>
              <a:rPr lang="en-US" b="1" dirty="0"/>
              <a:t>audit financial </a:t>
            </a:r>
          </a:p>
          <a:p>
            <a:pPr marL="457200" lvl="1" indent="0">
              <a:buNone/>
            </a:pPr>
            <a:r>
              <a:rPr lang="en-US" b="1" dirty="0"/>
              <a:t>    statements to the TCs two bank accounts</a:t>
            </a:r>
          </a:p>
          <a:p>
            <a:pPr lvl="1"/>
            <a:r>
              <a:rPr lang="en-US" dirty="0"/>
              <a:t> </a:t>
            </a:r>
            <a:r>
              <a:rPr lang="en-US" b="1" dirty="0"/>
              <a:t>Preservation of Culture and Heritage </a:t>
            </a:r>
            <a:r>
              <a:rPr lang="en-US" dirty="0"/>
              <a:t>–</a:t>
            </a:r>
            <a:r>
              <a:rPr lang="en-US" b="0" dirty="0"/>
              <a:t> (Cultural Events)</a:t>
            </a:r>
          </a:p>
          <a:p>
            <a:pPr lvl="1"/>
            <a:r>
              <a:rPr lang="en-US" b="0" dirty="0"/>
              <a:t> The completion of the clinic by DID</a:t>
            </a:r>
            <a:endParaRPr lang="en-ZA" b="0" dirty="0"/>
          </a:p>
        </p:txBody>
      </p:sp>
    </p:spTree>
    <p:extLst>
      <p:ext uri="{BB962C8B-B14F-4D97-AF65-F5344CB8AC3E}">
        <p14:creationId xmlns:p14="http://schemas.microsoft.com/office/powerpoint/2010/main" val="110918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0507-DCE7-42C8-A0C0-AE11A1C3DC49}"/>
              </a:ext>
            </a:extLst>
          </p:cNvPr>
          <p:cNvSpPr>
            <a:spLocks noGrp="1"/>
          </p:cNvSpPr>
          <p:nvPr>
            <p:ph type="title"/>
          </p:nvPr>
        </p:nvSpPr>
        <p:spPr/>
        <p:txBody>
          <a:bodyPr/>
          <a:lstStyle/>
          <a:p>
            <a:r>
              <a:rPr lang="en-GB" dirty="0"/>
              <a:t>BACKGROUND: TRANSFER OF LAND</a:t>
            </a:r>
            <a:endParaRPr lang="en-US" dirty="0"/>
          </a:p>
        </p:txBody>
      </p:sp>
      <p:sp>
        <p:nvSpPr>
          <p:cNvPr id="4" name="Content Placeholder 3">
            <a:extLst>
              <a:ext uri="{FF2B5EF4-FFF2-40B4-BE49-F238E27FC236}">
                <a16:creationId xmlns:a16="http://schemas.microsoft.com/office/drawing/2014/main" id="{7818F111-82DE-BD6A-32E2-F409CDDA8D15}"/>
              </a:ext>
            </a:extLst>
          </p:cNvPr>
          <p:cNvSpPr>
            <a:spLocks noGrp="1"/>
          </p:cNvSpPr>
          <p:nvPr>
            <p:ph idx="1"/>
          </p:nvPr>
        </p:nvSpPr>
        <p:spPr>
          <a:xfrm>
            <a:off x="1334530" y="1676476"/>
            <a:ext cx="10585327" cy="1523924"/>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b="0" dirty="0"/>
              <a:t>Subsequent meetings were held between the Portfolio Committee and the traditional community.  </a:t>
            </a:r>
          </a:p>
          <a:p>
            <a:r>
              <a:rPr lang="en-US" b="0" dirty="0"/>
              <a:t>On the land matters, the Department of Agriculture, Land Affairs and Rural Development committed to the following process in respect of transferring land ownership:  </a:t>
            </a:r>
            <a:r>
              <a:rPr lang="en-US" dirty="0"/>
              <a:t>(matter referred to the relevant department)</a:t>
            </a:r>
            <a:r>
              <a:rPr lang="en-US" b="0" dirty="0"/>
              <a:t>	</a:t>
            </a:r>
          </a:p>
        </p:txBody>
      </p:sp>
      <p:graphicFrame>
        <p:nvGraphicFramePr>
          <p:cNvPr id="5" name="Diagram 4">
            <a:extLst>
              <a:ext uri="{FF2B5EF4-FFF2-40B4-BE49-F238E27FC236}">
                <a16:creationId xmlns:a16="http://schemas.microsoft.com/office/drawing/2014/main" id="{6F14732E-7DA6-B6AC-D0FB-C01B73D7B507}"/>
              </a:ext>
            </a:extLst>
          </p:cNvPr>
          <p:cNvGraphicFramePr/>
          <p:nvPr>
            <p:extLst>
              <p:ext uri="{D42A27DB-BD31-4B8C-83A1-F6EECF244321}">
                <p14:modId xmlns:p14="http://schemas.microsoft.com/office/powerpoint/2010/main" val="1571258696"/>
              </p:ext>
            </p:extLst>
          </p:nvPr>
        </p:nvGraphicFramePr>
        <p:xfrm>
          <a:off x="1334530" y="3429000"/>
          <a:ext cx="10585327" cy="3050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07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A3F7-20BF-7F95-0DDB-61821DF8C92C}"/>
              </a:ext>
            </a:extLst>
          </p:cNvPr>
          <p:cNvSpPr>
            <a:spLocks noGrp="1"/>
          </p:cNvSpPr>
          <p:nvPr>
            <p:ph type="title"/>
          </p:nvPr>
        </p:nvSpPr>
        <p:spPr/>
        <p:txBody>
          <a:bodyPr/>
          <a:lstStyle/>
          <a:p>
            <a:r>
              <a:rPr lang="en-US" dirty="0"/>
              <a:t>BACKGROUND: DEVELOPMENT AND SERVICE DELIVERY</a:t>
            </a:r>
            <a:endParaRPr lang="en-ZA" dirty="0"/>
          </a:p>
        </p:txBody>
      </p:sp>
      <p:graphicFrame>
        <p:nvGraphicFramePr>
          <p:cNvPr id="4" name="Content Placeholder 3">
            <a:extLst>
              <a:ext uri="{FF2B5EF4-FFF2-40B4-BE49-F238E27FC236}">
                <a16:creationId xmlns:a16="http://schemas.microsoft.com/office/drawing/2014/main" id="{4052DE76-84A4-D777-6FA8-A5E0929F4A57}"/>
              </a:ext>
            </a:extLst>
          </p:cNvPr>
          <p:cNvGraphicFramePr>
            <a:graphicFrameLocks noGrp="1"/>
          </p:cNvGraphicFramePr>
          <p:nvPr>
            <p:ph idx="1"/>
            <p:extLst>
              <p:ext uri="{D42A27DB-BD31-4B8C-83A1-F6EECF244321}">
                <p14:modId xmlns:p14="http://schemas.microsoft.com/office/powerpoint/2010/main" val="2187717333"/>
              </p:ext>
            </p:extLst>
          </p:nvPr>
        </p:nvGraphicFramePr>
        <p:xfrm>
          <a:off x="1334529" y="1873045"/>
          <a:ext cx="10585327" cy="3451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93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CAA9-BB2B-1715-7E37-EF2A93DFDFE0}"/>
              </a:ext>
            </a:extLst>
          </p:cNvPr>
          <p:cNvSpPr>
            <a:spLocks noGrp="1"/>
          </p:cNvSpPr>
          <p:nvPr>
            <p:ph type="title"/>
          </p:nvPr>
        </p:nvSpPr>
        <p:spPr/>
        <p:txBody>
          <a:bodyPr/>
          <a:lstStyle/>
          <a:p>
            <a:r>
              <a:rPr lang="en-US" dirty="0"/>
              <a:t>STATUS REPORT ON THE ISSUES RAISED</a:t>
            </a:r>
            <a:endParaRPr lang="en-ZA" dirty="0"/>
          </a:p>
        </p:txBody>
      </p:sp>
      <p:sp>
        <p:nvSpPr>
          <p:cNvPr id="3" name="Content Placeholder 2">
            <a:extLst>
              <a:ext uri="{FF2B5EF4-FFF2-40B4-BE49-F238E27FC236}">
                <a16:creationId xmlns:a16="http://schemas.microsoft.com/office/drawing/2014/main" id="{D1C1733C-7610-7E7A-A6CE-104F9E61645D}"/>
              </a:ext>
            </a:extLst>
          </p:cNvPr>
          <p:cNvSpPr>
            <a:spLocks noGrp="1"/>
          </p:cNvSpPr>
          <p:nvPr>
            <p:ph idx="1"/>
          </p:nvPr>
        </p:nvSpPr>
        <p:spPr>
          <a:xfrm>
            <a:off x="1334530" y="1616532"/>
            <a:ext cx="10585327" cy="4934936"/>
          </a:xfrm>
        </p:spPr>
        <p:txBody>
          <a:bodyPr>
            <a:normAutofit fontScale="92500" lnSpcReduction="10000"/>
          </a:bodyPr>
          <a:lstStyle/>
          <a:p>
            <a:r>
              <a:rPr lang="en-US" dirty="0"/>
              <a:t>Power of Attorney:  </a:t>
            </a:r>
            <a:r>
              <a:rPr lang="en-US" b="0" dirty="0"/>
              <a:t>there is continuous engagement and bilateral meetings between Kgosi Kekana and the </a:t>
            </a:r>
            <a:r>
              <a:rPr lang="en-US" b="0" dirty="0" err="1"/>
              <a:t>CoT</a:t>
            </a:r>
            <a:endParaRPr lang="en-US" b="0" dirty="0"/>
          </a:p>
          <a:p>
            <a:r>
              <a:rPr lang="en-US" dirty="0"/>
              <a:t>MoU</a:t>
            </a:r>
            <a:r>
              <a:rPr lang="en-US" b="0" dirty="0"/>
              <a:t> – meeting held with the </a:t>
            </a:r>
            <a:r>
              <a:rPr lang="en-US" b="0" dirty="0" err="1"/>
              <a:t>CoT</a:t>
            </a:r>
            <a:r>
              <a:rPr lang="en-US" b="0" dirty="0"/>
              <a:t> Speaker on the 22 June ‘23 and the 2 x traditional </a:t>
            </a:r>
            <a:r>
              <a:rPr lang="en-US" b="0"/>
              <a:t>communities (MoU </a:t>
            </a:r>
            <a:r>
              <a:rPr lang="en-US" b="0" dirty="0"/>
              <a:t>was submitted to the office of the MEC </a:t>
            </a:r>
            <a:r>
              <a:rPr lang="en-US" b="0"/>
              <a:t>for inputs)</a:t>
            </a:r>
            <a:endParaRPr lang="en-US" b="0" dirty="0"/>
          </a:p>
          <a:p>
            <a:r>
              <a:rPr lang="en-US" dirty="0"/>
              <a:t>Withdrawal of </a:t>
            </a:r>
            <a:r>
              <a:rPr lang="en-US" dirty="0" err="1"/>
              <a:t>Suurman</a:t>
            </a:r>
            <a:r>
              <a:rPr lang="en-US" dirty="0"/>
              <a:t> as a traditional community</a:t>
            </a:r>
            <a:r>
              <a:rPr lang="en-US" b="0" dirty="0"/>
              <a:t> – Matter being addressed by the Premier in consultation with the MEC</a:t>
            </a:r>
          </a:p>
          <a:p>
            <a:r>
              <a:rPr lang="en-US" dirty="0"/>
              <a:t>Land invasions </a:t>
            </a:r>
            <a:r>
              <a:rPr lang="en-US" b="0" dirty="0"/>
              <a:t>– matter referred to DALRRD for intervention (Land held in trust by the Minister)</a:t>
            </a:r>
          </a:p>
          <a:p>
            <a:r>
              <a:rPr lang="en-US" b="1" dirty="0"/>
              <a:t>Hosting of the AGMs – AGM was hosted in November. </a:t>
            </a:r>
            <a:r>
              <a:rPr lang="en-US" b="0" dirty="0"/>
              <a:t> (CoGTA assisted the TC with compilation of the annual financial reports through Shole Accounting services)</a:t>
            </a:r>
          </a:p>
          <a:p>
            <a:r>
              <a:rPr lang="en-US" dirty="0"/>
              <a:t>Preservation of culture and heritage </a:t>
            </a:r>
            <a:r>
              <a:rPr lang="en-US" b="0" dirty="0"/>
              <a:t>– The TC hosted the annual heritage event jointly with the AGM</a:t>
            </a:r>
          </a:p>
          <a:p>
            <a:r>
              <a:rPr lang="en-US" dirty="0"/>
              <a:t>Completion of the Clinic and the community resolution</a:t>
            </a:r>
            <a:r>
              <a:rPr lang="en-US" b="0" dirty="0"/>
              <a:t> – matter being handled by the DID and DALRRD</a:t>
            </a:r>
          </a:p>
          <a:p>
            <a:endParaRPr lang="en-US" b="0" dirty="0"/>
          </a:p>
          <a:p>
            <a:endParaRPr lang="en-US" b="0" dirty="0"/>
          </a:p>
          <a:p>
            <a:endParaRPr lang="en-ZA" b="0" dirty="0"/>
          </a:p>
        </p:txBody>
      </p:sp>
    </p:spTree>
    <p:extLst>
      <p:ext uri="{BB962C8B-B14F-4D97-AF65-F5344CB8AC3E}">
        <p14:creationId xmlns:p14="http://schemas.microsoft.com/office/powerpoint/2010/main" val="246579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0507-DCE7-42C8-A0C0-AE11A1C3DC49}"/>
              </a:ext>
            </a:extLst>
          </p:cNvPr>
          <p:cNvSpPr>
            <a:spLocks noGrp="1"/>
          </p:cNvSpPr>
          <p:nvPr>
            <p:ph type="title"/>
          </p:nvPr>
        </p:nvSpPr>
        <p:spPr/>
        <p:txBody>
          <a:bodyPr>
            <a:normAutofit fontScale="90000"/>
          </a:bodyPr>
          <a:lstStyle/>
          <a:p>
            <a:r>
              <a:rPr lang="en-US" dirty="0"/>
              <a:t>BACKGROUND: RECONSTITUTION OF TRADITIONAL COUNCILS</a:t>
            </a:r>
          </a:p>
        </p:txBody>
      </p:sp>
      <p:graphicFrame>
        <p:nvGraphicFramePr>
          <p:cNvPr id="5" name="Content Placeholder 4">
            <a:extLst>
              <a:ext uri="{FF2B5EF4-FFF2-40B4-BE49-F238E27FC236}">
                <a16:creationId xmlns:a16="http://schemas.microsoft.com/office/drawing/2014/main" id="{BAE65AE7-F4B1-4C6A-83D7-80328B0DDFE2}"/>
              </a:ext>
            </a:extLst>
          </p:cNvPr>
          <p:cNvGraphicFramePr>
            <a:graphicFrameLocks noGrp="1"/>
          </p:cNvGraphicFramePr>
          <p:nvPr>
            <p:ph idx="1"/>
            <p:extLst>
              <p:ext uri="{D42A27DB-BD31-4B8C-83A1-F6EECF244321}">
                <p14:modId xmlns:p14="http://schemas.microsoft.com/office/powerpoint/2010/main" val="3392637813"/>
              </p:ext>
            </p:extLst>
          </p:nvPr>
        </p:nvGraphicFramePr>
        <p:xfrm>
          <a:off x="1127761" y="1849120"/>
          <a:ext cx="10792096" cy="463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38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0507-DCE7-42C8-A0C0-AE11A1C3DC49}"/>
              </a:ext>
            </a:extLst>
          </p:cNvPr>
          <p:cNvSpPr>
            <a:spLocks noGrp="1"/>
          </p:cNvSpPr>
          <p:nvPr>
            <p:ph type="title"/>
          </p:nvPr>
        </p:nvSpPr>
        <p:spPr/>
        <p:txBody>
          <a:bodyPr>
            <a:normAutofit fontScale="90000"/>
          </a:bodyPr>
          <a:lstStyle/>
          <a:p>
            <a:r>
              <a:rPr lang="en-US" dirty="0"/>
              <a:t>BACKGROUND: RECONSTITUTION OF TRADITIONAL COUNCILS</a:t>
            </a:r>
          </a:p>
        </p:txBody>
      </p:sp>
      <p:graphicFrame>
        <p:nvGraphicFramePr>
          <p:cNvPr id="5" name="Content Placeholder 4">
            <a:extLst>
              <a:ext uri="{FF2B5EF4-FFF2-40B4-BE49-F238E27FC236}">
                <a16:creationId xmlns:a16="http://schemas.microsoft.com/office/drawing/2014/main" id="{BAE65AE7-F4B1-4C6A-83D7-80328B0DDFE2}"/>
              </a:ext>
            </a:extLst>
          </p:cNvPr>
          <p:cNvGraphicFramePr>
            <a:graphicFrameLocks noGrp="1"/>
          </p:cNvGraphicFramePr>
          <p:nvPr>
            <p:ph idx="1"/>
            <p:extLst>
              <p:ext uri="{D42A27DB-BD31-4B8C-83A1-F6EECF244321}">
                <p14:modId xmlns:p14="http://schemas.microsoft.com/office/powerpoint/2010/main" val="1699535244"/>
              </p:ext>
            </p:extLst>
          </p:nvPr>
        </p:nvGraphicFramePr>
        <p:xfrm>
          <a:off x="1219201" y="1971040"/>
          <a:ext cx="10700656" cy="403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3245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TotalTime>
  <Words>1336</Words>
  <Application>Microsoft Office PowerPoint</Application>
  <PresentationFormat>Widescreen</PresentationFormat>
  <Paragraphs>108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Georgia</vt:lpstr>
      <vt:lpstr>Verdana</vt:lpstr>
      <vt:lpstr>1_Office Theme</vt:lpstr>
      <vt:lpstr>PRESENTATION TO THE PORTFOLIO COMMITTEE   ON THE   RECONSTITUTE THE AMANDELE BA LEBELO TRADITIONAL COUNCIL  19 JULY 2023</vt:lpstr>
      <vt:lpstr>PRESENTATION OVERVIEW</vt:lpstr>
      <vt:lpstr>BACKGROUND</vt:lpstr>
      <vt:lpstr>BACKGROUND</vt:lpstr>
      <vt:lpstr>BACKGROUND: TRANSFER OF LAND</vt:lpstr>
      <vt:lpstr>BACKGROUND: DEVELOPMENT AND SERVICE DELIVERY</vt:lpstr>
      <vt:lpstr>STATUS REPORT ON THE ISSUES RAISED</vt:lpstr>
      <vt:lpstr>BACKGROUND: RECONSTITUTION OF TRADITIONAL COUNCILS</vt:lpstr>
      <vt:lpstr>BACKGROUND: RECONSTITUTION OF TRADITIONAL COUNCILS</vt:lpstr>
      <vt:lpstr>FACTORS INFORMING THE FORMULA</vt:lpstr>
      <vt:lpstr>FACTORS INFORMING THE FORMULA</vt:lpstr>
      <vt:lpstr>APPLICATION OF THE FORMULA TO ABLTC</vt:lpstr>
      <vt:lpstr>RECONSTITUTION OF ABLTC</vt:lpstr>
      <vt:lpstr>CONCLUSION</vt:lpstr>
      <vt:lpstr>RECOMENDATIONS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Obando</dc:creator>
  <cp:lastModifiedBy>Mpapele-Maluleke, Given (COGTA)</cp:lastModifiedBy>
  <cp:revision>14</cp:revision>
  <dcterms:created xsi:type="dcterms:W3CDTF">2021-03-25T12:29:05Z</dcterms:created>
  <dcterms:modified xsi:type="dcterms:W3CDTF">2023-07-13T09:34:51Z</dcterms:modified>
</cp:coreProperties>
</file>