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1112" r:id="rId2"/>
    <p:sldId id="1123" r:id="rId3"/>
    <p:sldId id="1124" r:id="rId4"/>
    <p:sldId id="1121" r:id="rId5"/>
    <p:sldId id="1125" r:id="rId6"/>
    <p:sldId id="1127" r:id="rId7"/>
    <p:sldId id="1126" r:id="rId8"/>
    <p:sldId id="1128" r:id="rId9"/>
    <p:sldId id="1129" r:id="rId10"/>
    <p:sldId id="1130" r:id="rId11"/>
    <p:sldId id="1085" r:id="rId12"/>
    <p:sldId id="1133" r:id="rId13"/>
    <p:sldId id="1134" r:id="rId14"/>
    <p:sldId id="1139" r:id="rId15"/>
    <p:sldId id="1136" r:id="rId16"/>
    <p:sldId id="1135" r:id="rId17"/>
    <p:sldId id="1132" r:id="rId18"/>
    <p:sldId id="1138" r:id="rId1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8" roundtripDataSignature="AMtx7mj1jiBdQvVDEBxoQ7iOvDREn1zS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 Parker" initials="" lastIdx="9" clrIdx="0"/>
  <p:cmAuthor id="1" name="Christian Haman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929"/>
    <a:srgbClr val="CC5A30"/>
    <a:srgbClr val="3E5D92"/>
    <a:srgbClr val="6E9C73"/>
    <a:srgbClr val="ED8A73"/>
    <a:srgbClr val="5C8962"/>
    <a:srgbClr val="70555C"/>
    <a:srgbClr val="7ABEBF"/>
    <a:srgbClr val="BFBFBF"/>
    <a:srgbClr val="9C9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708535-B1A7-490D-B444-7D7136D7D17A}">
  <a:tblStyle styleId="{EF708535-B1A7-490D-B444-7D7136D7D17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BEA"/>
          </a:solidFill>
        </a:fill>
      </a:tcStyle>
    </a:wholeTbl>
    <a:band1H>
      <a:tcTxStyle/>
      <a:tcStyle>
        <a:tcBdr/>
        <a:fill>
          <a:solidFill>
            <a:srgbClr val="F9D4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4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98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50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5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48" Type="http://customschemas.google.com/relationships/presentationmetadata" Target="metadata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68582677165353"/>
          <c:y val="4.2548543689320387E-2"/>
          <c:w val="0.56626196153208219"/>
          <c:h val="0.814393203883495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3E5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1-4376-858F-A472B63ED2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7ABE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33</c:v>
                </c:pt>
                <c:pt idx="1">
                  <c:v>38</c:v>
                </c:pt>
                <c:pt idx="2">
                  <c:v>30</c:v>
                </c:pt>
                <c:pt idx="3">
                  <c:v>35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1-4376-858F-A472B63ED2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DEC4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19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C1-4376-858F-A472B63ED2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ED8A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25</c:v>
                </c:pt>
                <c:pt idx="1">
                  <c:v>28</c:v>
                </c:pt>
                <c:pt idx="2">
                  <c:v>25</c:v>
                </c:pt>
                <c:pt idx="3">
                  <c:v>29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C1-4376-858F-A472B63ED2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832A2F"/>
            </a:solidFill>
          </c:spPr>
          <c:invertIfNegative val="0"/>
          <c:dLbls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1E-6E4B-88BD-75AB8BB84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C1-4376-858F-A472B63ED22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2-D028-4BDC-A375-6F54ACFEB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07891432"/>
        <c:axId val="2107888440"/>
      </c:barChart>
      <c:catAx>
        <c:axId val="21078914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88440"/>
        <c:crosses val="autoZero"/>
        <c:auto val="1"/>
        <c:lblAlgn val="ctr"/>
        <c:lblOffset val="100"/>
        <c:noMultiLvlLbl val="0"/>
      </c:catAx>
      <c:valAx>
        <c:axId val="2107888440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91432"/>
        <c:crosses val="autoZero"/>
        <c:crossBetween val="between"/>
        <c:majorUnit val="0.2"/>
      </c:valAx>
      <c:spPr>
        <a:ln>
          <a:solidFill>
            <a:srgbClr val="3E3B3C"/>
          </a:solidFill>
        </a:ln>
      </c:spPr>
    </c:plotArea>
    <c:legend>
      <c:legendPos val="r"/>
      <c:layout>
        <c:manualLayout>
          <c:xMode val="edge"/>
          <c:yMode val="edge"/>
          <c:x val="0.7959818515229744"/>
          <c:y val="0.31912640470912007"/>
          <c:w val="0.19812433932487761"/>
          <c:h val="0.35424088372448592"/>
        </c:manualLayout>
      </c:layout>
      <c:overlay val="0"/>
      <c:txPr>
        <a:bodyPr/>
        <a:lstStyle/>
        <a:p>
          <a:pPr>
            <a:defRPr>
              <a:latin typeface="Ideal Sans Book" pitchFamily="50" charset="0"/>
              <a:cs typeface="Ideal Sans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68582677165353"/>
          <c:y val="4.2548543689320387E-2"/>
          <c:w val="0.56626196153208219"/>
          <c:h val="0.814393203883495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3E5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8-CB4A-87C3-5FC5DC056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7ABE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29</c:v>
                </c:pt>
                <c:pt idx="1">
                  <c:v>37</c:v>
                </c:pt>
                <c:pt idx="2">
                  <c:v>32</c:v>
                </c:pt>
                <c:pt idx="3">
                  <c:v>39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8-CB4A-87C3-5FC5DC056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DEC4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22</c:v>
                </c:pt>
                <c:pt idx="1">
                  <c:v>13</c:v>
                </c:pt>
                <c:pt idx="2">
                  <c:v>23</c:v>
                </c:pt>
                <c:pt idx="3">
                  <c:v>19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8-CB4A-87C3-5FC5DC056E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ED8A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26</c:v>
                </c:pt>
                <c:pt idx="1">
                  <c:v>31</c:v>
                </c:pt>
                <c:pt idx="2">
                  <c:v>23</c:v>
                </c:pt>
                <c:pt idx="3">
                  <c:v>28</c:v>
                </c:pt>
                <c:pt idx="4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28-CB4A-87C3-5FC5DC056E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832A2F"/>
            </a:solidFill>
          </c:spPr>
          <c:invertIfNegative val="0"/>
          <c:dLbls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B28-CB4A-87C3-5FC5DC056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18</c:v>
                </c:pt>
                <c:pt idx="1">
                  <c:v>17</c:v>
                </c:pt>
                <c:pt idx="2">
                  <c:v>15</c:v>
                </c:pt>
                <c:pt idx="3">
                  <c:v>9</c:v>
                </c:pt>
                <c:pt idx="4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28-CB4A-87C3-5FC5DC056E8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6-4B28-CB4A-87C3-5FC5DC056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07891432"/>
        <c:axId val="2107888440"/>
      </c:barChart>
      <c:catAx>
        <c:axId val="21078914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88440"/>
        <c:crosses val="autoZero"/>
        <c:auto val="1"/>
        <c:lblAlgn val="ctr"/>
        <c:lblOffset val="100"/>
        <c:noMultiLvlLbl val="0"/>
      </c:catAx>
      <c:valAx>
        <c:axId val="2107888440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91432"/>
        <c:crosses val="autoZero"/>
        <c:crossBetween val="between"/>
        <c:majorUnit val="0.2"/>
      </c:valAx>
      <c:spPr>
        <a:ln>
          <a:solidFill>
            <a:srgbClr val="3E3B3C"/>
          </a:solidFill>
        </a:ln>
      </c:spPr>
    </c:plotArea>
    <c:legend>
      <c:legendPos val="r"/>
      <c:layout>
        <c:manualLayout>
          <c:xMode val="edge"/>
          <c:yMode val="edge"/>
          <c:x val="0.7959818515229744"/>
          <c:y val="0.31912640470912007"/>
          <c:w val="0.19812433932487761"/>
          <c:h val="0.35424088372448592"/>
        </c:manualLayout>
      </c:layout>
      <c:overlay val="0"/>
      <c:txPr>
        <a:bodyPr/>
        <a:lstStyle/>
        <a:p>
          <a:pPr>
            <a:defRPr>
              <a:latin typeface="Ideal Sans Book" pitchFamily="50" charset="0"/>
              <a:cs typeface="Ideal Sans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68582677165353"/>
          <c:y val="4.2548543689320387E-2"/>
          <c:w val="0.56626196153208219"/>
          <c:h val="0.814393203883495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3E5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 formatCode="0">
                  <c:v>4.0999999999999996</c:v>
                </c:pt>
                <c:pt idx="4" formatCode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B-C543-93D4-B15CEC2E58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7ABE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</c:v>
                </c:pt>
                <c:pt idx="1">
                  <c:v>34</c:v>
                </c:pt>
                <c:pt idx="2">
                  <c:v>28</c:v>
                </c:pt>
                <c:pt idx="3" formatCode="0">
                  <c:v>33.299999999999997</c:v>
                </c:pt>
                <c:pt idx="4" formatCode="0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B-C543-93D4-B15CEC2E58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DEC4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21</c:v>
                </c:pt>
                <c:pt idx="3" formatCode="0">
                  <c:v>18.7</c:v>
                </c:pt>
                <c:pt idx="4" formatCode="0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B-C543-93D4-B15CEC2E58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ED8A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26</c:v>
                </c:pt>
                <c:pt idx="1">
                  <c:v>31</c:v>
                </c:pt>
                <c:pt idx="2">
                  <c:v>26</c:v>
                </c:pt>
                <c:pt idx="3" formatCode="0">
                  <c:v>30.3</c:v>
                </c:pt>
                <c:pt idx="4" formatCode="0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6B-C543-93D4-B15CEC2E58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832A2F"/>
            </a:solidFill>
          </c:spPr>
          <c:invertIfNegative val="0"/>
          <c:dLbls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6B-C543-93D4-B15CEC2E5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22</c:v>
                </c:pt>
                <c:pt idx="1">
                  <c:v>20</c:v>
                </c:pt>
                <c:pt idx="2">
                  <c:v>19</c:v>
                </c:pt>
                <c:pt idx="3" formatCode="0">
                  <c:v>13.6</c:v>
                </c:pt>
                <c:pt idx="4" formatCode="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6B-C543-93D4-B15CEC2E580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Sheet1!$G$2:$G$6</c:f>
            </c:numRef>
          </c:val>
          <c:extLst>
            <c:ext xmlns:c16="http://schemas.microsoft.com/office/drawing/2014/chart" uri="{C3380CC4-5D6E-409C-BE32-E72D297353CC}">
              <c16:uniqueId val="{00000006-526B-C543-93D4-B15CEC2E5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07891432"/>
        <c:axId val="2107888440"/>
      </c:barChart>
      <c:catAx>
        <c:axId val="21078914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88440"/>
        <c:crosses val="autoZero"/>
        <c:auto val="1"/>
        <c:lblAlgn val="ctr"/>
        <c:lblOffset val="100"/>
        <c:noMultiLvlLbl val="0"/>
      </c:catAx>
      <c:valAx>
        <c:axId val="2107888440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91432"/>
        <c:crosses val="autoZero"/>
        <c:crossBetween val="between"/>
        <c:majorUnit val="0.2"/>
      </c:valAx>
      <c:spPr>
        <a:ln>
          <a:solidFill>
            <a:srgbClr val="3E3B3C"/>
          </a:solidFill>
        </a:ln>
      </c:spPr>
    </c:plotArea>
    <c:legend>
      <c:legendPos val="r"/>
      <c:layout>
        <c:manualLayout>
          <c:xMode val="edge"/>
          <c:yMode val="edge"/>
          <c:x val="0.7959818515229744"/>
          <c:y val="0.31912640470912007"/>
          <c:w val="0.19812433932487761"/>
          <c:h val="0.35424088372448592"/>
        </c:manualLayout>
      </c:layout>
      <c:overlay val="0"/>
      <c:txPr>
        <a:bodyPr/>
        <a:lstStyle/>
        <a:p>
          <a:pPr>
            <a:defRPr>
              <a:latin typeface="Ideal Sans Book" pitchFamily="50" charset="0"/>
              <a:cs typeface="Ideal Sans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965266067922434E-2"/>
          <c:y val="3.6820547057552971E-2"/>
          <c:w val="0.89843763839317448"/>
          <c:h val="0.727512910636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3E5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Ekurhuleni</c:v>
                </c:pt>
                <c:pt idx="1">
                  <c:v>Johannesburg</c:v>
                </c:pt>
                <c:pt idx="2">
                  <c:v>Tshwane</c:v>
                </c:pt>
                <c:pt idx="3">
                  <c:v>Emfuleni</c:v>
                </c:pt>
                <c:pt idx="4">
                  <c:v>Lesedi</c:v>
                </c:pt>
                <c:pt idx="5">
                  <c:v>Midvaal</c:v>
                </c:pt>
                <c:pt idx="6">
                  <c:v>Merafong</c:v>
                </c:pt>
                <c:pt idx="7">
                  <c:v>Mogale City</c:v>
                </c:pt>
                <c:pt idx="8">
                  <c:v>Rand West</c:v>
                </c:pt>
                <c:pt idx="9">
                  <c:v>GAUTENG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32.88621646623497</c:v>
                </c:pt>
                <c:pt idx="1">
                  <c:v>30.58968058968059</c:v>
                </c:pt>
                <c:pt idx="2">
                  <c:v>32.882765791525863</c:v>
                </c:pt>
                <c:pt idx="3">
                  <c:v>33.3028362305581</c:v>
                </c:pt>
                <c:pt idx="4">
                  <c:v>32.592592592592595</c:v>
                </c:pt>
                <c:pt idx="5">
                  <c:v>46.428571428571431</c:v>
                </c:pt>
                <c:pt idx="6">
                  <c:v>44.082840236686387</c:v>
                </c:pt>
                <c:pt idx="7">
                  <c:v>33.71868978805395</c:v>
                </c:pt>
                <c:pt idx="8">
                  <c:v>37.76223776223776</c:v>
                </c:pt>
                <c:pt idx="9">
                  <c:v>32.591694452864509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1-4F59-BEA4-FE7AC05634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rgbClr val="ED8A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Ekurhuleni</c:v>
                </c:pt>
                <c:pt idx="1">
                  <c:v>Johannesburg</c:v>
                </c:pt>
                <c:pt idx="2">
                  <c:v>Tshwane</c:v>
                </c:pt>
                <c:pt idx="3">
                  <c:v>Emfuleni</c:v>
                </c:pt>
                <c:pt idx="4">
                  <c:v>Lesedi</c:v>
                </c:pt>
                <c:pt idx="5">
                  <c:v>Midvaal</c:v>
                </c:pt>
                <c:pt idx="6">
                  <c:v>Merafong</c:v>
                </c:pt>
                <c:pt idx="7">
                  <c:v>Mogale City</c:v>
                </c:pt>
                <c:pt idx="8">
                  <c:v>Rand West</c:v>
                </c:pt>
                <c:pt idx="9">
                  <c:v>GAUTENG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37.563811684628476</c:v>
                </c:pt>
                <c:pt idx="1">
                  <c:v>35.896414342629484</c:v>
                </c:pt>
                <c:pt idx="2">
                  <c:v>42.410443230115362</c:v>
                </c:pt>
                <c:pt idx="3">
                  <c:v>24.839537869062902</c:v>
                </c:pt>
                <c:pt idx="4">
                  <c:v>30.373831775700932</c:v>
                </c:pt>
                <c:pt idx="5">
                  <c:v>41.314553990610328</c:v>
                </c:pt>
                <c:pt idx="6">
                  <c:v>36.073059360730589</c:v>
                </c:pt>
                <c:pt idx="7">
                  <c:v>35.802469135802468</c:v>
                </c:pt>
                <c:pt idx="8">
                  <c:v>25.217391304347824</c:v>
                </c:pt>
                <c:pt idx="9">
                  <c:v>37.034342258440049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1-4F59-BEA4-FE7AC05634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rgbClr val="DEC4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Ekurhuleni</c:v>
                </c:pt>
                <c:pt idx="1">
                  <c:v>Johannesburg</c:v>
                </c:pt>
                <c:pt idx="2">
                  <c:v>Tshwane</c:v>
                </c:pt>
                <c:pt idx="3">
                  <c:v>Emfuleni</c:v>
                </c:pt>
                <c:pt idx="4">
                  <c:v>Lesedi</c:v>
                </c:pt>
                <c:pt idx="5">
                  <c:v>Midvaal</c:v>
                </c:pt>
                <c:pt idx="6">
                  <c:v>Merafong</c:v>
                </c:pt>
                <c:pt idx="7">
                  <c:v>Mogale City</c:v>
                </c:pt>
                <c:pt idx="8">
                  <c:v>Rand West</c:v>
                </c:pt>
                <c:pt idx="9">
                  <c:v>GAUTENG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41.535663245420295</c:v>
                </c:pt>
                <c:pt idx="1">
                  <c:v>34.282325029655993</c:v>
                </c:pt>
                <c:pt idx="2">
                  <c:v>31.821974965229487</c:v>
                </c:pt>
                <c:pt idx="3">
                  <c:v>20.752498530276309</c:v>
                </c:pt>
                <c:pt idx="4">
                  <c:v>27.777777777777779</c:v>
                </c:pt>
                <c:pt idx="5">
                  <c:v>45.493562231759654</c:v>
                </c:pt>
                <c:pt idx="6">
                  <c:v>21.503131524008349</c:v>
                </c:pt>
                <c:pt idx="7">
                  <c:v>41.920903954802256</c:v>
                </c:pt>
                <c:pt idx="8">
                  <c:v>28.229665071770331</c:v>
                </c:pt>
                <c:pt idx="9">
                  <c:v>34.717547075487417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1-4F59-BEA4-FE7AC05634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rgbClr val="7ABE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Ekurhuleni</c:v>
                </c:pt>
                <c:pt idx="1">
                  <c:v>Johannesburg</c:v>
                </c:pt>
                <c:pt idx="2">
                  <c:v>Tshwane</c:v>
                </c:pt>
                <c:pt idx="3">
                  <c:v>Emfuleni</c:v>
                </c:pt>
                <c:pt idx="4">
                  <c:v>Lesedi</c:v>
                </c:pt>
                <c:pt idx="5">
                  <c:v>Midvaal</c:v>
                </c:pt>
                <c:pt idx="6">
                  <c:v>Merafong</c:v>
                </c:pt>
                <c:pt idx="7">
                  <c:v>Mogale City</c:v>
                </c:pt>
                <c:pt idx="8">
                  <c:v>Rand West</c:v>
                </c:pt>
                <c:pt idx="9">
                  <c:v>GAUTENG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42.952292441140031</c:v>
                </c:pt>
                <c:pt idx="1">
                  <c:v>37.844061848886938</c:v>
                </c:pt>
                <c:pt idx="2">
                  <c:v>34.334334334334329</c:v>
                </c:pt>
                <c:pt idx="3">
                  <c:v>22.624434389140273</c:v>
                </c:pt>
                <c:pt idx="4">
                  <c:v>43.137254901960787</c:v>
                </c:pt>
                <c:pt idx="5">
                  <c:v>54.761904761904766</c:v>
                </c:pt>
                <c:pt idx="6">
                  <c:v>28.932584269662918</c:v>
                </c:pt>
                <c:pt idx="7">
                  <c:v>37.5</c:v>
                </c:pt>
                <c:pt idx="8">
                  <c:v>31.25</c:v>
                </c:pt>
                <c:pt idx="9">
                  <c:v>37.430190043794447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E1-4F59-BEA4-FE7AC05634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5D89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Ekurhuleni</c:v>
                </c:pt>
                <c:pt idx="1">
                  <c:v>Johannesburg</c:v>
                </c:pt>
                <c:pt idx="2">
                  <c:v>Tshwane</c:v>
                </c:pt>
                <c:pt idx="3">
                  <c:v>Emfuleni</c:v>
                </c:pt>
                <c:pt idx="4">
                  <c:v>Lesedi</c:v>
                </c:pt>
                <c:pt idx="5">
                  <c:v>Midvaal</c:v>
                </c:pt>
                <c:pt idx="6">
                  <c:v>Merafong</c:v>
                </c:pt>
                <c:pt idx="7">
                  <c:v>Mogale City</c:v>
                </c:pt>
                <c:pt idx="8">
                  <c:v>Rand West</c:v>
                </c:pt>
                <c:pt idx="9">
                  <c:v>GAUTENG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27.138300956799071</c:v>
                </c:pt>
                <c:pt idx="1">
                  <c:v>27.405136067458795</c:v>
                </c:pt>
                <c:pt idx="2">
                  <c:v>23.599632690541782</c:v>
                </c:pt>
                <c:pt idx="3">
                  <c:v>8.716323296354993</c:v>
                </c:pt>
                <c:pt idx="4">
                  <c:v>33.684210526315788</c:v>
                </c:pt>
                <c:pt idx="5">
                  <c:v>56.435643564356432</c:v>
                </c:pt>
                <c:pt idx="6">
                  <c:v>15.625</c:v>
                </c:pt>
                <c:pt idx="7">
                  <c:v>31.268436578171094</c:v>
                </c:pt>
                <c:pt idx="8">
                  <c:v>20.754716981132077</c:v>
                </c:pt>
                <c:pt idx="9">
                  <c:v>25.586871734491133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5-4083-A852-786BFF8FC5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8916264"/>
        <c:axId val="2108912936"/>
      </c:barChart>
      <c:catAx>
        <c:axId val="210891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912936"/>
        <c:crosses val="autoZero"/>
        <c:auto val="1"/>
        <c:lblAlgn val="ctr"/>
        <c:lblOffset val="100"/>
        <c:noMultiLvlLbl val="0"/>
      </c:catAx>
      <c:valAx>
        <c:axId val="210891293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ZA" b="0" dirty="0"/>
                  <a:t>% respondents</a:t>
                </a:r>
              </a:p>
            </c:rich>
          </c:tx>
          <c:layout>
            <c:manualLayout>
              <c:xMode val="edge"/>
              <c:yMode val="edge"/>
              <c:x val="8.4119542990529223E-3"/>
              <c:y val="0.288027766494962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916264"/>
        <c:crosses val="autoZero"/>
        <c:crossBetween val="between"/>
        <c:majorUnit val="20"/>
      </c:valAx>
      <c:spPr>
        <a:ln>
          <a:solidFill>
            <a:srgbClr val="3E3B3C"/>
          </a:solidFill>
        </a:ln>
      </c:spPr>
    </c:plotArea>
    <c:legend>
      <c:legendPos val="r"/>
      <c:layout>
        <c:manualLayout>
          <c:xMode val="edge"/>
          <c:yMode val="edge"/>
          <c:x val="9.887767569232582E-2"/>
          <c:y val="0.86214028334225679"/>
          <c:w val="0.8627247169338802"/>
          <c:h val="8.65689369741951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50000"/>
            </a:schemeClr>
          </a:solidFill>
          <a:latin typeface="Ideal Sans Book" pitchFamily="50" charset="0"/>
          <a:cs typeface="Ideal Sans Book" pitchFamily="50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 i="0">
                <a:latin typeface="Ideal Sans Book" pitchFamily="2" charset="0"/>
                <a:cs typeface="Ideal Sans Book" pitchFamily="2" charset="0"/>
              </a:defRPr>
            </a:pPr>
            <a:r>
              <a:rPr lang="en-US" sz="1600" b="0" i="0" dirty="0">
                <a:latin typeface="Ideal Sans Book" pitchFamily="2" charset="0"/>
                <a:cs typeface="Ideal Sans Book" pitchFamily="2" charset="0"/>
              </a:rPr>
              <a:t>Agree or disagree: the country is going</a:t>
            </a:r>
            <a:r>
              <a:rPr lang="en-US" sz="1600" b="0" i="0" baseline="0" dirty="0">
                <a:latin typeface="Ideal Sans Book" pitchFamily="2" charset="0"/>
                <a:cs typeface="Ideal Sans Book" pitchFamily="2" charset="0"/>
              </a:rPr>
              <a:t> in the wrong direction</a:t>
            </a:r>
            <a:endParaRPr lang="en-US" sz="1600" b="0" i="0" dirty="0">
              <a:latin typeface="Ideal Sans Book" pitchFamily="2" charset="0"/>
              <a:cs typeface="Ideal Sans Book" pitchFamily="2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52425961252267"/>
          <c:y val="0.12441938467711117"/>
          <c:w val="0.60386638920155766"/>
          <c:h val="0.762173518767139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832A2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21.3</c:v>
                </c:pt>
                <c:pt idx="1">
                  <c:v>17.5</c:v>
                </c:pt>
                <c:pt idx="2">
                  <c:v>23</c:v>
                </c:pt>
                <c:pt idx="3">
                  <c:v>18.3</c:v>
                </c:pt>
                <c:pt idx="4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1-4376-858F-A472B63ED2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ED8A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38.6</c:v>
                </c:pt>
                <c:pt idx="1">
                  <c:v>42.3</c:v>
                </c:pt>
                <c:pt idx="2">
                  <c:v>37.9</c:v>
                </c:pt>
                <c:pt idx="3">
                  <c:v>41.8</c:v>
                </c:pt>
                <c:pt idx="4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1-4376-858F-A472B63ED2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rgbClr val="DEC4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13.3</c:v>
                </c:pt>
                <c:pt idx="1">
                  <c:v>9.9</c:v>
                </c:pt>
                <c:pt idx="2">
                  <c:v>15.9</c:v>
                </c:pt>
                <c:pt idx="3">
                  <c:v>14.1</c:v>
                </c:pt>
                <c:pt idx="4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C1-4376-858F-A472B63ED2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7ABE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22.7</c:v>
                </c:pt>
                <c:pt idx="1">
                  <c:v>26.2</c:v>
                </c:pt>
                <c:pt idx="2">
                  <c:v>17.8</c:v>
                </c:pt>
                <c:pt idx="3">
                  <c:v>21.4</c:v>
                </c:pt>
                <c:pt idx="4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E-47A8-80A5-E4D7FF5497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3E5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2013/14</c:v>
                </c:pt>
                <c:pt idx="2">
                  <c:v>2015/16</c:v>
                </c:pt>
                <c:pt idx="3">
                  <c:v>2017/18</c:v>
                </c:pt>
                <c:pt idx="4">
                  <c:v>2020/21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4.0999999999999996</c:v>
                </c:pt>
                <c:pt idx="1">
                  <c:v>4.0999999999999996</c:v>
                </c:pt>
                <c:pt idx="2">
                  <c:v>5.4</c:v>
                </c:pt>
                <c:pt idx="3">
                  <c:v>4.4000000000000004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E-47A8-80A5-E4D7FF5497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2107891432"/>
        <c:axId val="2107888440"/>
      </c:barChart>
      <c:catAx>
        <c:axId val="21078914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88440"/>
        <c:crosses val="autoZero"/>
        <c:auto val="1"/>
        <c:lblAlgn val="ctr"/>
        <c:lblOffset val="100"/>
        <c:noMultiLvlLbl val="0"/>
      </c:catAx>
      <c:valAx>
        <c:axId val="2107888440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107891432"/>
        <c:crosses val="autoZero"/>
        <c:crossBetween val="between"/>
        <c:majorUnit val="0.2"/>
      </c:valAx>
      <c:spPr>
        <a:ln>
          <a:solidFill>
            <a:srgbClr val="3E3B3C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Ideal Sans Book" pitchFamily="50" charset="0"/>
              <a:cs typeface="Ideal Sans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017774802846983"/>
          <c:y val="2.6699029126213591E-2"/>
          <c:w val="0.72296785511678385"/>
          <c:h val="0.42973134611955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Job creation</c:v>
                </c:pt>
              </c:strCache>
            </c:strRef>
          </c:tx>
          <c:spPr>
            <a:solidFill>
              <a:srgbClr val="3E5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government doing the worst at?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52.198233857097101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5-40A3-AAF2-1B4E02CD62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Keeping government free of corruption</c:v>
                </c:pt>
              </c:strCache>
            </c:strRef>
          </c:tx>
          <c:spPr>
            <a:solidFill>
              <a:srgbClr val="832A2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government doing the worst at?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17.587405815761301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5-40A3-AAF2-1B4E02CD62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Housing &amp; basic services</c:v>
                </c:pt>
              </c:strCache>
            </c:strRef>
          </c:tx>
          <c:spPr>
            <a:solidFill>
              <a:srgbClr val="CC5A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government doing the worst at?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12.942722748437339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85-40A3-AAF2-1B4E02CD62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Economic growth</c:v>
                </c:pt>
              </c:strCache>
            </c:strRef>
          </c:tx>
          <c:spPr>
            <a:solidFill>
              <a:srgbClr val="7055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government doing the worst at?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6.3969232077646323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85-40A3-AAF2-1B4E02CD62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Safety &amp; security</c:v>
                </c:pt>
              </c:strCache>
            </c:strRef>
          </c:tx>
          <c:spPr>
            <a:solidFill>
              <a:srgbClr val="DEC3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>
                    <a:solidFill>
                      <a:schemeClr val="tx1"/>
                    </a:solidFill>
                    <a:latin typeface="Ideal Sans Book" pitchFamily="2" charset="0"/>
                    <a:cs typeface="Ideal Sans Book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What is government doing the worst at?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3.4077264547390178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9-43DC-B976-BB4F184B1B9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>
                    <a:solidFill>
                      <a:schemeClr val="tx1"/>
                    </a:solidFill>
                    <a:latin typeface="Ideal Sans Book" pitchFamily="2" charset="0"/>
                    <a:cs typeface="Ideal Sans Book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What is government doing the worst at?</c:v>
                </c:pt>
              </c:strCache>
            </c:strRef>
          </c:cat>
          <c:val>
            <c:numRef>
              <c:f>Sheet1!$G$2</c:f>
              <c:numCache>
                <c:formatCode>0</c:formatCode>
                <c:ptCount val="1"/>
                <c:pt idx="0">
                  <c:v>7.4669879162006421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7-4E0C-B86D-241091C34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42595624"/>
        <c:axId val="2042598616"/>
      </c:barChart>
      <c:catAx>
        <c:axId val="2042595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042598616"/>
        <c:crosses val="autoZero"/>
        <c:auto val="1"/>
        <c:lblAlgn val="ctr"/>
        <c:lblOffset val="100"/>
        <c:noMultiLvlLbl val="0"/>
      </c:catAx>
      <c:valAx>
        <c:axId val="2042598616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0425956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9296609537661477"/>
          <c:y val="0.64722620455821522"/>
          <c:w val="0.6061364362465872"/>
          <c:h val="0.32310303447513244"/>
        </c:manualLayout>
      </c:layout>
      <c:overlay val="0"/>
      <c:txPr>
        <a:bodyPr/>
        <a:lstStyle/>
        <a:p>
          <a:pPr>
            <a:defRPr sz="1400">
              <a:latin typeface="Ideal Sans Book" pitchFamily="50" charset="0"/>
              <a:cs typeface="Ideal Sans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667464442578984"/>
          <c:y val="2.6699029126213591E-2"/>
          <c:w val="0.72647095871946388"/>
          <c:h val="0.405006685392514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Lack of jobs</c:v>
                </c:pt>
              </c:strCache>
            </c:strRef>
          </c:tx>
          <c:spPr>
            <a:solidFill>
              <a:srgbClr val="3E5D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the main reason people live in poverty?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C-E942-BBEE-57355F0A7E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Corrupt / incompetent government</c:v>
                </c:pt>
              </c:strCache>
            </c:strRef>
          </c:tx>
          <c:spPr>
            <a:solidFill>
              <a:srgbClr val="832A2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solidFill>
                      <a:schemeClr val="bg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the main reason people live in poverty?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C-E942-BBEE-57355F0A7E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Poor education</c:v>
                </c:pt>
              </c:strCache>
            </c:strRef>
          </c:tx>
          <c:spPr>
            <a:solidFill>
              <a:srgbClr val="5C89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the main reason people live in poverty?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DC-E942-BBEE-57355F0A7E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Laziness</c:v>
                </c:pt>
              </c:strCache>
            </c:strRef>
          </c:tx>
          <c:spPr>
            <a:solidFill>
              <a:srgbClr val="ED8A7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Ideal Sans Book" pitchFamily="50" charset="0"/>
                    <a:cs typeface="Ideal Sans Book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What is the main reason people live in poverty?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DC-E942-BBEE-57355F0A7EF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Africa's history</c:v>
                </c:pt>
              </c:strCache>
            </c:strRef>
          </c:tx>
          <c:spPr>
            <a:solidFill>
              <a:srgbClr val="DEC3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>
                    <a:solidFill>
                      <a:schemeClr val="tx1"/>
                    </a:solidFill>
                    <a:latin typeface="Ideal Sans Book" pitchFamily="2" charset="0"/>
                    <a:cs typeface="Ideal Sans Book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What is the main reason people live in poverty?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DC-E942-BBEE-57355F0A7EF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Drugs</c:v>
                </c:pt>
              </c:strCache>
            </c:strRef>
          </c:tx>
          <c:spPr>
            <a:solidFill>
              <a:srgbClr val="7ABE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>
                    <a:solidFill>
                      <a:schemeClr val="tx1"/>
                    </a:solidFill>
                    <a:latin typeface="Ideal Sans Book" pitchFamily="2" charset="0"/>
                    <a:cs typeface="Ideal Sans Book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What is the main reason people live in poverty?</c:v>
                </c:pt>
              </c:strCache>
            </c:strRef>
          </c:cat>
          <c:val>
            <c:numRef>
              <c:f>Sheet1!$G$2</c:f>
              <c:numCache>
                <c:formatCode>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DC-E942-BBEE-57355F0A7EF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3E3B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>
                    <a:solidFill>
                      <a:schemeClr val="bg1"/>
                    </a:solidFill>
                    <a:latin typeface="Ideal Sans Book" pitchFamily="2" charset="0"/>
                    <a:cs typeface="Ideal Sans Book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What is the main reason people live in poverty?</c:v>
                </c:pt>
              </c:strCache>
            </c:strRef>
          </c:cat>
          <c:val>
            <c:numRef>
              <c:f>Sheet1!$H$2</c:f>
              <c:numCache>
                <c:formatCode>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DC-E942-BBEE-57355F0A7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42595624"/>
        <c:axId val="2042598616"/>
      </c:barChart>
      <c:catAx>
        <c:axId val="2042595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042598616"/>
        <c:crosses val="autoZero"/>
        <c:auto val="1"/>
        <c:lblAlgn val="ctr"/>
        <c:lblOffset val="100"/>
        <c:noMultiLvlLbl val="0"/>
      </c:catAx>
      <c:valAx>
        <c:axId val="2042598616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Ideal Sans Book" pitchFamily="50" charset="0"/>
                <a:cs typeface="Ideal Sans Book" pitchFamily="50" charset="0"/>
              </a:defRPr>
            </a:pPr>
            <a:endParaRPr lang="en-US"/>
          </a:p>
        </c:txPr>
        <c:crossAx val="20425956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9296611735672903"/>
          <c:y val="0.59283195095873276"/>
          <c:w val="0.59163981107146235"/>
          <c:h val="0.40716804904126719"/>
        </c:manualLayout>
      </c:layout>
      <c:overlay val="0"/>
      <c:txPr>
        <a:bodyPr/>
        <a:lstStyle/>
        <a:p>
          <a:pPr>
            <a:defRPr sz="1400">
              <a:latin typeface="Ideal Sans Book" pitchFamily="50" charset="0"/>
              <a:cs typeface="Ideal Sans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32" name="Google Shape;232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Z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19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95F77-116A-004C-AD61-DF362CE4F8A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10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Shaped by all of these factors,</a:t>
            </a:r>
            <a:r>
              <a:rPr lang="en-US" baseline="0" dirty="0"/>
              <a:t> satisfaction with all spheres of government has plummeted.</a:t>
            </a:r>
          </a:p>
          <a:p>
            <a:r>
              <a:rPr lang="en-US" baseline="0" dirty="0"/>
              <a:t>The percentage of respondents satisfied with national government has fallen from 42% to 33%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95F77-116A-004C-AD61-DF362CE4F8A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45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Satisfaction</a:t>
            </a:r>
            <a:r>
              <a:rPr lang="en-US" baseline="0" dirty="0"/>
              <a:t> with provincial government has been particularly hard hit.</a:t>
            </a:r>
          </a:p>
          <a:p>
            <a:r>
              <a:rPr lang="en-US" baseline="0" dirty="0"/>
              <a:t>In 2017/18 44% of respondents were satisfied, and in 2020/21 only 29% say they are – a decline of 15 percentage points.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95F77-116A-004C-AD61-DF362CE4F8A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33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Satisfaction</a:t>
            </a:r>
            <a:r>
              <a:rPr lang="en-US" baseline="0" dirty="0"/>
              <a:t> with local government has fallen from 37% to 26%.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aseline="0" dirty="0"/>
              <a:t>Dissatisfaction has increased dramatically, from 44% to 57% on average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95F77-116A-004C-AD61-DF362CE4F8A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39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Satisfaction with local government varies by municipality. In some cases satisfaction was going up, for example in Ekurhuleni, but there has then been a decline. Only </a:t>
            </a:r>
            <a:r>
              <a:rPr lang="en-ZA" dirty="0" err="1"/>
              <a:t>Midvaal</a:t>
            </a:r>
            <a:r>
              <a:rPr lang="en-ZA" dirty="0"/>
              <a:t> has held steady, and look at Emfuleni, where there has been a dramatic collapse in satisfaction.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8D8F-3C7C-124F-9599-FA1513A82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ZA" sz="1200" dirty="0">
                <a:latin typeface="Ideal Sans Book" pitchFamily="50" charset="0"/>
                <a:cs typeface="Ideal Sans Book" pitchFamily="50" charset="0"/>
              </a:rPr>
              <a:t>Government satisfaction is obviously shaped by</a:t>
            </a:r>
            <a:r>
              <a:rPr lang="en-ZA" sz="1200" baseline="0" dirty="0">
                <a:latin typeface="Ideal Sans Book" pitchFamily="50" charset="0"/>
                <a:cs typeface="Ideal Sans Book" pitchFamily="50" charset="0"/>
              </a:rPr>
              <a:t> many factors. Our data suggests that lack of trust in leaders is a major factor in shaping satisfaction with government. Only one quarter of respondents trust government leaders, and even fewer believe that government works cohesively and inclusively.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ZA" sz="1200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95F77-116A-004C-AD61-DF362CE4F8A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13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questions give further indication that many respondents are concerned about corruption. We asked respondents what they thought government was doing the worst at. 52% said government is doing the worst at job creation, but a sizeable proportion, 18%, say keeping government free of corruption</a:t>
            </a:r>
          </a:p>
          <a:p>
            <a:r>
              <a:rPr lang="en-US" dirty="0"/>
              <a:t>We also asked respondents to say what they thought the main reason is for people living in poverty. 65% say lack of jobs but again 15% say corrupt or incompetent government officials.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395F77-116A-004C-AD61-DF362CE4F8AC}" type="slidenum">
              <a:rPr kumimoji="0" lang="en-ZA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ZA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65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5"/>
          <p:cNvSpPr/>
          <p:nvPr/>
        </p:nvSpPr>
        <p:spPr>
          <a:xfrm>
            <a:off x="-304800" y="-101600"/>
            <a:ext cx="12496799" cy="69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5"/>
          <p:cNvSpPr txBox="1">
            <a:spLocks noGrp="1"/>
          </p:cNvSpPr>
          <p:nvPr>
            <p:ph type="title"/>
          </p:nvPr>
        </p:nvSpPr>
        <p:spPr>
          <a:xfrm>
            <a:off x="245758" y="647700"/>
            <a:ext cx="4654550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C3B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3E3C3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65"/>
          <p:cNvSpPr txBox="1">
            <a:spLocks noGrp="1"/>
          </p:cNvSpPr>
          <p:nvPr>
            <p:ph type="body" idx="1"/>
          </p:nvPr>
        </p:nvSpPr>
        <p:spPr>
          <a:xfrm>
            <a:off x="245758" y="2463801"/>
            <a:ext cx="4654550" cy="56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>
                <a:solidFill>
                  <a:srgbClr val="3E3C3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2000"/>
              <a:buNone/>
              <a:defRPr sz="2000">
                <a:solidFill>
                  <a:srgbClr val="90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800"/>
              <a:buNone/>
              <a:defRPr sz="1800">
                <a:solidFill>
                  <a:srgbClr val="90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65"/>
          <p:cNvSpPr txBox="1"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65"/>
          <p:cNvCxnSpPr/>
          <p:nvPr/>
        </p:nvCxnSpPr>
        <p:spPr>
          <a:xfrm>
            <a:off x="329409" y="3038475"/>
            <a:ext cx="704850" cy="0"/>
          </a:xfrm>
          <a:prstGeom prst="straightConnector1">
            <a:avLst/>
          </a:prstGeom>
          <a:noFill/>
          <a:ln w="38100" cap="flat" cmpd="sng">
            <a:solidFill>
              <a:srgbClr val="832A2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65"/>
          <p:cNvSpPr/>
          <p:nvPr/>
        </p:nvSpPr>
        <p:spPr>
          <a:xfrm>
            <a:off x="-304800" y="4484967"/>
            <a:ext cx="6089650" cy="2398435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5"/>
          <p:cNvSpPr/>
          <p:nvPr/>
        </p:nvSpPr>
        <p:spPr>
          <a:xfrm>
            <a:off x="-304800" y="-152401"/>
            <a:ext cx="6089650" cy="330202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5"/>
          <p:cNvSpPr txBox="1">
            <a:spLocks noGrp="1"/>
          </p:cNvSpPr>
          <p:nvPr>
            <p:ph type="body" idx="2"/>
          </p:nvPr>
        </p:nvSpPr>
        <p:spPr>
          <a:xfrm>
            <a:off x="245758" y="3225800"/>
            <a:ext cx="4654550" cy="56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>
                <a:solidFill>
                  <a:srgbClr val="3E3C3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2000"/>
              <a:buNone/>
              <a:defRPr sz="2000">
                <a:solidFill>
                  <a:srgbClr val="90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800"/>
              <a:buNone/>
              <a:defRPr sz="1800">
                <a:solidFill>
                  <a:srgbClr val="90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65"/>
          <p:cNvSpPr>
            <a:spLocks noGrp="1"/>
          </p:cNvSpPr>
          <p:nvPr>
            <p:ph type="pic" idx="3"/>
          </p:nvPr>
        </p:nvSpPr>
        <p:spPr>
          <a:xfrm>
            <a:off x="5784850" y="-152400"/>
            <a:ext cx="6407150" cy="70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5"/>
          <p:cNvSpPr txBox="1">
            <a:spLocks noGrp="1"/>
          </p:cNvSpPr>
          <p:nvPr>
            <p:ph type="body" idx="4"/>
          </p:nvPr>
        </p:nvSpPr>
        <p:spPr>
          <a:xfrm>
            <a:off x="6661150" y="6146800"/>
            <a:ext cx="465455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C99"/>
              </a:buClr>
              <a:buSzPts val="1100"/>
              <a:buNone/>
              <a:defRPr sz="1100">
                <a:solidFill>
                  <a:srgbClr val="999C9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2000"/>
              <a:buNone/>
              <a:defRPr sz="2000">
                <a:solidFill>
                  <a:srgbClr val="90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800"/>
              <a:buNone/>
              <a:defRPr sz="1800">
                <a:solidFill>
                  <a:srgbClr val="90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8F8F"/>
              </a:buClr>
              <a:buSzPts val="1600"/>
              <a:buNone/>
              <a:defRPr sz="1600">
                <a:solidFill>
                  <a:srgbClr val="908F8F"/>
                </a:solidFill>
              </a:defRPr>
            </a:lvl9pPr>
          </a:lstStyle>
          <a:p>
            <a:endParaRPr/>
          </a:p>
        </p:txBody>
      </p:sp>
      <p:pic>
        <p:nvPicPr>
          <p:cNvPr id="23" name="Google Shape;23;p65" descr="GCRO-logo_on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37" y="5947277"/>
            <a:ext cx="2623969" cy="80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88899"/>
            <a:ext cx="12192000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8969"/>
            <a:ext cx="12192000" cy="1270000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1260475"/>
            <a:ext cx="12192000" cy="56102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ZA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4969" y="813610"/>
            <a:ext cx="8597787" cy="465137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0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255976" y="319771"/>
            <a:ext cx="8615362" cy="48497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7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/image and text">
  <p:cSld name="Chart/imag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2"/>
          <p:cNvSpPr txBox="1">
            <a:spLocks noGrp="1"/>
          </p:cNvSpPr>
          <p:nvPr>
            <p:ph type="subTitle" idx="1"/>
          </p:nvPr>
        </p:nvSpPr>
        <p:spPr>
          <a:xfrm>
            <a:off x="6174897" y="3429951"/>
            <a:ext cx="5011062" cy="1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72"/>
          <p:cNvSpPr txBox="1">
            <a:spLocks noGrp="1"/>
          </p:cNvSpPr>
          <p:nvPr>
            <p:ph type="body" idx="2"/>
          </p:nvPr>
        </p:nvSpPr>
        <p:spPr>
          <a:xfrm>
            <a:off x="520700" y="5097462"/>
            <a:ext cx="50292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C99"/>
              </a:buClr>
              <a:buSzPts val="1100"/>
              <a:buNone/>
              <a:defRPr sz="1100">
                <a:solidFill>
                  <a:srgbClr val="999C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2"/>
          <p:cNvSpPr>
            <a:spLocks noGrp="1"/>
          </p:cNvSpPr>
          <p:nvPr>
            <p:ph type="pic" idx="3"/>
          </p:nvPr>
        </p:nvSpPr>
        <p:spPr>
          <a:xfrm>
            <a:off x="921163" y="1970088"/>
            <a:ext cx="4140764" cy="305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2"/>
          <p:cNvSpPr txBox="1">
            <a:spLocks noGrp="1"/>
          </p:cNvSpPr>
          <p:nvPr>
            <p:ph type="body" idx="4"/>
          </p:nvPr>
        </p:nvSpPr>
        <p:spPr>
          <a:xfrm>
            <a:off x="264969" y="813610"/>
            <a:ext cx="85977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2"/>
          <p:cNvSpPr txBox="1">
            <a:spLocks noGrp="1"/>
          </p:cNvSpPr>
          <p:nvPr>
            <p:ph type="body" idx="5"/>
          </p:nvPr>
        </p:nvSpPr>
        <p:spPr>
          <a:xfrm>
            <a:off x="255976" y="319771"/>
            <a:ext cx="8615362" cy="48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/image and text 3 column">
  <p:cSld name="Chart/image and text 3 colum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3"/>
          <p:cNvSpPr txBox="1">
            <a:spLocks noGrp="1"/>
          </p:cNvSpPr>
          <p:nvPr>
            <p:ph type="title"/>
          </p:nvPr>
        </p:nvSpPr>
        <p:spPr>
          <a:xfrm>
            <a:off x="838200" y="4264025"/>
            <a:ext cx="3251200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body" idx="1"/>
          </p:nvPr>
        </p:nvSpPr>
        <p:spPr>
          <a:xfrm>
            <a:off x="838200" y="4965701"/>
            <a:ext cx="3251200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Georgia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3"/>
          <p:cNvSpPr txBox="1">
            <a:spLocks noGrp="1"/>
          </p:cNvSpPr>
          <p:nvPr>
            <p:ph type="body" idx="2"/>
          </p:nvPr>
        </p:nvSpPr>
        <p:spPr>
          <a:xfrm>
            <a:off x="4406900" y="4965701"/>
            <a:ext cx="3251200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Georgia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3"/>
          <p:cNvSpPr txBox="1">
            <a:spLocks noGrp="1"/>
          </p:cNvSpPr>
          <p:nvPr>
            <p:ph type="body" idx="3"/>
          </p:nvPr>
        </p:nvSpPr>
        <p:spPr>
          <a:xfrm>
            <a:off x="4406900" y="4264025"/>
            <a:ext cx="3251200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  <a:defRPr sz="1800" b="1">
                <a:solidFill>
                  <a:srgbClr val="3E3C3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3"/>
          <p:cNvSpPr txBox="1">
            <a:spLocks noGrp="1"/>
          </p:cNvSpPr>
          <p:nvPr>
            <p:ph type="body" idx="4"/>
          </p:nvPr>
        </p:nvSpPr>
        <p:spPr>
          <a:xfrm>
            <a:off x="7975600" y="4965701"/>
            <a:ext cx="3251200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Georgia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3"/>
          <p:cNvSpPr txBox="1">
            <a:spLocks noGrp="1"/>
          </p:cNvSpPr>
          <p:nvPr>
            <p:ph type="body" idx="5"/>
          </p:nvPr>
        </p:nvSpPr>
        <p:spPr>
          <a:xfrm>
            <a:off x="7975600" y="4264025"/>
            <a:ext cx="3251200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  <a:defRPr sz="1800" b="1">
                <a:solidFill>
                  <a:srgbClr val="3E3C3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6"/>
          </p:nvPr>
        </p:nvSpPr>
        <p:spPr>
          <a:xfrm>
            <a:off x="838200" y="3894137"/>
            <a:ext cx="3251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C99"/>
              </a:buClr>
              <a:buSzPts val="1100"/>
              <a:buNone/>
              <a:defRPr sz="1100">
                <a:solidFill>
                  <a:srgbClr val="999C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7"/>
          </p:nvPr>
        </p:nvSpPr>
        <p:spPr>
          <a:xfrm>
            <a:off x="4406900" y="3894137"/>
            <a:ext cx="3251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C99"/>
              </a:buClr>
              <a:buSzPts val="1100"/>
              <a:buNone/>
              <a:defRPr sz="1100">
                <a:solidFill>
                  <a:srgbClr val="999C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body" idx="8"/>
          </p:nvPr>
        </p:nvSpPr>
        <p:spPr>
          <a:xfrm>
            <a:off x="7975600" y="3894137"/>
            <a:ext cx="3251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C99"/>
              </a:buClr>
              <a:buSzPts val="1100"/>
              <a:buNone/>
              <a:defRPr sz="1100">
                <a:solidFill>
                  <a:srgbClr val="999C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>
            <a:spLocks noGrp="1"/>
          </p:cNvSpPr>
          <p:nvPr>
            <p:ph type="pic" idx="9"/>
          </p:nvPr>
        </p:nvSpPr>
        <p:spPr>
          <a:xfrm>
            <a:off x="828675" y="1490663"/>
            <a:ext cx="3262313" cy="231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3"/>
          <p:cNvSpPr>
            <a:spLocks noGrp="1"/>
          </p:cNvSpPr>
          <p:nvPr>
            <p:ph type="pic" idx="13"/>
          </p:nvPr>
        </p:nvSpPr>
        <p:spPr>
          <a:xfrm>
            <a:off x="4418025" y="1490663"/>
            <a:ext cx="3262313" cy="231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3"/>
          <p:cNvSpPr>
            <a:spLocks noGrp="1"/>
          </p:cNvSpPr>
          <p:nvPr>
            <p:ph type="pic" idx="14"/>
          </p:nvPr>
        </p:nvSpPr>
        <p:spPr>
          <a:xfrm>
            <a:off x="7976956" y="1490663"/>
            <a:ext cx="3262313" cy="231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body" idx="15"/>
          </p:nvPr>
        </p:nvSpPr>
        <p:spPr>
          <a:xfrm>
            <a:off x="264969" y="813610"/>
            <a:ext cx="85977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body" idx="16"/>
          </p:nvPr>
        </p:nvSpPr>
        <p:spPr>
          <a:xfrm>
            <a:off x="255976" y="319771"/>
            <a:ext cx="8615362" cy="48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ists 2 column">
  <p:cSld name="Text lists 2 colum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5"/>
          <p:cNvSpPr/>
          <p:nvPr/>
        </p:nvSpPr>
        <p:spPr>
          <a:xfrm>
            <a:off x="6019800" y="1257300"/>
            <a:ext cx="6172200" cy="5600700"/>
          </a:xfrm>
          <a:prstGeom prst="rect">
            <a:avLst/>
          </a:prstGeom>
          <a:solidFill>
            <a:srgbClr val="E3E3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5"/>
          <p:cNvSpPr txBox="1">
            <a:spLocks noGrp="1"/>
          </p:cNvSpPr>
          <p:nvPr>
            <p:ph type="body" idx="1"/>
          </p:nvPr>
        </p:nvSpPr>
        <p:spPr>
          <a:xfrm>
            <a:off x="865189" y="1681163"/>
            <a:ext cx="43545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body" idx="2"/>
          </p:nvPr>
        </p:nvSpPr>
        <p:spPr>
          <a:xfrm>
            <a:off x="865188" y="2505075"/>
            <a:ext cx="4354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body" idx="3"/>
          </p:nvPr>
        </p:nvSpPr>
        <p:spPr>
          <a:xfrm>
            <a:off x="6923089" y="1681163"/>
            <a:ext cx="43545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75"/>
          <p:cNvSpPr txBox="1">
            <a:spLocks noGrp="1"/>
          </p:cNvSpPr>
          <p:nvPr>
            <p:ph type="body" idx="4"/>
          </p:nvPr>
        </p:nvSpPr>
        <p:spPr>
          <a:xfrm>
            <a:off x="6923088" y="2505075"/>
            <a:ext cx="4354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body" idx="5"/>
          </p:nvPr>
        </p:nvSpPr>
        <p:spPr>
          <a:xfrm>
            <a:off x="264969" y="813610"/>
            <a:ext cx="85977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body" idx="6"/>
          </p:nvPr>
        </p:nvSpPr>
        <p:spPr>
          <a:xfrm>
            <a:off x="255976" y="319771"/>
            <a:ext cx="8615362" cy="48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with text_2">
  <p:cSld name="Chart with text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6"/>
          <p:cNvSpPr txBox="1">
            <a:spLocks noGrp="1"/>
          </p:cNvSpPr>
          <p:nvPr>
            <p:ph type="body" idx="1"/>
          </p:nvPr>
        </p:nvSpPr>
        <p:spPr>
          <a:xfrm>
            <a:off x="6923089" y="1681163"/>
            <a:ext cx="43545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body" idx="2"/>
          </p:nvPr>
        </p:nvSpPr>
        <p:spPr>
          <a:xfrm>
            <a:off x="6923088" y="2505075"/>
            <a:ext cx="4354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6"/>
          <p:cNvSpPr>
            <a:spLocks noGrp="1"/>
          </p:cNvSpPr>
          <p:nvPr>
            <p:ph type="chart" idx="3"/>
          </p:nvPr>
        </p:nvSpPr>
        <p:spPr>
          <a:xfrm>
            <a:off x="850900" y="1681163"/>
            <a:ext cx="4406900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body" idx="4"/>
          </p:nvPr>
        </p:nvSpPr>
        <p:spPr>
          <a:xfrm>
            <a:off x="264969" y="813610"/>
            <a:ext cx="85977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body" idx="5"/>
          </p:nvPr>
        </p:nvSpPr>
        <p:spPr>
          <a:xfrm>
            <a:off x="255976" y="319771"/>
            <a:ext cx="8615362" cy="48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s/images with text 3 columns">
  <p:cSld name="Charts/images with text 3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7"/>
          <p:cNvSpPr/>
          <p:nvPr/>
        </p:nvSpPr>
        <p:spPr>
          <a:xfrm>
            <a:off x="8131581" y="1257300"/>
            <a:ext cx="4060419" cy="5600700"/>
          </a:xfrm>
          <a:prstGeom prst="rect">
            <a:avLst/>
          </a:prstGeom>
          <a:solidFill>
            <a:srgbClr val="E3E3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7"/>
          <p:cNvSpPr/>
          <p:nvPr/>
        </p:nvSpPr>
        <p:spPr>
          <a:xfrm>
            <a:off x="4060420" y="1257300"/>
            <a:ext cx="4060419" cy="5600700"/>
          </a:xfrm>
          <a:prstGeom prst="rect">
            <a:avLst/>
          </a:prstGeom>
          <a:solidFill>
            <a:srgbClr val="F5F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7"/>
          <p:cNvSpPr txBox="1">
            <a:spLocks noGrp="1"/>
          </p:cNvSpPr>
          <p:nvPr>
            <p:ph type="body" idx="1"/>
          </p:nvPr>
        </p:nvSpPr>
        <p:spPr>
          <a:xfrm>
            <a:off x="8656477" y="1681163"/>
            <a:ext cx="29845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77"/>
          <p:cNvSpPr txBox="1">
            <a:spLocks noGrp="1"/>
          </p:cNvSpPr>
          <p:nvPr>
            <p:ph type="body" idx="2"/>
          </p:nvPr>
        </p:nvSpPr>
        <p:spPr>
          <a:xfrm>
            <a:off x="8656476" y="2505075"/>
            <a:ext cx="298450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7"/>
          <p:cNvSpPr>
            <a:spLocks noGrp="1"/>
          </p:cNvSpPr>
          <p:nvPr>
            <p:ph type="chart" idx="3"/>
          </p:nvPr>
        </p:nvSpPr>
        <p:spPr>
          <a:xfrm>
            <a:off x="4232365" y="1681163"/>
            <a:ext cx="3690257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77"/>
          <p:cNvSpPr>
            <a:spLocks noGrp="1"/>
          </p:cNvSpPr>
          <p:nvPr>
            <p:ph type="chart" idx="4"/>
          </p:nvPr>
        </p:nvSpPr>
        <p:spPr>
          <a:xfrm>
            <a:off x="171946" y="1681163"/>
            <a:ext cx="3690257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77"/>
          <p:cNvSpPr txBox="1">
            <a:spLocks noGrp="1"/>
          </p:cNvSpPr>
          <p:nvPr>
            <p:ph type="body" idx="5"/>
          </p:nvPr>
        </p:nvSpPr>
        <p:spPr>
          <a:xfrm>
            <a:off x="264969" y="813610"/>
            <a:ext cx="859778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7"/>
          <p:cNvSpPr txBox="1">
            <a:spLocks noGrp="1"/>
          </p:cNvSpPr>
          <p:nvPr>
            <p:ph type="body" idx="6"/>
          </p:nvPr>
        </p:nvSpPr>
        <p:spPr>
          <a:xfrm>
            <a:off x="255976" y="319771"/>
            <a:ext cx="8615362" cy="48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/image">
  <p:cSld name="Chart/imag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8"/>
          <p:cNvSpPr>
            <a:spLocks noGrp="1"/>
          </p:cNvSpPr>
          <p:nvPr>
            <p:ph type="chart" idx="2"/>
          </p:nvPr>
        </p:nvSpPr>
        <p:spPr>
          <a:xfrm>
            <a:off x="457200" y="1727200"/>
            <a:ext cx="113284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78"/>
          <p:cNvSpPr txBox="1"/>
          <p:nvPr/>
        </p:nvSpPr>
        <p:spPr>
          <a:xfrm>
            <a:off x="254000" y="156725"/>
            <a:ext cx="6464300" cy="64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ZA"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Slide Header</a:t>
            </a:r>
            <a:endParaRPr/>
          </a:p>
        </p:txBody>
      </p:sp>
      <p:sp>
        <p:nvSpPr>
          <p:cNvPr id="93" name="Google Shape;93;p78"/>
          <p:cNvSpPr txBox="1"/>
          <p:nvPr/>
        </p:nvSpPr>
        <p:spPr>
          <a:xfrm>
            <a:off x="254000" y="810697"/>
            <a:ext cx="6464300" cy="44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ZA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Slide Sub Header</a:t>
            </a:r>
            <a:endParaRPr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9"/>
          <p:cNvSpPr/>
          <p:nvPr/>
        </p:nvSpPr>
        <p:spPr>
          <a:xfrm>
            <a:off x="0" y="-139700"/>
            <a:ext cx="12192000" cy="6997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9"/>
          <p:cNvSpPr/>
          <p:nvPr/>
        </p:nvSpPr>
        <p:spPr>
          <a:xfrm>
            <a:off x="0" y="4342576"/>
            <a:ext cx="12192000" cy="2515424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79" descr="GCRO-crest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8698" y="4363238"/>
            <a:ext cx="5277560" cy="21185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9"/>
          <p:cNvSpPr txBox="1"/>
          <p:nvPr/>
        </p:nvSpPr>
        <p:spPr>
          <a:xfrm>
            <a:off x="326995" y="4941486"/>
            <a:ext cx="6509498" cy="23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1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GCRO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+27 11 717 7280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info@gcro.ac.za</a:t>
            </a:r>
            <a:endParaRPr sz="1000" b="0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1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ADDRESS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4th Floor University Corner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11 Jorissen Street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(Cnr Jorissen and Jan Smuts)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Braamfontein</a:t>
            </a:r>
            <a:endParaRPr sz="1000" b="0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Johannesburg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Gauteng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South Africa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1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POSTAL ADDRESS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GCRO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Private Bag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2050</a:t>
            </a:r>
            <a:endParaRPr sz="10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79"/>
          <p:cNvSpPr txBox="1"/>
          <p:nvPr/>
        </p:nvSpPr>
        <p:spPr>
          <a:xfrm>
            <a:off x="2974331" y="1962144"/>
            <a:ext cx="6243338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200" b="1">
                <a:solidFill>
                  <a:srgbClr val="3E3C3B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/>
          </a:p>
        </p:txBody>
      </p:sp>
      <p:sp>
        <p:nvSpPr>
          <p:cNvPr id="100" name="Google Shape;100;p79"/>
          <p:cNvSpPr txBox="1">
            <a:spLocks noGrp="1"/>
          </p:cNvSpPr>
          <p:nvPr>
            <p:ph type="body" idx="1"/>
          </p:nvPr>
        </p:nvSpPr>
        <p:spPr>
          <a:xfrm>
            <a:off x="328895" y="4321512"/>
            <a:ext cx="1964457" cy="83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1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9"/>
          <p:cNvSpPr txBox="1">
            <a:spLocks noGrp="1"/>
          </p:cNvSpPr>
          <p:nvPr>
            <p:ph type="body" idx="2"/>
          </p:nvPr>
        </p:nvSpPr>
        <p:spPr>
          <a:xfrm>
            <a:off x="328158" y="5134649"/>
            <a:ext cx="1956057" cy="20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79"/>
          <p:cNvSpPr txBox="1">
            <a:spLocks noGrp="1"/>
          </p:cNvSpPr>
          <p:nvPr>
            <p:ph type="body" idx="3"/>
          </p:nvPr>
        </p:nvSpPr>
        <p:spPr>
          <a:xfrm>
            <a:off x="325232" y="5296186"/>
            <a:ext cx="1968120" cy="21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 i="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4897" y="3429951"/>
            <a:ext cx="5011062" cy="1914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E3C3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20700" y="5097462"/>
            <a:ext cx="5029200" cy="261938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999C9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159500" y="2020888"/>
            <a:ext cx="5041900" cy="1325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54000" y="156725"/>
            <a:ext cx="6464300" cy="64099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254000" y="810697"/>
            <a:ext cx="6464300" cy="44660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1099800" y="389117"/>
            <a:ext cx="774700" cy="44660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7525" y="1970088"/>
            <a:ext cx="5041900" cy="305752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061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/>
          <p:nvPr/>
        </p:nvSpPr>
        <p:spPr>
          <a:xfrm>
            <a:off x="0" y="-8969"/>
            <a:ext cx="12192000" cy="1270000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6159499" y="3481387"/>
            <a:ext cx="5041901" cy="187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world/africa/anc-records-worst-poll-result-admits-safricans-disappointed-with-party-2021-11-0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theguardian.com/world/2021/nov/02/south-africas-anc-on-course-for-worst-ever-electoral-performance-in-local-polls" TargetMode="External"/><Relationship Id="rId5" Type="http://schemas.openxmlformats.org/officeDocument/2006/relationships/hyperlink" Target="https://www.kas.de/documents/261596/10543300/Voter+abstention.pdf/f68bc266-00e4-8070-f074-3b466ac5119f?version=1.0&amp;t=1638354848974" TargetMode="External"/><Relationship Id="rId4" Type="http://schemas.openxmlformats.org/officeDocument/2006/relationships/hyperlink" Target="https://results.elections.org.za/home/Downloads/ME-Result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>
            <a:spLocks noGrp="1"/>
          </p:cNvSpPr>
          <p:nvPr>
            <p:ph type="body" idx="2"/>
          </p:nvPr>
        </p:nvSpPr>
        <p:spPr>
          <a:xfrm>
            <a:off x="-156754" y="2987467"/>
            <a:ext cx="5938988" cy="145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</a:pPr>
            <a:r>
              <a:rPr lang="en-ZA" sz="2000" dirty="0" smtClean="0">
                <a:latin typeface="Ideal Sans Book" pitchFamily="2" charset="0"/>
                <a:ea typeface="Arial"/>
                <a:cs typeface="Ideal Sans Book" pitchFamily="2" charset="0"/>
                <a:sym typeface="Arial"/>
              </a:rPr>
              <a:t>Roundtable Discussion</a:t>
            </a:r>
            <a:r>
              <a:rPr lang="en-ZA" sz="2000" smtClean="0">
                <a:latin typeface="Ideal Sans Book" pitchFamily="2" charset="0"/>
                <a:ea typeface="Arial"/>
                <a:cs typeface="Ideal Sans Book" pitchFamily="2" charset="0"/>
                <a:sym typeface="Arial"/>
              </a:rPr>
              <a:t>: “Future </a:t>
            </a:r>
            <a:r>
              <a:rPr lang="en-ZA" sz="2000" dirty="0" smtClean="0">
                <a:latin typeface="Ideal Sans Book" pitchFamily="2" charset="0"/>
                <a:ea typeface="Arial"/>
                <a:cs typeface="Ideal Sans Book" pitchFamily="2" charset="0"/>
                <a:sym typeface="Arial"/>
              </a:rPr>
              <a:t>of Coalition Government </a:t>
            </a:r>
            <a:r>
              <a:rPr lang="en-ZA" sz="2000" smtClean="0">
                <a:latin typeface="Ideal Sans Book" pitchFamily="2" charset="0"/>
                <a:ea typeface="Arial"/>
                <a:cs typeface="Ideal Sans Book" pitchFamily="2" charset="0"/>
                <a:sym typeface="Arial"/>
              </a:rPr>
              <a:t>in Gauteng”</a:t>
            </a:r>
            <a:endParaRPr lang="en-ZA" sz="2000" dirty="0">
              <a:latin typeface="Ideal Sans Book" pitchFamily="2" charset="0"/>
              <a:ea typeface="Arial"/>
              <a:cs typeface="Ideal Sans Book" pitchFamily="2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B"/>
              </a:buClr>
              <a:buSzPts val="1800"/>
              <a:buNone/>
            </a:pPr>
            <a:r>
              <a:rPr lang="en-ZA" sz="1800" b="1" dirty="0" smtClean="0">
                <a:latin typeface="Ideal Sans Book" pitchFamily="2" charset="0"/>
                <a:ea typeface="Arial"/>
                <a:cs typeface="Ideal Sans Book" pitchFamily="2" charset="0"/>
                <a:sym typeface="Arial"/>
              </a:rPr>
              <a:t>Understanding Electoral Patterns/Trends in the Gauteng City-Region: shifts, idiosyncrasies, insights from a survey  </a:t>
            </a:r>
            <a:endParaRPr lang="en-ZA" sz="1800" b="1" dirty="0">
              <a:latin typeface="Ideal Sans Book" pitchFamily="2" charset="0"/>
              <a:ea typeface="Arial"/>
              <a:cs typeface="Ideal Sans Book" pitchFamily="2" charset="0"/>
              <a:sym typeface="Arial"/>
            </a:endParaRPr>
          </a:p>
        </p:txBody>
      </p:sp>
      <p:sp>
        <p:nvSpPr>
          <p:cNvPr id="235" name="Google Shape;235;p1"/>
          <p:cNvSpPr txBox="1">
            <a:spLocks noGrp="1"/>
          </p:cNvSpPr>
          <p:nvPr>
            <p:ph type="body" idx="4"/>
          </p:nvPr>
        </p:nvSpPr>
        <p:spPr>
          <a:xfrm>
            <a:off x="5782234" y="6629400"/>
            <a:ext cx="6409765" cy="228600"/>
          </a:xfrm>
          <a:prstGeom prst="rect">
            <a:avLst/>
          </a:prstGeom>
          <a:solidFill>
            <a:srgbClr val="D9D7D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r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Sentinel Book" pitchFamily="2" charset="0"/>
              </a:rPr>
              <a:t>*Photographs are just an illustration and do not depict respondents. Simon </a:t>
            </a:r>
            <a:r>
              <a:rPr lang="en-US" sz="1200" dirty="0">
                <a:solidFill>
                  <a:schemeClr val="tx1"/>
                </a:solidFill>
                <a:latin typeface="Sentinel Book" pitchFamily="2" charset="0"/>
                <a:sym typeface="Georgia"/>
              </a:rPr>
              <a:t>Wolfson</a:t>
            </a:r>
            <a:endParaRPr sz="1200" dirty="0">
              <a:solidFill>
                <a:schemeClr val="tx1"/>
              </a:solidFill>
              <a:latin typeface="Sentinel Book" pitchFamily="2" charset="0"/>
              <a:sym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63" y="4662435"/>
            <a:ext cx="381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Thembani Mkhize</a:t>
            </a:r>
            <a:endParaRPr lang="en-ZA" sz="1800" dirty="0">
              <a:solidFill>
                <a:schemeClr val="bg1"/>
              </a:solidFill>
              <a:latin typeface="Ideal Sans Book" pitchFamily="50" charset="0"/>
              <a:cs typeface="Ideal Sans Book" pitchFamily="50" charset="0"/>
            </a:endParaRPr>
          </a:p>
          <a:p>
            <a:r>
              <a:rPr lang="en-ZA" sz="1800" dirty="0" smtClean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20</a:t>
            </a:r>
            <a:r>
              <a:rPr lang="en-ZA" sz="1800" dirty="0" smtClean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 </a:t>
            </a:r>
            <a:r>
              <a:rPr lang="en-ZA" sz="1800" dirty="0" smtClean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July</a:t>
            </a:r>
            <a:r>
              <a:rPr lang="en-ZA" sz="1800" dirty="0" smtClean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 2023</a:t>
            </a:r>
            <a:endParaRPr lang="en-ZA" sz="1800" dirty="0">
              <a:solidFill>
                <a:schemeClr val="bg1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34" y="-103603"/>
            <a:ext cx="6409765" cy="3365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235" y="3261524"/>
            <a:ext cx="6409766" cy="3578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509" y="-103603"/>
            <a:ext cx="6095741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4000" y="689019"/>
            <a:ext cx="11782490" cy="4354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latin typeface="Ideal Sans Book" pitchFamily="50" charset="0"/>
                <a:cs typeface="Ideal Sans Book" pitchFamily="50" charset="0"/>
              </a:rPr>
              <a:t>Satisfaction with local government historically lowest of the 3 spheres, and has dropped further in 2020/21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ABF32-2104-C14C-83A3-2547A7564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28638"/>
            <a:ext cx="1658120" cy="50919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25AC73-681F-504A-B6ED-3144448EA24C}"/>
              </a:ext>
            </a:extLst>
          </p:cNvPr>
          <p:cNvSpPr txBox="1">
            <a:spLocks/>
          </p:cNvSpPr>
          <p:nvPr/>
        </p:nvSpPr>
        <p:spPr>
          <a:xfrm>
            <a:off x="254000" y="157163"/>
            <a:ext cx="1178249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Insights from </a:t>
            </a:r>
            <a:r>
              <a:rPr lang="en-US" sz="2800" b="1" dirty="0" err="1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QoL</a:t>
            </a: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 Survey - Sliding </a:t>
            </a:r>
            <a:r>
              <a:rPr lang="en-US" sz="2800" b="1" dirty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satisfaction with government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D812BB-058A-F64E-9CB4-ADFC2347E214}"/>
              </a:ext>
            </a:extLst>
          </p:cNvPr>
          <p:cNvGraphicFramePr/>
          <p:nvPr>
            <p:extLst/>
          </p:nvPr>
        </p:nvGraphicFramePr>
        <p:xfrm>
          <a:off x="516836" y="1435100"/>
          <a:ext cx="10661238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43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3999" y="684213"/>
            <a:ext cx="11676743" cy="446087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latin typeface="Ideal Sans Book" pitchFamily="2" charset="0"/>
                <a:cs typeface="Ideal Sans Book" pitchFamily="2" charset="0"/>
              </a:rPr>
              <a:t>Fluctuating but low levels of satisfaction </a:t>
            </a:r>
            <a:r>
              <a:rPr lang="en-US" sz="2000" i="1" dirty="0">
                <a:latin typeface="Ideal Sans Book" pitchFamily="2" charset="0"/>
                <a:cs typeface="Ideal Sans Book" pitchFamily="2" charset="0"/>
              </a:rPr>
              <a:t>with local government: 2011, 2013/14, 2015/16, 2017/18, 2020/21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32347" y="1489910"/>
          <a:ext cx="11911263" cy="519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744" y="6345892"/>
            <a:ext cx="1658256" cy="512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965518-3663-9641-94F8-28281DD7A2F8}"/>
              </a:ext>
            </a:extLst>
          </p:cNvPr>
          <p:cNvSpPr txBox="1"/>
          <p:nvPr/>
        </p:nvSpPr>
        <p:spPr>
          <a:xfrm>
            <a:off x="254000" y="6166338"/>
            <a:ext cx="1792007" cy="738664"/>
          </a:xfrm>
          <a:prstGeom prst="rect">
            <a:avLst/>
          </a:prstGeom>
          <a:noFill/>
          <a:ln w="41275" cap="rnd">
            <a:solidFill>
              <a:schemeClr val="bg2"/>
            </a:solidFill>
            <a:prstDash val="sysDot"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3B3C"/>
                </a:solidFill>
                <a:effectLst/>
                <a:uLnTx/>
                <a:uFillTx/>
                <a:latin typeface="Ideal Sans Bold" pitchFamily="2" charset="0"/>
                <a:cs typeface="Ideal Sans Bold" pitchFamily="2" charset="0"/>
                <a:sym typeface="Arial"/>
              </a:rPr>
              <a:t>See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E3B3C"/>
                </a:solidFill>
                <a:effectLst/>
                <a:uLnTx/>
                <a:uFillTx/>
                <a:latin typeface="Ideal Sans Bold" pitchFamily="2" charset="0"/>
                <a:cs typeface="Ideal Sans Bold" pitchFamily="2" charset="0"/>
                <a:sym typeface="Arial"/>
              </a:rPr>
              <a:t>QoL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E3B3C"/>
                </a:solidFill>
                <a:effectLst/>
                <a:uLnTx/>
                <a:uFillTx/>
                <a:latin typeface="Ideal Sans Bold" pitchFamily="2" charset="0"/>
                <a:cs typeface="Ideal Sans Bold" pitchFamily="2" charset="0"/>
                <a:sym typeface="Arial"/>
              </a:rPr>
              <a:t> report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E3B3C"/>
                </a:solidFill>
                <a:effectLst/>
                <a:uLnTx/>
                <a:uFillTx/>
                <a:latin typeface="Ideal Sans Bold" pitchFamily="2" charset="0"/>
                <a:cs typeface="Ideal Sans Bold" pitchFamily="2" charset="0"/>
                <a:sym typeface="Arial"/>
              </a:rPr>
              <a:t>for more information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EDF511C-DFE2-6548-B1F5-80C3F544840B}"/>
              </a:ext>
            </a:extLst>
          </p:cNvPr>
          <p:cNvSpPr txBox="1">
            <a:spLocks/>
          </p:cNvSpPr>
          <p:nvPr/>
        </p:nvSpPr>
        <p:spPr>
          <a:xfrm>
            <a:off x="254000" y="157163"/>
            <a:ext cx="1178961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Insights from </a:t>
            </a:r>
            <a:r>
              <a:rPr lang="en-US" sz="2800" b="1" dirty="0" err="1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QoL</a:t>
            </a: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 Survey - Sliding </a:t>
            </a:r>
            <a:r>
              <a:rPr lang="en-US" sz="2800" b="1" dirty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satisfaction with government</a:t>
            </a:r>
          </a:p>
        </p:txBody>
      </p:sp>
    </p:spTree>
    <p:extLst>
      <p:ext uri="{BB962C8B-B14F-4D97-AF65-F5344CB8AC3E}">
        <p14:creationId xmlns:p14="http://schemas.microsoft.com/office/powerpoint/2010/main" val="11174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4000" y="684213"/>
            <a:ext cx="11233150" cy="4460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Factors shaping satisfaction: Low levels of trust in government and low confidence in the future </a:t>
            </a:r>
            <a:endParaRPr lang="en-US" sz="2000" i="1" dirty="0">
              <a:latin typeface="Verdana" charset="0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4234295" y="1657350"/>
          <a:ext cx="7519555" cy="440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6BDDA4C-B204-E44D-BC6B-085EB0A6C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28638"/>
            <a:ext cx="1658120" cy="509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76566-37CB-9D44-B854-6052304A7AA4}"/>
              </a:ext>
            </a:extLst>
          </p:cNvPr>
          <p:cNvSpPr txBox="1"/>
          <p:nvPr/>
        </p:nvSpPr>
        <p:spPr>
          <a:xfrm>
            <a:off x="1216659" y="1323975"/>
            <a:ext cx="21128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Ideal Sans Semibold" pitchFamily="2" charset="0"/>
                <a:cs typeface="Ideal Sans Semibold" pitchFamily="2" charset="0"/>
              </a:rPr>
              <a:t>24%</a:t>
            </a:r>
          </a:p>
          <a:p>
            <a:pPr algn="ctr"/>
            <a:r>
              <a:rPr lang="en-US" b="1" dirty="0">
                <a:latin typeface="Ideal Sans Semibold" pitchFamily="2" charset="0"/>
                <a:cs typeface="Ideal Sans Semibold" pitchFamily="2" charset="0"/>
              </a:rPr>
              <a:t>Say they trust the current leaders of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18918-EDF7-0142-869F-123CF8E68F29}"/>
              </a:ext>
            </a:extLst>
          </p:cNvPr>
          <p:cNvSpPr txBox="1"/>
          <p:nvPr/>
        </p:nvSpPr>
        <p:spPr>
          <a:xfrm>
            <a:off x="1154032" y="2974354"/>
            <a:ext cx="2112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Ideal Sans Semibold" pitchFamily="2" charset="0"/>
                <a:cs typeface="Ideal Sans Semibold" pitchFamily="2" charset="0"/>
              </a:rPr>
              <a:t>17%</a:t>
            </a:r>
          </a:p>
          <a:p>
            <a:pPr algn="ctr"/>
            <a:r>
              <a:rPr lang="en-US" b="1" dirty="0">
                <a:latin typeface="Ideal Sans Semibold" pitchFamily="2" charset="0"/>
                <a:cs typeface="Ideal Sans Semibold" pitchFamily="2" charset="0"/>
              </a:rPr>
              <a:t>Agree that leaders from different parts of government in Gauteng work well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FD889-6F81-0E48-B415-E9770D74919E}"/>
              </a:ext>
            </a:extLst>
          </p:cNvPr>
          <p:cNvSpPr txBox="1"/>
          <p:nvPr/>
        </p:nvSpPr>
        <p:spPr>
          <a:xfrm>
            <a:off x="1216658" y="4912866"/>
            <a:ext cx="2112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Ideal Sans Semibold" pitchFamily="2" charset="0"/>
                <a:cs typeface="Ideal Sans Semibold" pitchFamily="2" charset="0"/>
              </a:rPr>
              <a:t>18%</a:t>
            </a:r>
          </a:p>
          <a:p>
            <a:pPr algn="ctr"/>
            <a:r>
              <a:rPr lang="en-US" b="1" dirty="0">
                <a:latin typeface="Ideal Sans Semibold" pitchFamily="2" charset="0"/>
                <a:cs typeface="Ideal Sans Semibold" pitchFamily="2" charset="0"/>
              </a:rPr>
              <a:t>Agree that leaders include most stakeholders in govt. decision-making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CA7F2B8-B107-3045-A0E6-33E65CF5FFC9}"/>
              </a:ext>
            </a:extLst>
          </p:cNvPr>
          <p:cNvSpPr txBox="1">
            <a:spLocks/>
          </p:cNvSpPr>
          <p:nvPr/>
        </p:nvSpPr>
        <p:spPr>
          <a:xfrm>
            <a:off x="254000" y="157163"/>
            <a:ext cx="11633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Insights from </a:t>
            </a:r>
            <a:r>
              <a:rPr lang="en-US" sz="2800" b="1" dirty="0" err="1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QoL</a:t>
            </a: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 Survey - Sliding </a:t>
            </a:r>
            <a:r>
              <a:rPr lang="en-US" sz="2800" b="1" dirty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satisfaction with government</a:t>
            </a:r>
          </a:p>
        </p:txBody>
      </p:sp>
    </p:spTree>
    <p:extLst>
      <p:ext uri="{BB962C8B-B14F-4D97-AF65-F5344CB8AC3E}">
        <p14:creationId xmlns:p14="http://schemas.microsoft.com/office/powerpoint/2010/main" val="26313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621791" y="1538153"/>
          <a:ext cx="10876070" cy="256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C97AB4-245B-EF4A-BA6E-BE86E2808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28638"/>
            <a:ext cx="1658120" cy="50919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EE0939-03FE-444E-94E4-A477D49E2E03}"/>
              </a:ext>
            </a:extLst>
          </p:cNvPr>
          <p:cNvGraphicFramePr/>
          <p:nvPr>
            <p:extLst/>
          </p:nvPr>
        </p:nvGraphicFramePr>
        <p:xfrm>
          <a:off x="621791" y="4132331"/>
          <a:ext cx="10876070" cy="256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C46CEC-D41B-6142-9D77-893BA2BC7039}"/>
              </a:ext>
            </a:extLst>
          </p:cNvPr>
          <p:cNvSpPr txBox="1">
            <a:spLocks/>
          </p:cNvSpPr>
          <p:nvPr/>
        </p:nvSpPr>
        <p:spPr>
          <a:xfrm>
            <a:off x="254000" y="157163"/>
            <a:ext cx="11363234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Insights from </a:t>
            </a:r>
            <a:r>
              <a:rPr lang="en-US" sz="2800" b="1" dirty="0" err="1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QoL</a:t>
            </a: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 Survey - Sliding </a:t>
            </a:r>
            <a:r>
              <a:rPr lang="en-US" sz="2800" b="1" dirty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satisfaction with government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3B99F5F-AC18-0046-9CEB-B324C37B394F}"/>
              </a:ext>
            </a:extLst>
          </p:cNvPr>
          <p:cNvSpPr txBox="1">
            <a:spLocks/>
          </p:cNvSpPr>
          <p:nvPr/>
        </p:nvSpPr>
        <p:spPr>
          <a:xfrm>
            <a:off x="254000" y="697344"/>
            <a:ext cx="11938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C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Factors shaping satisfaction: Concerns around corruption. Other variables …</a:t>
            </a:r>
          </a:p>
        </p:txBody>
      </p:sp>
    </p:spTree>
    <p:extLst>
      <p:ext uri="{BB962C8B-B14F-4D97-AF65-F5344CB8AC3E}">
        <p14:creationId xmlns:p14="http://schemas.microsoft.com/office/powerpoint/2010/main" val="4648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9288251" cy="46513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Dramatically lower turnout, losses for all big political parties in their traditional heartlands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5" y="113211"/>
            <a:ext cx="11936025" cy="6153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Performance of main parties between 2016 and 2021  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6272320"/>
            <a:ext cx="1907177" cy="58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" y="1267326"/>
            <a:ext cx="1186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4" y="1393807"/>
            <a:ext cx="5983018" cy="4228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92" y="1393808"/>
            <a:ext cx="5980494" cy="4228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514" y="5556070"/>
            <a:ext cx="11678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At first glance, the ANC and the DA remain the </a:t>
            </a:r>
            <a:r>
              <a:rPr lang="en-ZA" dirty="0" smtClean="0">
                <a:solidFill>
                  <a:srgbClr val="FF0000"/>
                </a:solidFill>
              </a:rPr>
              <a:t>most popular parties </a:t>
            </a:r>
            <a:r>
              <a:rPr lang="en-ZA" dirty="0" smtClean="0"/>
              <a:t>within their strongholds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FF0000"/>
                </a:solidFill>
              </a:rPr>
              <a:t>ANC</a:t>
            </a:r>
            <a:r>
              <a:rPr lang="en-ZA" dirty="0" smtClean="0"/>
              <a:t> has presence in suburbs, but </a:t>
            </a:r>
            <a:r>
              <a:rPr lang="en-ZA" dirty="0" smtClean="0">
                <a:solidFill>
                  <a:srgbClr val="FF0000"/>
                </a:solidFill>
              </a:rPr>
              <a:t>still predominates in informal settlements &amp; townships</a:t>
            </a:r>
            <a:r>
              <a:rPr lang="en-ZA" dirty="0" smtClean="0"/>
              <a:t>; </a:t>
            </a:r>
            <a:r>
              <a:rPr lang="en-ZA" dirty="0" smtClean="0">
                <a:solidFill>
                  <a:srgbClr val="FF0000"/>
                </a:solidFill>
              </a:rPr>
              <a:t>DA</a:t>
            </a:r>
            <a:r>
              <a:rPr lang="en-ZA" dirty="0" smtClean="0"/>
              <a:t> has presence in townships, but </a:t>
            </a:r>
            <a:r>
              <a:rPr lang="en-ZA" dirty="0" smtClean="0">
                <a:solidFill>
                  <a:srgbClr val="FF0000"/>
                </a:solidFill>
              </a:rPr>
              <a:t>still dominates in suburban areas</a:t>
            </a:r>
            <a:r>
              <a:rPr lang="en-ZA" dirty="0" smtClean="0"/>
              <a:t>. Very little evidence to suggest that the ANC has grown in suburban areas, or that the DA has grown in township and informal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Overall lower turnout &amp; declines for established parties clearly visible in </a:t>
            </a:r>
            <a:r>
              <a:rPr lang="en-ZA" dirty="0" smtClean="0">
                <a:solidFill>
                  <a:srgbClr val="FF0000"/>
                </a:solidFill>
              </a:rPr>
              <a:t>noticeably thinner carpet of dots across Gauteng </a:t>
            </a:r>
          </a:p>
        </p:txBody>
      </p:sp>
    </p:spTree>
    <p:extLst>
      <p:ext uri="{BB962C8B-B14F-4D97-AF65-F5344CB8AC3E}">
        <p14:creationId xmlns:p14="http://schemas.microsoft.com/office/powerpoint/2010/main" val="33878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11575229" cy="46513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Dramatically lower turnout, losses for all big political parties in their traditional heartlands 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156754" y="104503"/>
            <a:ext cx="11861076" cy="65407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Performance of main parties between 2016 and 2021 (continued)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6272320"/>
            <a:ext cx="1907177" cy="58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" y="1267326"/>
            <a:ext cx="1186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975" y="5826034"/>
            <a:ext cx="1169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Zooming in on an </a:t>
            </a:r>
            <a:r>
              <a:rPr lang="en-ZA" sz="1800" dirty="0" smtClean="0">
                <a:solidFill>
                  <a:srgbClr val="FF0000"/>
                </a:solidFill>
              </a:rPr>
              <a:t>area of interest</a:t>
            </a:r>
            <a:r>
              <a:rPr lang="en-ZA" sz="1800" dirty="0" smtClean="0"/>
              <a:t> focused on </a:t>
            </a:r>
            <a:r>
              <a:rPr lang="en-ZA" sz="1800" dirty="0" smtClean="0">
                <a:solidFill>
                  <a:srgbClr val="FF0000"/>
                </a:solidFill>
              </a:rPr>
              <a:t>Soweto</a:t>
            </a:r>
            <a:r>
              <a:rPr lang="en-ZA" sz="1800" dirty="0" smtClean="0"/>
              <a:t> and </a:t>
            </a:r>
            <a:r>
              <a:rPr lang="en-ZA" sz="1800" dirty="0" smtClean="0">
                <a:solidFill>
                  <a:srgbClr val="FF0000"/>
                </a:solidFill>
              </a:rPr>
              <a:t>northern suburbs of Johannesburg</a:t>
            </a:r>
            <a:r>
              <a:rPr lang="en-ZA" sz="1800" dirty="0" smtClean="0"/>
              <a:t> makes decline in voter turnout &amp; losses suffered by big political parties all the more visible  </a:t>
            </a:r>
          </a:p>
        </p:txBody>
      </p:sp>
      <p:pic>
        <p:nvPicPr>
          <p:cNvPr id="11" name="Picture 10" descr="Dot_Density_Main_Parties_AOI_All_Parties_2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5" y="1267326"/>
            <a:ext cx="5733597" cy="410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ot_Density_Main_Parties_AOI_All_Parties_20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72" y="1267326"/>
            <a:ext cx="5842000" cy="413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10455200" cy="5917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000" i="1" dirty="0" err="1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ActionSA</a:t>
            </a:r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 arguably biggest winner in 2021 local government elections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5" y="148047"/>
            <a:ext cx="11936025" cy="58050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Performance of main political parties in 2021 (continued)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6272320"/>
            <a:ext cx="1907177" cy="58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7383" y="1267326"/>
            <a:ext cx="42846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ZA" dirty="0" smtClean="0"/>
              <a:t>Dramatic arrival on political stage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Achieved success in </a:t>
            </a:r>
            <a:r>
              <a:rPr lang="en-ZA" dirty="0" smtClean="0">
                <a:solidFill>
                  <a:srgbClr val="FF0000"/>
                </a:solidFill>
              </a:rPr>
              <a:t>township and informal areas</a:t>
            </a:r>
            <a:r>
              <a:rPr lang="en-ZA" dirty="0" smtClean="0"/>
              <a:t> (traditionally stronghold of the ANC) </a:t>
            </a:r>
            <a:r>
              <a:rPr lang="en-ZA" dirty="0" smtClean="0">
                <a:solidFill>
                  <a:srgbClr val="FF0000"/>
                </a:solidFill>
              </a:rPr>
              <a:t>as well as suburban areas </a:t>
            </a:r>
            <a:r>
              <a:rPr lang="en-ZA" dirty="0" smtClean="0"/>
              <a:t>(historically voter base of the DA)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Has clear presence in Soweto, </a:t>
            </a:r>
            <a:r>
              <a:rPr lang="en-ZA" dirty="0" err="1" smtClean="0"/>
              <a:t>Katlehong</a:t>
            </a:r>
            <a:r>
              <a:rPr lang="en-ZA" dirty="0" smtClean="0"/>
              <a:t>, inner-city Johannesburg, Pretoria Central, Alexandra, </a:t>
            </a:r>
            <a:r>
              <a:rPr lang="en-ZA" dirty="0" err="1" smtClean="0"/>
              <a:t>Soshanguve</a:t>
            </a:r>
            <a:r>
              <a:rPr lang="en-ZA" dirty="0" smtClean="0"/>
              <a:t> and </a:t>
            </a:r>
            <a:r>
              <a:rPr lang="en-ZA" dirty="0" err="1" smtClean="0"/>
              <a:t>Hammanskraal</a:t>
            </a:r>
            <a:endParaRPr lang="en-ZA" dirty="0" smtClean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Gained 10.4% of vote in Gauteng notwithstanding fact that </a:t>
            </a:r>
            <a:r>
              <a:rPr lang="en-ZA" dirty="0" smtClean="0">
                <a:solidFill>
                  <a:srgbClr val="FF0000"/>
                </a:solidFill>
              </a:rPr>
              <a:t>it did not compete outside Gauteng’s 3 metropolitan municipalities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Across the 3 metros, </a:t>
            </a:r>
            <a:r>
              <a:rPr lang="en-ZA" dirty="0" err="1" smtClean="0"/>
              <a:t>ActionSA’s</a:t>
            </a:r>
            <a:r>
              <a:rPr lang="en-ZA" dirty="0" smtClean="0"/>
              <a:t> dots concentrate most in Johannesburg and least in Ekurhuleni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Won </a:t>
            </a:r>
            <a:r>
              <a:rPr lang="en-ZA" dirty="0" smtClean="0">
                <a:solidFill>
                  <a:srgbClr val="FF0000"/>
                </a:solidFill>
              </a:rPr>
              <a:t>support across the socio-economic and race spectrum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Yet, a need for </a:t>
            </a:r>
            <a:r>
              <a:rPr lang="en-ZA" dirty="0" smtClean="0">
                <a:solidFill>
                  <a:srgbClr val="FF0000"/>
                </a:solidFill>
              </a:rPr>
              <a:t>research inquiry </a:t>
            </a:r>
            <a:r>
              <a:rPr lang="en-ZA" dirty="0" smtClean="0"/>
              <a:t>into </a:t>
            </a:r>
            <a:r>
              <a:rPr lang="en-ZA" dirty="0" err="1" smtClean="0"/>
              <a:t>ActionSA’s</a:t>
            </a:r>
            <a:r>
              <a:rPr lang="en-ZA" dirty="0" smtClean="0"/>
              <a:t> multidimensional appeal &amp; the </a:t>
            </a:r>
            <a:r>
              <a:rPr lang="en-ZA" dirty="0" smtClean="0">
                <a:solidFill>
                  <a:srgbClr val="FF0000"/>
                </a:solidFill>
              </a:rPr>
              <a:t>underlying politics </a:t>
            </a:r>
            <a:r>
              <a:rPr lang="en-ZA" dirty="0" smtClean="0"/>
              <a:t>that enabled it to capture significant </a:t>
            </a:r>
            <a:r>
              <a:rPr lang="en-ZA" dirty="0" smtClean="0">
                <a:solidFill>
                  <a:srgbClr val="FF0000"/>
                </a:solidFill>
              </a:rPr>
              <a:t>cross-race</a:t>
            </a:r>
            <a:r>
              <a:rPr lang="en-ZA" dirty="0" smtClean="0"/>
              <a:t>, </a:t>
            </a:r>
            <a:r>
              <a:rPr lang="en-ZA" dirty="0" smtClean="0">
                <a:solidFill>
                  <a:srgbClr val="FF0000"/>
                </a:solidFill>
              </a:rPr>
              <a:t>cross-class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FF0000"/>
                </a:solidFill>
              </a:rPr>
              <a:t>support </a:t>
            </a:r>
            <a:r>
              <a:rPr lang="en-ZA" dirty="0" smtClean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1" y="1267326"/>
            <a:ext cx="7905755" cy="55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10881920" cy="517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What do these political shifts possibly mean for Gauteng’s future &amp; attempts at social cohesion?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5" y="130629"/>
            <a:ext cx="11857648" cy="59791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Concluding Remarks   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6272320"/>
            <a:ext cx="1907177" cy="58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1267326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None of SA’s dominant political parties can claim to have won significantly more voter sympathy at expense of others in 2021, regardless of how complicated post-election negotiations have resolved to deliver new coalition governments for most of Gauteng’s larger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Are coalition governments to become the staple of Gauteng’s political terrain?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</a:rPr>
              <a:t>Given the DA-led coalition in Gauteng’s 3 metros – </a:t>
            </a:r>
            <a:r>
              <a:rPr lang="en-ZA" sz="2000" dirty="0" smtClean="0">
                <a:solidFill>
                  <a:srgbClr val="FF0000"/>
                </a:solidFill>
              </a:rPr>
              <a:t>Johannesburg, Tshwane &amp; Ekurhuleni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Are coalition governments </a:t>
            </a:r>
            <a:r>
              <a:rPr lang="en-ZA" sz="2000" dirty="0" smtClean="0">
                <a:solidFill>
                  <a:srgbClr val="FF0000"/>
                </a:solidFill>
              </a:rPr>
              <a:t>stable</a:t>
            </a:r>
            <a:r>
              <a:rPr lang="en-ZA" sz="2000" dirty="0" smtClean="0"/>
              <a:t> and </a:t>
            </a:r>
            <a:r>
              <a:rPr lang="en-ZA" sz="2000" dirty="0" smtClean="0">
                <a:solidFill>
                  <a:srgbClr val="FF0000"/>
                </a:solidFill>
              </a:rPr>
              <a:t>sustainable</a:t>
            </a:r>
            <a:r>
              <a:rPr lang="en-ZA" sz="2000" dirty="0" smtClean="0"/>
              <a:t> </a:t>
            </a:r>
            <a:r>
              <a:rPr lang="en-ZA" sz="2000" dirty="0" smtClean="0">
                <a:solidFill>
                  <a:srgbClr val="FF0000"/>
                </a:solidFill>
              </a:rPr>
              <a:t>over time</a:t>
            </a:r>
            <a:r>
              <a:rPr lang="en-ZA" sz="2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Given </a:t>
            </a:r>
            <a:r>
              <a:rPr lang="en-ZA" sz="2000" dirty="0" err="1" smtClean="0"/>
              <a:t>ActionSA’s</a:t>
            </a:r>
            <a:r>
              <a:rPr lang="en-ZA" sz="2000" dirty="0" smtClean="0"/>
              <a:t> Herman </a:t>
            </a:r>
            <a:r>
              <a:rPr lang="en-ZA" sz="2000" dirty="0" err="1" smtClean="0"/>
              <a:t>Mashaba’s</a:t>
            </a:r>
            <a:r>
              <a:rPr lang="en-ZA" sz="2000" dirty="0" smtClean="0"/>
              <a:t> stance on foreign nationals – and the support the new party has amassed in the 3 metros – to what extent does the new party’s rise pose a threat to social cohesion in the Gauteng City-Region?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</a:rPr>
              <a:t>To what extent does </a:t>
            </a:r>
            <a:r>
              <a:rPr lang="en-ZA" sz="2000" dirty="0" err="1" smtClean="0">
                <a:solidFill>
                  <a:schemeClr val="tx1"/>
                </a:solidFill>
              </a:rPr>
              <a:t>ActionSA’s</a:t>
            </a:r>
            <a:r>
              <a:rPr lang="en-ZA" sz="2000" dirty="0" smtClean="0">
                <a:solidFill>
                  <a:schemeClr val="tx1"/>
                </a:solidFill>
              </a:rPr>
              <a:t> political rise in 2021 elections signal </a:t>
            </a:r>
            <a:r>
              <a:rPr lang="en-ZA" sz="2000" dirty="0" smtClean="0">
                <a:solidFill>
                  <a:srgbClr val="FF0000"/>
                </a:solidFill>
              </a:rPr>
              <a:t>xenophobic tendencies &amp; attitudes</a:t>
            </a:r>
            <a:r>
              <a:rPr lang="en-ZA" sz="2000" dirty="0" smtClean="0">
                <a:solidFill>
                  <a:schemeClr val="tx1"/>
                </a:solidFill>
              </a:rPr>
              <a:t> in Gauteng (generally) &amp; the 3 metros (particularly)? 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chemeClr val="tx1"/>
                </a:solidFill>
              </a:rPr>
              <a:t>Especially against the context of </a:t>
            </a:r>
            <a:r>
              <a:rPr lang="en-ZA" sz="2000" dirty="0" smtClean="0">
                <a:solidFill>
                  <a:srgbClr val="FF0000"/>
                </a:solidFill>
              </a:rPr>
              <a:t>past xenophobic episodes </a:t>
            </a:r>
            <a:r>
              <a:rPr lang="en-ZA" sz="2000" dirty="0" smtClean="0">
                <a:solidFill>
                  <a:schemeClr val="tx1"/>
                </a:solidFill>
              </a:rPr>
              <a:t>&amp; what is happening currently in Gauteng localities (violent anti-immigrant </a:t>
            </a:r>
            <a:r>
              <a:rPr lang="en-ZA" sz="2000" dirty="0" smtClean="0">
                <a:solidFill>
                  <a:srgbClr val="FF0000"/>
                </a:solidFill>
              </a:rPr>
              <a:t>Operation </a:t>
            </a:r>
            <a:r>
              <a:rPr lang="en-ZA" sz="2000" dirty="0" err="1" smtClean="0">
                <a:solidFill>
                  <a:srgbClr val="FF0000"/>
                </a:solidFill>
              </a:rPr>
              <a:t>Dudula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r>
              <a:rPr lang="en-ZA" sz="2000" dirty="0" smtClean="0">
                <a:solidFill>
                  <a:schemeClr val="tx1"/>
                </a:solidFill>
              </a:rPr>
              <a:t>marches)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rgbClr val="FF0000"/>
              </a:solidFill>
            </a:endParaRPr>
          </a:p>
          <a:p>
            <a:endParaRPr lang="en-ZA" sz="2000" dirty="0" smtClean="0"/>
          </a:p>
        </p:txBody>
      </p:sp>
    </p:spTree>
    <p:extLst>
      <p:ext uri="{BB962C8B-B14F-4D97-AF65-F5344CB8AC3E}">
        <p14:creationId xmlns:p14="http://schemas.microsoft.com/office/powerpoint/2010/main" val="9332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10881920" cy="517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What do these political shifts possibly mean for Gauteng’s future &amp; attempts at social cohesion?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5" y="130629"/>
            <a:ext cx="11857648" cy="59791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Concluding Remarks   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6272320"/>
            <a:ext cx="1907177" cy="58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1267326"/>
            <a:ext cx="121136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 smtClean="0">
                <a:solidFill>
                  <a:schemeClr val="tx1"/>
                </a:solidFill>
              </a:rPr>
              <a:t>Dludla</a:t>
            </a:r>
            <a:r>
              <a:rPr lang="en-ZA" sz="1600" dirty="0" smtClean="0">
                <a:solidFill>
                  <a:schemeClr val="tx1"/>
                </a:solidFill>
              </a:rPr>
              <a:t>, N. and Winning, A. (2021). South Africa’s ANC support slides further in worst </a:t>
            </a:r>
            <a:r>
              <a:rPr lang="en-ZA" sz="1600" dirty="0">
                <a:solidFill>
                  <a:schemeClr val="tx1"/>
                </a:solidFill>
              </a:rPr>
              <a:t>election result, </a:t>
            </a:r>
            <a:r>
              <a:rPr lang="en-ZA" sz="1600" dirty="0" smtClean="0">
                <a:solidFill>
                  <a:schemeClr val="tx1"/>
                </a:solidFill>
              </a:rPr>
              <a:t>in </a:t>
            </a:r>
            <a:r>
              <a:rPr lang="en-ZA" sz="1600" i="1" dirty="0" smtClean="0">
                <a:solidFill>
                  <a:schemeClr val="tx1"/>
                </a:solidFill>
              </a:rPr>
              <a:t>Reuters</a:t>
            </a:r>
            <a:r>
              <a:rPr lang="en-ZA" sz="1600" dirty="0" smtClean="0">
                <a:solidFill>
                  <a:schemeClr val="tx1"/>
                </a:solidFill>
              </a:rPr>
              <a:t>, 5 December, INTERNET</a:t>
            </a:r>
            <a:r>
              <a:rPr lang="en-ZA" sz="1600" dirty="0">
                <a:solidFill>
                  <a:schemeClr val="tx1"/>
                </a:solidFill>
              </a:rPr>
              <a:t>: </a:t>
            </a:r>
            <a:r>
              <a:rPr lang="en-ZA" sz="1600" dirty="0">
                <a:solidFill>
                  <a:schemeClr val="tx1"/>
                </a:solidFill>
                <a:hlinkClick r:id="rId3"/>
              </a:rPr>
              <a:t>https://www.reuters.com/world/africa/anc-records-worst-poll-result-admits-safricans-disappointed-with-party-2021-11-04</a:t>
            </a:r>
            <a:r>
              <a:rPr lang="en-ZA" sz="16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ZA" sz="1600" dirty="0" smtClean="0">
                <a:solidFill>
                  <a:schemeClr val="tx1"/>
                </a:solidFill>
              </a:rPr>
              <a:t>, accessed 15-11-2021. </a:t>
            </a: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Independent </a:t>
            </a:r>
            <a:r>
              <a:rPr lang="en-ZA" sz="1600" dirty="0">
                <a:solidFill>
                  <a:schemeClr val="tx1"/>
                </a:solidFill>
              </a:rPr>
              <a:t>Electoral Commission (2021). </a:t>
            </a:r>
            <a:r>
              <a:rPr lang="en-ZA" sz="1600" i="1" dirty="0">
                <a:solidFill>
                  <a:schemeClr val="tx1"/>
                </a:solidFill>
              </a:rPr>
              <a:t>Municipal election results</a:t>
            </a:r>
            <a:r>
              <a:rPr lang="en-ZA" sz="1600" dirty="0">
                <a:solidFill>
                  <a:schemeClr val="tx1"/>
                </a:solidFill>
              </a:rPr>
              <a:t>. </a:t>
            </a:r>
            <a:r>
              <a:rPr lang="en-ZA" sz="1600" dirty="0">
                <a:solidFill>
                  <a:schemeClr val="tx1"/>
                </a:solidFill>
                <a:hlinkClick r:id="rId4"/>
              </a:rPr>
              <a:t>https://results.elections.org.za/home/Downloads/ME-Results</a:t>
            </a:r>
            <a:r>
              <a:rPr lang="en-ZA" sz="16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ZA" sz="1600" dirty="0" smtClean="0">
                <a:solidFill>
                  <a:schemeClr val="tx1"/>
                </a:solidFill>
              </a:rPr>
              <a:t>, accessed </a:t>
            </a:r>
            <a:r>
              <a:rPr lang="en-ZA" sz="1600" dirty="0">
                <a:solidFill>
                  <a:schemeClr val="tx1"/>
                </a:solidFill>
              </a:rPr>
              <a:t>15-11-2021</a:t>
            </a:r>
            <a:r>
              <a:rPr lang="en-ZA" sz="1600" dirty="0" smtClean="0">
                <a:solidFill>
                  <a:schemeClr val="tx1"/>
                </a:solidFill>
              </a:rPr>
              <a:t>.</a:t>
            </a: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/>
                </a:solidFill>
              </a:rPr>
              <a:t>de </a:t>
            </a:r>
            <a:r>
              <a:rPr lang="en-ZA" sz="1600" dirty="0" err="1">
                <a:solidFill>
                  <a:schemeClr val="tx1"/>
                </a:solidFill>
              </a:rPr>
              <a:t>Kadt</a:t>
            </a:r>
            <a:r>
              <a:rPr lang="en-ZA" sz="1600" dirty="0">
                <a:solidFill>
                  <a:schemeClr val="tx1"/>
                </a:solidFill>
              </a:rPr>
              <a:t>, J., </a:t>
            </a:r>
            <a:r>
              <a:rPr lang="en-ZA" sz="1600" dirty="0" err="1">
                <a:solidFill>
                  <a:schemeClr val="tx1"/>
                </a:solidFill>
              </a:rPr>
              <a:t>Hamann</a:t>
            </a:r>
            <a:r>
              <a:rPr lang="en-ZA" sz="1600" dirty="0">
                <a:solidFill>
                  <a:schemeClr val="tx1"/>
                </a:solidFill>
              </a:rPr>
              <a:t>, C., Mkhize, S. P. and Parker, A. (2021). </a:t>
            </a:r>
            <a:r>
              <a:rPr lang="en-ZA" sz="1600" i="1" dirty="0">
                <a:solidFill>
                  <a:schemeClr val="tx1"/>
                </a:solidFill>
              </a:rPr>
              <a:t>Quality of Life Survey 6 (2020/21): Overview Report</a:t>
            </a:r>
            <a:r>
              <a:rPr lang="en-ZA" sz="1600" dirty="0">
                <a:solidFill>
                  <a:schemeClr val="tx1"/>
                </a:solidFill>
              </a:rPr>
              <a:t>. Johannesburg: Gauteng City-Region Observatory (GCRO</a:t>
            </a:r>
            <a:r>
              <a:rPr lang="en-ZA" sz="1600" dirty="0" smtClean="0">
                <a:solidFill>
                  <a:schemeClr val="tx1"/>
                </a:solidFill>
              </a:rPr>
              <a:t>).</a:t>
            </a: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>
                <a:solidFill>
                  <a:schemeClr val="tx1"/>
                </a:solidFill>
              </a:rPr>
              <a:t>Mushongera</a:t>
            </a:r>
            <a:r>
              <a:rPr lang="en-ZA" sz="1600" dirty="0">
                <a:solidFill>
                  <a:schemeClr val="tx1"/>
                </a:solidFill>
              </a:rPr>
              <a:t>, D., </a:t>
            </a:r>
            <a:r>
              <a:rPr lang="en-ZA" sz="1600" dirty="0" err="1">
                <a:solidFill>
                  <a:schemeClr val="tx1"/>
                </a:solidFill>
              </a:rPr>
              <a:t>Götz</a:t>
            </a:r>
            <a:r>
              <a:rPr lang="en-ZA" sz="1600" dirty="0">
                <a:solidFill>
                  <a:schemeClr val="tx1"/>
                </a:solidFill>
              </a:rPr>
              <a:t>, G., </a:t>
            </a:r>
            <a:r>
              <a:rPr lang="en-ZA" sz="1600" dirty="0" err="1">
                <a:solidFill>
                  <a:schemeClr val="tx1"/>
                </a:solidFill>
              </a:rPr>
              <a:t>Khanyile</a:t>
            </a:r>
            <a:r>
              <a:rPr lang="en-ZA" sz="1600" dirty="0">
                <a:solidFill>
                  <a:schemeClr val="tx1"/>
                </a:solidFill>
              </a:rPr>
              <a:t>, S., Mkhize, T., &amp; </a:t>
            </a:r>
            <a:r>
              <a:rPr lang="en-ZA" sz="1600" dirty="0" err="1">
                <a:solidFill>
                  <a:schemeClr val="tx1"/>
                </a:solidFill>
              </a:rPr>
              <a:t>Mosiane</a:t>
            </a:r>
            <a:r>
              <a:rPr lang="en-ZA" sz="1600" dirty="0">
                <a:solidFill>
                  <a:schemeClr val="tx1"/>
                </a:solidFill>
              </a:rPr>
              <a:t>, N. (2021). Government performance and satisfaction with government. In J. de </a:t>
            </a:r>
            <a:r>
              <a:rPr lang="en-ZA" sz="1600" dirty="0" err="1">
                <a:solidFill>
                  <a:schemeClr val="tx1"/>
                </a:solidFill>
              </a:rPr>
              <a:t>Kadt</a:t>
            </a:r>
            <a:r>
              <a:rPr lang="en-ZA" sz="1600" dirty="0">
                <a:solidFill>
                  <a:schemeClr val="tx1"/>
                </a:solidFill>
              </a:rPr>
              <a:t>, C. </a:t>
            </a:r>
            <a:r>
              <a:rPr lang="en-ZA" sz="1600" dirty="0" err="1">
                <a:solidFill>
                  <a:schemeClr val="tx1"/>
                </a:solidFill>
              </a:rPr>
              <a:t>Hamann</a:t>
            </a:r>
            <a:r>
              <a:rPr lang="en-ZA" sz="1600" dirty="0">
                <a:solidFill>
                  <a:schemeClr val="tx1"/>
                </a:solidFill>
              </a:rPr>
              <a:t>, S.P. Mkhize &amp; A. Parker (Eds.), </a:t>
            </a:r>
            <a:r>
              <a:rPr lang="en-ZA" sz="1600" i="1" dirty="0">
                <a:solidFill>
                  <a:schemeClr val="tx1"/>
                </a:solidFill>
              </a:rPr>
              <a:t>Quality of Life Survey 6 (2020/21): Overview Report (Section 12)</a:t>
            </a:r>
            <a:r>
              <a:rPr lang="en-ZA" sz="1600" dirty="0">
                <a:solidFill>
                  <a:schemeClr val="tx1"/>
                </a:solidFill>
              </a:rPr>
              <a:t>. Johannesburg: Gauteng City-Region Observatory</a:t>
            </a:r>
            <a:r>
              <a:rPr lang="en-ZA" sz="1600" dirty="0" smtClean="0">
                <a:solidFill>
                  <a:schemeClr val="tx1"/>
                </a:solidFill>
              </a:rPr>
              <a:t>.</a:t>
            </a: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>
                <a:solidFill>
                  <a:schemeClr val="tx1"/>
                </a:solidFill>
              </a:rPr>
              <a:t>Runciman</a:t>
            </a:r>
            <a:r>
              <a:rPr lang="en-ZA" sz="1600" dirty="0">
                <a:solidFill>
                  <a:schemeClr val="tx1"/>
                </a:solidFill>
              </a:rPr>
              <a:t>, C. and </a:t>
            </a:r>
            <a:r>
              <a:rPr lang="en-ZA" sz="1600" dirty="0" err="1">
                <a:solidFill>
                  <a:schemeClr val="tx1"/>
                </a:solidFill>
              </a:rPr>
              <a:t>Bekker</a:t>
            </a:r>
            <a:r>
              <a:rPr lang="en-ZA" sz="1600" dirty="0">
                <a:solidFill>
                  <a:schemeClr val="tx1"/>
                </a:solidFill>
              </a:rPr>
              <a:t>, M. (2021a). Five factors that drove low voter turnout in SA’s 2021 elections, in </a:t>
            </a:r>
            <a:r>
              <a:rPr lang="en-ZA" sz="1600" i="1" dirty="0" err="1">
                <a:solidFill>
                  <a:schemeClr val="tx1"/>
                </a:solidFill>
              </a:rPr>
              <a:t>Moneyweb</a:t>
            </a:r>
            <a:r>
              <a:rPr lang="en-ZA" sz="1600" dirty="0">
                <a:solidFill>
                  <a:schemeClr val="tx1"/>
                </a:solidFill>
              </a:rPr>
              <a:t>, 12 December, 2021. INTERNET: https://www.moneyweb.co.za/news/south-africa/here-are-five-factors-that-drove-low-voter-turnout-in-south-africas-2021-elections/. Accessed 13 December 2021</a:t>
            </a:r>
            <a:r>
              <a:rPr lang="en-ZA" sz="1600" dirty="0" smtClean="0">
                <a:solidFill>
                  <a:schemeClr val="tx1"/>
                </a:solidFill>
              </a:rPr>
              <a:t>.</a:t>
            </a: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>
                <a:solidFill>
                  <a:schemeClr val="tx1"/>
                </a:solidFill>
              </a:rPr>
              <a:t>Runciman</a:t>
            </a:r>
            <a:r>
              <a:rPr lang="en-ZA" sz="1600" dirty="0">
                <a:solidFill>
                  <a:schemeClr val="tx1"/>
                </a:solidFill>
              </a:rPr>
              <a:t>, </a:t>
            </a:r>
            <a:r>
              <a:rPr lang="en-ZA" sz="1600" dirty="0" smtClean="0">
                <a:solidFill>
                  <a:schemeClr val="tx1"/>
                </a:solidFill>
              </a:rPr>
              <a:t>C., </a:t>
            </a:r>
            <a:r>
              <a:rPr lang="en-ZA" sz="1600" dirty="0" err="1" smtClean="0">
                <a:solidFill>
                  <a:schemeClr val="tx1"/>
                </a:solidFill>
              </a:rPr>
              <a:t>Bekker</a:t>
            </a:r>
            <a:r>
              <a:rPr lang="en-ZA" sz="1600" dirty="0">
                <a:solidFill>
                  <a:schemeClr val="tx1"/>
                </a:solidFill>
              </a:rPr>
              <a:t>, M. and </a:t>
            </a:r>
            <a:r>
              <a:rPr lang="en-ZA" sz="1600" dirty="0" err="1">
                <a:solidFill>
                  <a:schemeClr val="tx1"/>
                </a:solidFill>
              </a:rPr>
              <a:t>Mbeche</a:t>
            </a:r>
            <a:r>
              <a:rPr lang="en-ZA" sz="1600" dirty="0">
                <a:solidFill>
                  <a:schemeClr val="tx1"/>
                </a:solidFill>
              </a:rPr>
              <a:t>, C. (2021b). Analysing voter abstention in the 2021 local government elections: A view from five metropolitan municipalities. </a:t>
            </a:r>
            <a:r>
              <a:rPr lang="en-ZA" sz="1600" i="1" dirty="0">
                <a:solidFill>
                  <a:schemeClr val="tx1"/>
                </a:solidFill>
              </a:rPr>
              <a:t>Centre for Social Change, University of Johannesburg</a:t>
            </a:r>
            <a:r>
              <a:rPr lang="en-ZA" sz="1600" dirty="0">
                <a:solidFill>
                  <a:schemeClr val="tx1"/>
                </a:solidFill>
              </a:rPr>
              <a:t>. INTERNET: </a:t>
            </a:r>
            <a:r>
              <a:rPr lang="en-ZA" sz="16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ZA" sz="1600" dirty="0" smtClean="0">
                <a:solidFill>
                  <a:schemeClr val="tx1"/>
                </a:solidFill>
                <a:hlinkClick r:id="rId5"/>
              </a:rPr>
              <a:t>www.kas.de/documents/261596/10543300/Voter+abstention.pdf/f68bc266-00e4-8070-f074-3b466ac5119f?version=1.0&amp;t=1638354848974</a:t>
            </a:r>
            <a:r>
              <a:rPr lang="en-ZA" sz="1600" dirty="0" smtClean="0">
                <a:solidFill>
                  <a:schemeClr val="tx1"/>
                </a:solidFill>
              </a:rPr>
              <a:t>, accessed </a:t>
            </a:r>
            <a:r>
              <a:rPr lang="en-ZA" sz="1600" dirty="0">
                <a:solidFill>
                  <a:schemeClr val="tx1"/>
                </a:solidFill>
              </a:rPr>
              <a:t>13 December 2021</a:t>
            </a:r>
            <a:r>
              <a:rPr lang="en-ZA" sz="1600" dirty="0" smtClean="0">
                <a:solidFill>
                  <a:schemeClr val="tx1"/>
                </a:solidFill>
              </a:rPr>
              <a:t>.</a:t>
            </a: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/>
                </a:solidFill>
              </a:rPr>
              <a:t>The Guardian (</a:t>
            </a:r>
            <a:r>
              <a:rPr lang="en-ZA" sz="1600" dirty="0" smtClean="0">
                <a:solidFill>
                  <a:schemeClr val="tx1"/>
                </a:solidFill>
              </a:rPr>
              <a:t>2021). 3 November, 2021. </a:t>
            </a:r>
            <a:r>
              <a:rPr lang="en-ZA" sz="1600" i="1" dirty="0" smtClean="0">
                <a:solidFill>
                  <a:schemeClr val="tx1"/>
                </a:solidFill>
              </a:rPr>
              <a:t>South Africa’s ANC on course for worst ever electoral performance in local polls</a:t>
            </a:r>
            <a:r>
              <a:rPr lang="en-ZA" sz="1600" dirty="0" smtClean="0">
                <a:solidFill>
                  <a:schemeClr val="tx1"/>
                </a:solidFill>
              </a:rPr>
              <a:t>, INTERNET</a:t>
            </a:r>
            <a:r>
              <a:rPr lang="en-ZA" sz="1600" dirty="0">
                <a:solidFill>
                  <a:schemeClr val="tx1"/>
                </a:solidFill>
              </a:rPr>
              <a:t>: </a:t>
            </a:r>
            <a:r>
              <a:rPr lang="en-ZA" sz="160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ZA" sz="1600" dirty="0" smtClean="0">
                <a:solidFill>
                  <a:schemeClr val="tx1"/>
                </a:solidFill>
                <a:hlinkClick r:id="rId6"/>
              </a:rPr>
              <a:t>www.theguardian.com/world/2021/nov/02/south-africas-anc-on-course-for-worst-ever-electoral-performance-in-local-polls</a:t>
            </a:r>
            <a:r>
              <a:rPr lang="en-ZA" sz="1600" dirty="0" smtClean="0">
                <a:solidFill>
                  <a:schemeClr val="tx1"/>
                </a:solidFill>
              </a:rPr>
              <a:t>, accessed 13 December 2021. </a:t>
            </a:r>
          </a:p>
        </p:txBody>
      </p:sp>
    </p:spTree>
    <p:extLst>
      <p:ext uri="{BB962C8B-B14F-4D97-AF65-F5344CB8AC3E}">
        <p14:creationId xmlns:p14="http://schemas.microsoft.com/office/powerpoint/2010/main" val="40020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8597787" cy="465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Background and context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6" y="243571"/>
            <a:ext cx="11596390" cy="484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Introduction - The 2021 local government election relative to previous polls 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48804"/>
            <a:ext cx="1658120" cy="509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399" y="1267326"/>
            <a:ext cx="1192638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Central feature of South African electoral politics: </a:t>
            </a:r>
            <a:r>
              <a:rPr lang="en-ZA" sz="2000" dirty="0" smtClean="0">
                <a:solidFill>
                  <a:srgbClr val="FF0000"/>
                </a:solidFill>
              </a:rPr>
              <a:t>municipal polls </a:t>
            </a:r>
            <a:r>
              <a:rPr lang="en-ZA" sz="2000" dirty="0" smtClean="0"/>
              <a:t>tend to see </a:t>
            </a:r>
            <a:r>
              <a:rPr lang="en-ZA" sz="2000" dirty="0" smtClean="0">
                <a:solidFill>
                  <a:srgbClr val="FF0000"/>
                </a:solidFill>
              </a:rPr>
              <a:t>relatively lower turnouts </a:t>
            </a:r>
            <a:r>
              <a:rPr lang="en-ZA" sz="2000" dirty="0" smtClean="0"/>
              <a:t>in comparison to polls for national and provincial governments (to be further demonstrated)</a:t>
            </a:r>
            <a:endParaRPr lang="en-Z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Nevertheless, 2021 local government elections represent </a:t>
            </a:r>
            <a:r>
              <a:rPr lang="en-ZA" sz="2000" dirty="0" smtClean="0">
                <a:solidFill>
                  <a:srgbClr val="FF0000"/>
                </a:solidFill>
              </a:rPr>
              <a:t>dramatic shift </a:t>
            </a:r>
            <a:r>
              <a:rPr lang="en-ZA" sz="2000" dirty="0" smtClean="0"/>
              <a:t>in political sentiment, affiliations and identities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N</a:t>
            </a:r>
            <a:r>
              <a:rPr lang="en-ZA" sz="2000" dirty="0" smtClean="0"/>
              <a:t>umber of voters </a:t>
            </a:r>
            <a:r>
              <a:rPr lang="en-ZA" sz="2000" dirty="0" smtClean="0">
                <a:solidFill>
                  <a:srgbClr val="FF0000"/>
                </a:solidFill>
              </a:rPr>
              <a:t>stayed static </a:t>
            </a:r>
            <a:r>
              <a:rPr lang="en-ZA" sz="2000" dirty="0" smtClean="0"/>
              <a:t>from previous 2016 municipal polls, and this is evident in the context of the Gauteng City-Region where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About 3,6 million (58%) of 6,2 million registered voters cast votes in 2016 municipal elections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Only 2,7 million (43%) of 6,2 million registered voters cast votes in 2021 municipal elections, thus driving turnout down by 14,3% (Independent Electoral Commission, 2021) </a:t>
            </a:r>
            <a:r>
              <a:rPr lang="en-ZA" sz="18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Lowest turnout of any election in post-democratic history (</a:t>
            </a:r>
            <a:r>
              <a:rPr lang="en-ZA" sz="2000" dirty="0" err="1" smtClean="0"/>
              <a:t>Runciman</a:t>
            </a:r>
            <a:r>
              <a:rPr lang="en-ZA" sz="2000" dirty="0" smtClean="0"/>
              <a:t> and Becker, 2021; </a:t>
            </a:r>
            <a:r>
              <a:rPr lang="en-ZA" sz="2000" dirty="0" err="1" smtClean="0"/>
              <a:t>Runciman</a:t>
            </a:r>
            <a:r>
              <a:rPr lang="en-ZA" sz="2000" dirty="0" smtClean="0"/>
              <a:t> et al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Paper seeks to do the following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Longitudinal analysis of voting patterns in Gauteng </a:t>
            </a:r>
            <a:r>
              <a:rPr lang="en-ZA" sz="1800" dirty="0" smtClean="0"/>
              <a:t>via </a:t>
            </a:r>
            <a:r>
              <a:rPr lang="en-ZA" sz="1800" dirty="0" smtClean="0">
                <a:solidFill>
                  <a:srgbClr val="FF0000"/>
                </a:solidFill>
              </a:rPr>
              <a:t>tabulation of Proportional Representation (PR) votes </a:t>
            </a:r>
            <a:r>
              <a:rPr lang="en-ZA" sz="1800" dirty="0" smtClean="0"/>
              <a:t>won by each of the top political parties in the province since 2011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Spatial analysis</a:t>
            </a:r>
            <a:r>
              <a:rPr lang="en-ZA" sz="1800" dirty="0" smtClean="0"/>
              <a:t> of these by </a:t>
            </a:r>
            <a:r>
              <a:rPr lang="en-ZA" sz="1800" dirty="0" smtClean="0">
                <a:solidFill>
                  <a:srgbClr val="FF0000"/>
                </a:solidFill>
              </a:rPr>
              <a:t>mapping</a:t>
            </a:r>
            <a:r>
              <a:rPr lang="en-ZA" sz="1800" dirty="0" smtClean="0"/>
              <a:t> distribution of PR votes won by each of the top political parties in the province (</a:t>
            </a:r>
            <a:r>
              <a:rPr lang="en-ZA" sz="1800" dirty="0" smtClean="0">
                <a:solidFill>
                  <a:srgbClr val="FF0000"/>
                </a:solidFill>
              </a:rPr>
              <a:t>detailed dot density maps</a:t>
            </a:r>
            <a:r>
              <a:rPr lang="en-ZA" sz="18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Shed some light on </a:t>
            </a:r>
            <a:r>
              <a:rPr lang="en-ZA" sz="1800" dirty="0" smtClean="0">
                <a:solidFill>
                  <a:srgbClr val="FF0000"/>
                </a:solidFill>
              </a:rPr>
              <a:t>possible reasons for big shift in political sentiment(s) within Gauteng</a:t>
            </a:r>
            <a:r>
              <a:rPr lang="en-ZA" sz="1800" dirty="0" smtClean="0"/>
              <a:t> (via drawing on some results from the GCRO’s biennial </a:t>
            </a:r>
            <a:r>
              <a:rPr lang="en-ZA" sz="1800" dirty="0" smtClean="0">
                <a:solidFill>
                  <a:srgbClr val="FF0000"/>
                </a:solidFill>
              </a:rPr>
              <a:t>Quality of Life (</a:t>
            </a:r>
            <a:r>
              <a:rPr lang="en-ZA" sz="1800" dirty="0" err="1" smtClean="0">
                <a:solidFill>
                  <a:srgbClr val="FF0000"/>
                </a:solidFill>
              </a:rPr>
              <a:t>QoL</a:t>
            </a:r>
            <a:r>
              <a:rPr lang="en-ZA" sz="1800" dirty="0" smtClean="0">
                <a:solidFill>
                  <a:srgbClr val="FF0000"/>
                </a:solidFill>
              </a:rPr>
              <a:t>) Survey </a:t>
            </a:r>
            <a:endParaRPr lang="en-ZA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5829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8597787" cy="465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Background and argument(s)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6" y="243571"/>
            <a:ext cx="11779270" cy="4849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Introduction - The 2021 local government election relative to previous polls  (continued)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48804"/>
            <a:ext cx="1658120" cy="509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267328"/>
            <a:ext cx="1203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In the media, there have been many stories about the </a:t>
            </a:r>
            <a:r>
              <a:rPr lang="en-ZA" sz="2000" dirty="0" smtClean="0">
                <a:solidFill>
                  <a:srgbClr val="FF0000"/>
                </a:solidFill>
              </a:rPr>
              <a:t>2021 local government elections </a:t>
            </a:r>
            <a:r>
              <a:rPr lang="en-ZA" sz="2000" dirty="0" smtClean="0"/>
              <a:t>having been </a:t>
            </a:r>
            <a:r>
              <a:rPr lang="en-ZA" sz="2000" dirty="0" smtClean="0">
                <a:solidFill>
                  <a:srgbClr val="FF0000"/>
                </a:solidFill>
              </a:rPr>
              <a:t>the most disastrous elections </a:t>
            </a:r>
            <a:r>
              <a:rPr lang="en-ZA" sz="2000" dirty="0" smtClean="0"/>
              <a:t>especially for the ruling ANC (</a:t>
            </a:r>
            <a:r>
              <a:rPr lang="en-ZA" sz="2000" dirty="0" err="1" smtClean="0"/>
              <a:t>Runciman</a:t>
            </a:r>
            <a:r>
              <a:rPr lang="en-ZA" sz="2000" dirty="0" smtClean="0"/>
              <a:t> and </a:t>
            </a:r>
            <a:r>
              <a:rPr lang="en-ZA" sz="2000" dirty="0" err="1" smtClean="0"/>
              <a:t>Bekker</a:t>
            </a:r>
            <a:r>
              <a:rPr lang="en-ZA" sz="2000" dirty="0" smtClean="0"/>
              <a:t> 2021a; </a:t>
            </a:r>
            <a:r>
              <a:rPr lang="en-ZA" sz="2000" dirty="0" err="1" smtClean="0"/>
              <a:t>Runciman</a:t>
            </a:r>
            <a:r>
              <a:rPr lang="en-ZA" sz="2000" dirty="0" smtClean="0"/>
              <a:t> et al 2021; The Guardian 2021; </a:t>
            </a:r>
            <a:r>
              <a:rPr lang="en-ZA" sz="2000" dirty="0" err="1" smtClean="0"/>
              <a:t>Dludla</a:t>
            </a:r>
            <a:r>
              <a:rPr lang="en-ZA" sz="2000" dirty="0" smtClean="0"/>
              <a:t> and Winning 2021)</a:t>
            </a:r>
            <a:endParaRPr lang="en-ZA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Yet, </a:t>
            </a:r>
            <a:r>
              <a:rPr lang="en-ZA" sz="2000" dirty="0" smtClean="0">
                <a:solidFill>
                  <a:srgbClr val="FF0000"/>
                </a:solidFill>
              </a:rPr>
              <a:t>media not depicting full story </a:t>
            </a:r>
            <a:r>
              <a:rPr lang="en-ZA" sz="2000" dirty="0" smtClean="0"/>
              <a:t>of the current political terrain – there are multiple nuances as to why voter turnout and voter behaviour are the way they (currently)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Paper attempts to unpack some of these by arguing/showing that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Although voter turnout was </a:t>
            </a:r>
            <a:r>
              <a:rPr lang="en-ZA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unevenly distributed </a:t>
            </a:r>
            <a:r>
              <a:rPr lang="en-ZA" sz="2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across Gauteng, it was </a:t>
            </a:r>
            <a:r>
              <a:rPr lang="en-ZA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relatively low all over the city-region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Highest proportion of missing voters in ANC strongholds, relatively lower proportion of missing voters in DA strongholds 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Still, all major/established parties (most notably the ANC and the DA) </a:t>
            </a:r>
            <a:r>
              <a:rPr lang="en-ZA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saw significant declines </a:t>
            </a:r>
            <a:r>
              <a:rPr lang="en-ZA" sz="2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from previous municipal polls; </a:t>
            </a:r>
            <a:r>
              <a:rPr lang="en-ZA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minority parties saw some notable gains </a:t>
            </a:r>
            <a:r>
              <a:rPr lang="en-ZA" sz="2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(VF+ and the IFP)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Yet, biggest winner was arguably </a:t>
            </a:r>
            <a:r>
              <a:rPr lang="en-ZA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ActionSA</a:t>
            </a:r>
            <a:r>
              <a:rPr lang="en-Z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new </a:t>
            </a:r>
            <a:r>
              <a:rPr lang="en-ZA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cross-race</a:t>
            </a:r>
            <a:r>
              <a:rPr lang="en-Z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ZA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cross-class </a:t>
            </a:r>
            <a:r>
              <a:rPr lang="en-Z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 player that performed relatively well in both township and suburban contexts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Attempts to </a:t>
            </a:r>
            <a:r>
              <a:rPr lang="en-ZA" sz="2000" dirty="0" smtClean="0">
                <a:solidFill>
                  <a:srgbClr val="FF0000"/>
                </a:solidFill>
              </a:rPr>
              <a:t>account for lower voter turnout</a:t>
            </a:r>
            <a:r>
              <a:rPr lang="en-ZA" sz="2000" dirty="0" smtClean="0"/>
              <a:t>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What do the kinds of tectonic political shifts we see say about the polity and future of Gauteng?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0454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4000" y="689018"/>
            <a:ext cx="11782490" cy="55630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latin typeface="Ideal Sans Book" pitchFamily="50" charset="0"/>
                <a:cs typeface="Ideal Sans Book" pitchFamily="50" charset="0"/>
              </a:rPr>
              <a:t>H</a:t>
            </a:r>
            <a:r>
              <a:rPr lang="en-US" sz="2000" i="1" dirty="0" smtClean="0">
                <a:latin typeface="Ideal Sans Book" pitchFamily="50" charset="0"/>
                <a:cs typeface="Ideal Sans Book" pitchFamily="50" charset="0"/>
              </a:rPr>
              <a:t>uge </a:t>
            </a:r>
            <a:r>
              <a:rPr lang="en-US" sz="2000" i="1" dirty="0">
                <a:latin typeface="Ideal Sans Book" pitchFamily="50" charset="0"/>
                <a:cs typeface="Ideal Sans Book" pitchFamily="50" charset="0"/>
              </a:rPr>
              <a:t>drop in turnout, </a:t>
            </a:r>
            <a:r>
              <a:rPr lang="en-US" sz="2000" i="1" dirty="0" smtClean="0">
                <a:latin typeface="Ideal Sans Book" pitchFamily="50" charset="0"/>
                <a:cs typeface="Ideal Sans Book" pitchFamily="50" charset="0"/>
              </a:rPr>
              <a:t>decline </a:t>
            </a:r>
            <a:r>
              <a:rPr lang="en-US" sz="2000" i="1" dirty="0">
                <a:latin typeface="Ideal Sans Book" pitchFamily="50" charset="0"/>
                <a:cs typeface="Ideal Sans Book" pitchFamily="50" charset="0"/>
              </a:rPr>
              <a:t>for all the major </a:t>
            </a:r>
            <a:r>
              <a:rPr lang="en-US" sz="2000" i="1" dirty="0" smtClean="0">
                <a:latin typeface="Ideal Sans Book" pitchFamily="50" charset="0"/>
                <a:cs typeface="Ideal Sans Book" pitchFamily="50" charset="0"/>
              </a:rPr>
              <a:t>parties, notable gains for minority parties</a:t>
            </a:r>
            <a:endParaRPr lang="en-US" sz="2000" i="1" dirty="0">
              <a:latin typeface="Ideal Sans Book" pitchFamily="50" charset="0"/>
              <a:cs typeface="Ideal Sans Book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ABF32-2104-C14C-83A3-2547A7564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28638"/>
            <a:ext cx="1658120" cy="50919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825AC73-681F-504A-B6ED-3144448EA24C}"/>
              </a:ext>
            </a:extLst>
          </p:cNvPr>
          <p:cNvSpPr txBox="1">
            <a:spLocks/>
          </p:cNvSpPr>
          <p:nvPr/>
        </p:nvSpPr>
        <p:spPr>
          <a:xfrm>
            <a:off x="254000" y="157163"/>
            <a:ext cx="11598366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The 2021 local government </a:t>
            </a: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election results</a:t>
            </a:r>
            <a:endParaRPr lang="en-US" sz="2800" b="1" dirty="0">
              <a:solidFill>
                <a:schemeClr val="bg1"/>
              </a:solidFill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07EE84-9ACA-364B-9D48-1DC7D1099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88199"/>
              </p:ext>
            </p:extLst>
          </p:nvPr>
        </p:nvGraphicFramePr>
        <p:xfrm>
          <a:off x="386996" y="1772875"/>
          <a:ext cx="11318790" cy="4313045"/>
        </p:xfrm>
        <a:graphic>
          <a:graphicData uri="http://schemas.openxmlformats.org/drawingml/2006/table">
            <a:tbl>
              <a:tblPr firstRow="1" firstCol="1" bandRow="1">
                <a:tableStyleId>{EF708535-B1A7-490D-B444-7D7136D7D17A}</a:tableStyleId>
              </a:tblPr>
              <a:tblGrid>
                <a:gridCol w="1411311">
                  <a:extLst>
                    <a:ext uri="{9D8B030D-6E8A-4147-A177-3AD203B41FA5}">
                      <a16:colId xmlns:a16="http://schemas.microsoft.com/office/drawing/2014/main" val="1179571271"/>
                    </a:ext>
                  </a:extLst>
                </a:gridCol>
                <a:gridCol w="1554311">
                  <a:extLst>
                    <a:ext uri="{9D8B030D-6E8A-4147-A177-3AD203B41FA5}">
                      <a16:colId xmlns:a16="http://schemas.microsoft.com/office/drawing/2014/main" val="1102583400"/>
                    </a:ext>
                  </a:extLst>
                </a:gridCol>
                <a:gridCol w="1512131">
                  <a:extLst>
                    <a:ext uri="{9D8B030D-6E8A-4147-A177-3AD203B41FA5}">
                      <a16:colId xmlns:a16="http://schemas.microsoft.com/office/drawing/2014/main" val="2352264554"/>
                    </a:ext>
                  </a:extLst>
                </a:gridCol>
                <a:gridCol w="1710884">
                  <a:extLst>
                    <a:ext uri="{9D8B030D-6E8A-4147-A177-3AD203B41FA5}">
                      <a16:colId xmlns:a16="http://schemas.microsoft.com/office/drawing/2014/main" val="546364310"/>
                    </a:ext>
                  </a:extLst>
                </a:gridCol>
                <a:gridCol w="1710051">
                  <a:extLst>
                    <a:ext uri="{9D8B030D-6E8A-4147-A177-3AD203B41FA5}">
                      <a16:colId xmlns:a16="http://schemas.microsoft.com/office/drawing/2014/main" val="3226744891"/>
                    </a:ext>
                  </a:extLst>
                </a:gridCol>
                <a:gridCol w="1710051">
                  <a:extLst>
                    <a:ext uri="{9D8B030D-6E8A-4147-A177-3AD203B41FA5}">
                      <a16:colId xmlns:a16="http://schemas.microsoft.com/office/drawing/2014/main" val="2363694899"/>
                    </a:ext>
                  </a:extLst>
                </a:gridCol>
                <a:gridCol w="1710051">
                  <a:extLst>
                    <a:ext uri="{9D8B030D-6E8A-4147-A177-3AD203B41FA5}">
                      <a16:colId xmlns:a16="http://schemas.microsoft.com/office/drawing/2014/main" val="2724551375"/>
                    </a:ext>
                  </a:extLst>
                </a:gridCol>
              </a:tblGrid>
              <a:tr h="554100">
                <a:tc>
                  <a:txBody>
                    <a:bodyPr/>
                    <a:lstStyle/>
                    <a:p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2011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(Local)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rgbClr val="83292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2014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(Provincial)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rgbClr val="83292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2016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(Local)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rgbClr val="83292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2019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(Provincial)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rgbClr val="83292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2021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(Local)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3292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Change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2016-2021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3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30852"/>
                  </a:ext>
                </a:extLst>
              </a:tr>
              <a:tr h="38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ANC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1 855 613 (60,5%)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2 348 564 (53,6%)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1 637 585 (46,1%)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2 168 253 (50,2%)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957 329 (35,5%)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-680 256 (-10,6%)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9839442"/>
                  </a:ext>
                </a:extLst>
              </a:tr>
              <a:tr h="436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DA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1 021 973 (33,3%)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1 349 001 (30,8%)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chemeClr val="tx1"/>
                          </a:solidFill>
                          <a:effectLst/>
                        </a:rPr>
                        <a:t>1 321 432 (37,2%)</a:t>
                      </a:r>
                      <a:endParaRPr lang="en-ZA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1 185 743 (27,5%)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752 769 (27,9%)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-568 663 (-9,3%)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1742323"/>
                  </a:ext>
                </a:extLst>
              </a:tr>
              <a:tr h="354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EFF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451 318 (10,3%)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400 335 (11,3%)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634 387 (14,7%)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308 303 (11,4%)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-92 032 (+0,2%)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09839016"/>
                  </a:ext>
                </a:extLst>
              </a:tr>
              <a:tr h="38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VF+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22 006 (0,7%) 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52 436 (1,2%)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chemeClr val="tx1"/>
                          </a:solidFill>
                          <a:effectLst/>
                        </a:rPr>
                        <a:t>40 714 (1,1%)</a:t>
                      </a:r>
                      <a:endParaRPr lang="en-ZA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153 844 (3,6%)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112 989 (4,2%)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+72 275 (+3,0%)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2622713"/>
                  </a:ext>
                </a:extLst>
              </a:tr>
              <a:tr h="39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IFP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30 130 (1,0%)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34 240 (0,8%)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34 532 (1,0%)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38 263 (0,9%)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35 840 (1,3%)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+1 308 (+0,4%)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5300052"/>
                  </a:ext>
                </a:extLst>
              </a:tr>
              <a:tr h="3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ActionSA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279 256 (10,4%)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+279 256 (+10,4%)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3510675"/>
                  </a:ext>
                </a:extLst>
              </a:tr>
              <a:tr h="3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1695570"/>
                  </a:ext>
                </a:extLst>
              </a:tr>
              <a:tr h="3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Spoilt ballots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38 771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42 261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51 339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37 411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38 290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-13 908 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6516796"/>
                  </a:ext>
                </a:extLst>
              </a:tr>
              <a:tr h="3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Total votes cast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3 107 134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4 424 424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3 602 786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4 357 348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2 694 545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-908 241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43142627"/>
                  </a:ext>
                </a:extLst>
              </a:tr>
              <a:tr h="3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Reg voters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5 592 676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6 063 739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6 234 822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6 381 220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6 195 753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-39 069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4640498"/>
                  </a:ext>
                </a:extLst>
              </a:tr>
              <a:tr h="30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% turnout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73%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3" marR="400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</a:rPr>
                        <a:t>-14,3%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8" marR="21128" marT="10379" marB="103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96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10437783" cy="46513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Highest percentages in traditionally ANC wards, relatively lower percentages in traditionally DA wards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5" y="243571"/>
            <a:ext cx="10725533" cy="484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Distribution of missing voters across Gauteng in 2021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49" y="6348804"/>
            <a:ext cx="1658120" cy="509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4225" y="1267326"/>
            <a:ext cx="7053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%age of registered voters who did not vote – </a:t>
            </a:r>
            <a:r>
              <a:rPr lang="en-ZA" sz="1800" dirty="0" smtClean="0">
                <a:solidFill>
                  <a:srgbClr val="FF0000"/>
                </a:solidFill>
              </a:rPr>
              <a:t>‘missing voters’ </a:t>
            </a:r>
            <a:r>
              <a:rPr lang="en-ZA" sz="1800" dirty="0" smtClean="0"/>
              <a:t>or </a:t>
            </a:r>
            <a:r>
              <a:rPr lang="en-ZA" sz="1800" dirty="0" smtClean="0">
                <a:solidFill>
                  <a:srgbClr val="FF0000"/>
                </a:solidFill>
              </a:rPr>
              <a:t>‘registered non-voters’ </a:t>
            </a:r>
            <a:r>
              <a:rPr lang="en-ZA" sz="1800" dirty="0" smtClean="0"/>
              <a:t>– was not evenly distributed across Gauteng 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On the surface: all wards show relatively high %ages of ‘registered non-voters’ (most are above 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Yet, below the surface, </a:t>
            </a:r>
            <a:r>
              <a:rPr lang="en-ZA" sz="1800" dirty="0" smtClean="0">
                <a:solidFill>
                  <a:srgbClr val="FF0000"/>
                </a:solidFill>
              </a:rPr>
              <a:t>highest %ages of missing voters were registered in various ‘non-white’ sections of sub-places across Gauteng</a:t>
            </a:r>
            <a:r>
              <a:rPr lang="en-ZA" sz="1800" dirty="0" smtClean="0"/>
              <a:t>, </a:t>
            </a:r>
            <a:r>
              <a:rPr lang="en-ZA" sz="1800" dirty="0" err="1" smtClean="0"/>
              <a:t>viz</a:t>
            </a:r>
            <a:endParaRPr lang="en-Z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Township areas </a:t>
            </a:r>
            <a:r>
              <a:rPr lang="en-ZA" sz="1600" dirty="0" smtClean="0"/>
              <a:t>(</a:t>
            </a:r>
            <a:r>
              <a:rPr lang="en-ZA" sz="1600" dirty="0" err="1" smtClean="0"/>
              <a:t>Soshanguve</a:t>
            </a:r>
            <a:r>
              <a:rPr lang="en-ZA" sz="1600" dirty="0" smtClean="0"/>
              <a:t>, </a:t>
            </a:r>
            <a:r>
              <a:rPr lang="en-ZA" sz="1600" dirty="0" err="1" smtClean="0"/>
              <a:t>Mabopane</a:t>
            </a:r>
            <a:r>
              <a:rPr lang="en-ZA" sz="1600" dirty="0" smtClean="0"/>
              <a:t>, </a:t>
            </a:r>
            <a:r>
              <a:rPr lang="en-ZA" sz="1600" dirty="0" err="1" smtClean="0"/>
              <a:t>Katlehong</a:t>
            </a:r>
            <a:r>
              <a:rPr lang="en-ZA" sz="1600" dirty="0" smtClean="0"/>
              <a:t>, Soweto)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Inner-city areas </a:t>
            </a:r>
            <a:r>
              <a:rPr lang="en-ZA" sz="1600" dirty="0" smtClean="0"/>
              <a:t>(Pretoria Central, inner-city Johannesburg)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Informal settlements </a:t>
            </a:r>
            <a:r>
              <a:rPr lang="en-ZA" sz="1600" dirty="0" smtClean="0"/>
              <a:t>(</a:t>
            </a:r>
            <a:r>
              <a:rPr lang="en-ZA" sz="1600" dirty="0" err="1" smtClean="0"/>
              <a:t>Diepsloot</a:t>
            </a:r>
            <a:r>
              <a:rPr lang="en-ZA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More rural areas </a:t>
            </a:r>
            <a:r>
              <a:rPr lang="en-ZA" sz="1600" dirty="0" smtClean="0"/>
              <a:t>(</a:t>
            </a:r>
            <a:r>
              <a:rPr lang="en-ZA" sz="1600" dirty="0" err="1" smtClean="0"/>
              <a:t>Hammanskraal</a:t>
            </a:r>
            <a:r>
              <a:rPr lang="en-ZA" sz="1600" dirty="0" smtClean="0"/>
              <a:t>, Bronkhorstspruit)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The aforesaid are </a:t>
            </a:r>
            <a:r>
              <a:rPr lang="en-ZA" sz="1800" dirty="0" smtClean="0">
                <a:solidFill>
                  <a:srgbClr val="FF0000"/>
                </a:solidFill>
              </a:rPr>
              <a:t>traditionally the political heartland of the ruling African National Congress (ANC)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Interestingly, areas traditionally governed by the main opposition – the Democratic Alliance (DA) – enjoyed much higher %ages of registered voters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Suburban areas or ‘northern suburbs’ </a:t>
            </a:r>
            <a:r>
              <a:rPr lang="en-ZA" sz="1600" dirty="0" smtClean="0">
                <a:solidFill>
                  <a:schemeClr val="tx1"/>
                </a:solidFill>
              </a:rPr>
              <a:t>(</a:t>
            </a:r>
            <a:r>
              <a:rPr lang="en-ZA" sz="1600" dirty="0" err="1" smtClean="0">
                <a:solidFill>
                  <a:schemeClr val="tx1"/>
                </a:solidFill>
              </a:rPr>
              <a:t>Sandton</a:t>
            </a:r>
            <a:r>
              <a:rPr lang="en-ZA" sz="1600" dirty="0" smtClean="0">
                <a:solidFill>
                  <a:schemeClr val="tx1"/>
                </a:solidFill>
              </a:rPr>
              <a:t>, </a:t>
            </a:r>
            <a:r>
              <a:rPr lang="en-ZA" sz="1600" dirty="0" err="1" smtClean="0">
                <a:solidFill>
                  <a:schemeClr val="tx1"/>
                </a:solidFill>
              </a:rPr>
              <a:t>Midrand</a:t>
            </a:r>
            <a:r>
              <a:rPr lang="en-ZA" sz="1600" dirty="0" smtClean="0">
                <a:solidFill>
                  <a:schemeClr val="tx1"/>
                </a:solidFill>
              </a:rPr>
              <a:t>, Centurion)</a:t>
            </a:r>
            <a:endParaRPr lang="en-ZA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 smtClean="0">
                <a:solidFill>
                  <a:srgbClr val="FF0000"/>
                </a:solidFill>
              </a:rPr>
              <a:t>Midvaal</a:t>
            </a:r>
            <a:r>
              <a:rPr lang="en-ZA" sz="1600" dirty="0" smtClean="0">
                <a:solidFill>
                  <a:srgbClr val="FF0000"/>
                </a:solidFill>
              </a:rPr>
              <a:t> </a:t>
            </a:r>
            <a:r>
              <a:rPr lang="en-ZA" sz="1600" dirty="0" smtClean="0"/>
              <a:t>(municipality traditionally governed by the 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1" y="1267326"/>
            <a:ext cx="4157575" cy="56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8597787" cy="465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Complex and multifaceted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255975" y="243571"/>
            <a:ext cx="9732755" cy="484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Possible reasons for generally low turnout in SA’s metros  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6272320"/>
            <a:ext cx="1907177" cy="58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" y="1267326"/>
            <a:ext cx="118610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Reasons range </a:t>
            </a:r>
            <a:endParaRPr lang="en-Z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chemeClr val="tx1"/>
                </a:solidFill>
              </a:rPr>
              <a:t>From </a:t>
            </a:r>
            <a:r>
              <a:rPr lang="en-ZA" sz="1800" dirty="0" smtClean="0">
                <a:solidFill>
                  <a:srgbClr val="FF0000"/>
                </a:solidFill>
              </a:rPr>
              <a:t>individual factors </a:t>
            </a:r>
            <a:r>
              <a:rPr lang="en-ZA" sz="1800" dirty="0" smtClean="0">
                <a:solidFill>
                  <a:schemeClr val="tx1"/>
                </a:solidFill>
              </a:rPr>
              <a:t>(health constraints; not being able to get to voting station on election day) and </a:t>
            </a:r>
            <a:r>
              <a:rPr lang="en-ZA" sz="1800" dirty="0" smtClean="0">
                <a:solidFill>
                  <a:srgbClr val="FF0000"/>
                </a:solidFill>
              </a:rPr>
              <a:t>Administrative factors </a:t>
            </a:r>
            <a:r>
              <a:rPr lang="en-ZA" sz="1800" dirty="0" smtClean="0">
                <a:solidFill>
                  <a:schemeClr val="tx1"/>
                </a:solidFill>
              </a:rPr>
              <a:t>(not being in right voting station), both of which were likely exacerbated by the COVID-19 pandemic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chemeClr val="tx1"/>
                </a:solidFill>
              </a:rPr>
              <a:t>Through to higher levels of </a:t>
            </a:r>
            <a:r>
              <a:rPr lang="en-ZA" sz="1800" dirty="0" smtClean="0">
                <a:solidFill>
                  <a:srgbClr val="FF0000"/>
                </a:solidFill>
              </a:rPr>
              <a:t>political disillusionment &amp; disengagement</a:t>
            </a:r>
            <a:r>
              <a:rPr lang="en-ZA" sz="1800" dirty="0">
                <a:solidFill>
                  <a:srgbClr val="FF0000"/>
                </a:solidFill>
              </a:rPr>
              <a:t> </a:t>
            </a:r>
            <a:r>
              <a:rPr lang="en-ZA" sz="1800" dirty="0" smtClean="0">
                <a:solidFill>
                  <a:schemeClr val="tx1"/>
                </a:solidFill>
              </a:rPr>
              <a:t>(apathy)</a:t>
            </a:r>
            <a:endParaRPr lang="en-ZA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However, relative weight of factors in driving lower turnout is debatable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Still, a recent telephonic survey conducted by </a:t>
            </a:r>
            <a:r>
              <a:rPr lang="en-ZA" sz="2000" dirty="0" err="1" smtClean="0"/>
              <a:t>Runciman</a:t>
            </a:r>
            <a:r>
              <a:rPr lang="en-ZA" sz="2000" dirty="0" smtClean="0"/>
              <a:t> and Becker (2021) is instructive</a:t>
            </a:r>
            <a:endParaRPr lang="en-Z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3,905 telephonic interviews </a:t>
            </a:r>
            <a:r>
              <a:rPr lang="en-ZA" sz="1800" dirty="0" smtClean="0"/>
              <a:t>with </a:t>
            </a:r>
            <a:r>
              <a:rPr lang="en-ZA" sz="1800" dirty="0" smtClean="0">
                <a:solidFill>
                  <a:srgbClr val="FF0000"/>
                </a:solidFill>
              </a:rPr>
              <a:t>both voters &amp; non-voters </a:t>
            </a:r>
            <a:r>
              <a:rPr lang="en-ZA" sz="1800" dirty="0" smtClean="0"/>
              <a:t>in </a:t>
            </a:r>
            <a:r>
              <a:rPr lang="en-ZA" sz="1800" dirty="0" smtClean="0">
                <a:solidFill>
                  <a:srgbClr val="FF0000"/>
                </a:solidFill>
              </a:rPr>
              <a:t>5 of SA’s 8 metropolitan municipalities</a:t>
            </a:r>
            <a:r>
              <a:rPr lang="en-ZA" sz="1800" dirty="0" smtClean="0"/>
              <a:t> (</a:t>
            </a:r>
            <a:r>
              <a:rPr lang="en-ZA" sz="1800" dirty="0" err="1" smtClean="0"/>
              <a:t>Ethekwini</a:t>
            </a:r>
            <a:r>
              <a:rPr lang="en-ZA" sz="1800" dirty="0" smtClean="0"/>
              <a:t>/Durban, Johannesburg, Nelson Mandela Bay, Tshwane, Cape Town)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chemeClr val="tx1"/>
                </a:solidFill>
              </a:rPr>
              <a:t>Asked respondents about their participation in the 2016 and 2021 municipal polls as well as in the 2019 provincial polls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Study finds that low voter turnout was driven by 5 factors, </a:t>
            </a:r>
            <a:r>
              <a:rPr lang="en-ZA" sz="2000" dirty="0" err="1" smtClean="0"/>
              <a:t>viz</a:t>
            </a:r>
            <a:r>
              <a:rPr lang="en-ZA" sz="2000" dirty="0" smtClean="0"/>
              <a:t>:</a:t>
            </a:r>
            <a:endParaRPr lang="en-Z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Individual factors </a:t>
            </a:r>
            <a:r>
              <a:rPr lang="en-ZA" sz="1800" dirty="0" smtClean="0"/>
              <a:t>(being too busy on election day, </a:t>
            </a:r>
            <a:r>
              <a:rPr lang="en-ZA" sz="1800" dirty="0" err="1" smtClean="0"/>
              <a:t>constrainment</a:t>
            </a:r>
            <a:r>
              <a:rPr lang="en-ZA" sz="1800" dirty="0" smtClean="0"/>
              <a:t> by poor health or care responsibilities)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Administrative barriers </a:t>
            </a:r>
            <a:r>
              <a:rPr lang="en-ZA" sz="1800" dirty="0" smtClean="0"/>
              <a:t>(ID issues or long queues at voting station)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‘Fluidity of voter attitudes’ </a:t>
            </a:r>
            <a:r>
              <a:rPr lang="en-ZA" sz="1800" dirty="0" smtClean="0"/>
              <a:t>(many voters who did not vote in prior elections voted in 2021; many voters who voted in prior elections did not vote in 2021 polls)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Dissatisfaction with local government performance, disillusionment, disinterest </a:t>
            </a:r>
            <a:r>
              <a:rPr lang="en-ZA" sz="1800" dirty="0" smtClean="0"/>
              <a:t>(apathy)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rgbClr val="FF0000"/>
                </a:solidFill>
              </a:rPr>
              <a:t>Lack of political alignment </a:t>
            </a:r>
            <a:r>
              <a:rPr lang="en-ZA" sz="1800" dirty="0" smtClean="0">
                <a:solidFill>
                  <a:schemeClr val="tx1"/>
                </a:solidFill>
              </a:rPr>
              <a:t>(inability to find political party to identify with)</a:t>
            </a:r>
            <a:endParaRPr lang="en-ZA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6773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6343" y="675594"/>
            <a:ext cx="8597787" cy="465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en-US" sz="2000" i="1" dirty="0" smtClean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Sliding levels of satisfaction with all spheres of government</a:t>
            </a:r>
            <a:endParaRPr lang="en-US" sz="2000" i="1" dirty="0">
              <a:solidFill>
                <a:prstClr val="white"/>
              </a:solidFill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95795" y="87087"/>
            <a:ext cx="11922036" cy="6414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Reasons for generally low turnout in Gauteng – Insights from the </a:t>
            </a:r>
            <a:r>
              <a:rPr lang="en-US" dirty="0" err="1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QoL</a:t>
            </a:r>
            <a:r>
              <a:rPr lang="en-US" dirty="0" smtClean="0">
                <a:latin typeface="Ideal Sans Bold" pitchFamily="50" charset="0"/>
                <a:ea typeface="ＭＳ Ｐゴシック" charset="0"/>
                <a:cs typeface="Ideal Sans Bold" pitchFamily="50" charset="0"/>
              </a:rPr>
              <a:t> Survey </a:t>
            </a:r>
            <a:endParaRPr lang="en-US" dirty="0">
              <a:latin typeface="Ideal Sans Bold" pitchFamily="50" charset="0"/>
              <a:ea typeface="ＭＳ Ｐゴシック" charset="0"/>
              <a:cs typeface="Ideal Sans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6272320"/>
            <a:ext cx="1907177" cy="58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" y="1267326"/>
            <a:ext cx="118610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The </a:t>
            </a:r>
            <a:r>
              <a:rPr lang="en-ZA" sz="2000" dirty="0" smtClean="0">
                <a:solidFill>
                  <a:srgbClr val="FF0000"/>
                </a:solidFill>
              </a:rPr>
              <a:t>Gauteng City-Region Observatory (GCRO) Quality of Life (</a:t>
            </a:r>
            <a:r>
              <a:rPr lang="en-ZA" sz="2000" dirty="0" err="1" smtClean="0">
                <a:solidFill>
                  <a:srgbClr val="FF0000"/>
                </a:solidFill>
              </a:rPr>
              <a:t>QoL</a:t>
            </a:r>
            <a:r>
              <a:rPr lang="en-ZA" sz="2000" dirty="0" smtClean="0">
                <a:solidFill>
                  <a:srgbClr val="FF0000"/>
                </a:solidFill>
              </a:rPr>
              <a:t>) Survey</a:t>
            </a:r>
            <a:r>
              <a:rPr lang="en-ZA" sz="2000" dirty="0" smtClean="0"/>
              <a:t>, conducted </a:t>
            </a:r>
            <a:r>
              <a:rPr lang="en-ZA" sz="2000" dirty="0" smtClean="0">
                <a:solidFill>
                  <a:srgbClr val="FF0000"/>
                </a:solidFill>
              </a:rPr>
              <a:t>every two years since 2009</a:t>
            </a:r>
            <a:r>
              <a:rPr lang="en-ZA" sz="2000" dirty="0" smtClean="0"/>
              <a:t>, gives unique perspective on changing political attitudes and perceptions in Gauteng</a:t>
            </a:r>
            <a:endParaRPr lang="en-Z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Survey contains host of pertinent </a:t>
            </a:r>
            <a:r>
              <a:rPr lang="en-ZA" sz="2000" dirty="0" smtClean="0">
                <a:solidFill>
                  <a:srgbClr val="FF0000"/>
                </a:solidFill>
              </a:rPr>
              <a:t>governance-related variables</a:t>
            </a:r>
            <a:r>
              <a:rPr lang="en-ZA" sz="2000" dirty="0" smtClean="0"/>
              <a:t>, including </a:t>
            </a:r>
            <a:r>
              <a:rPr lang="en-ZA" sz="2000" dirty="0" smtClean="0">
                <a:solidFill>
                  <a:srgbClr val="FF0000"/>
                </a:solidFill>
              </a:rPr>
              <a:t>satisfaction with service delivery and government</a:t>
            </a:r>
            <a:r>
              <a:rPr lang="en-ZA" sz="2000" dirty="0" smtClean="0"/>
              <a:t>, </a:t>
            </a:r>
            <a:r>
              <a:rPr lang="en-ZA" sz="2000" dirty="0" smtClean="0">
                <a:solidFill>
                  <a:srgbClr val="FF0000"/>
                </a:solidFill>
              </a:rPr>
              <a:t>attitudes towards politics</a:t>
            </a:r>
            <a:r>
              <a:rPr lang="en-ZA" sz="2000" dirty="0" smtClean="0"/>
              <a:t>, </a:t>
            </a:r>
            <a:r>
              <a:rPr lang="en-ZA" sz="2000" dirty="0" smtClean="0">
                <a:solidFill>
                  <a:srgbClr val="FF0000"/>
                </a:solidFill>
              </a:rPr>
              <a:t>public trust </a:t>
            </a:r>
            <a:r>
              <a:rPr lang="en-ZA" sz="2000" dirty="0" smtClean="0">
                <a:solidFill>
                  <a:schemeClr val="tx1"/>
                </a:solidFill>
              </a:rPr>
              <a:t>(more than 200 questions)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rgbClr val="FF0000"/>
                </a:solidFill>
              </a:rPr>
              <a:t>13,616 adult participants </a:t>
            </a:r>
            <a:r>
              <a:rPr lang="en-ZA" sz="2000" dirty="0" smtClean="0">
                <a:solidFill>
                  <a:schemeClr val="tx1"/>
                </a:solidFill>
              </a:rPr>
              <a:t>carefully sampled in Gauteng’s </a:t>
            </a:r>
            <a:r>
              <a:rPr lang="en-ZA" sz="2000" dirty="0" smtClean="0">
                <a:solidFill>
                  <a:srgbClr val="FF0000"/>
                </a:solidFill>
              </a:rPr>
              <a:t>529 wards </a:t>
            </a:r>
            <a:r>
              <a:rPr lang="en-ZA" sz="2000" dirty="0" smtClean="0">
                <a:solidFill>
                  <a:schemeClr val="tx1"/>
                </a:solidFill>
              </a:rPr>
              <a:t>for </a:t>
            </a:r>
            <a:r>
              <a:rPr lang="en-ZA" sz="2000" dirty="0" err="1" smtClean="0">
                <a:solidFill>
                  <a:schemeClr val="tx1"/>
                </a:solidFill>
              </a:rPr>
              <a:t>QoL</a:t>
            </a:r>
            <a:r>
              <a:rPr lang="en-ZA" sz="2000" dirty="0" smtClean="0">
                <a:solidFill>
                  <a:schemeClr val="tx1"/>
                </a:solidFill>
              </a:rPr>
              <a:t> 6 Survey  </a:t>
            </a:r>
            <a:endParaRPr lang="en-ZA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Most recent Quality of Life 6 Survey (2020/21) pointed to </a:t>
            </a:r>
            <a:r>
              <a:rPr lang="en-ZA" sz="2000" dirty="0" smtClean="0">
                <a:solidFill>
                  <a:srgbClr val="FF0000"/>
                </a:solidFill>
              </a:rPr>
              <a:t>large decline</a:t>
            </a:r>
            <a:r>
              <a:rPr lang="en-ZA" sz="2000" dirty="0" smtClean="0"/>
              <a:t> in </a:t>
            </a:r>
            <a:r>
              <a:rPr lang="en-ZA" sz="2000" dirty="0" smtClean="0">
                <a:solidFill>
                  <a:srgbClr val="FF0000"/>
                </a:solidFill>
              </a:rPr>
              <a:t>levels of satisfaction </a:t>
            </a:r>
            <a:r>
              <a:rPr lang="en-ZA" sz="2000" dirty="0" smtClean="0"/>
              <a:t>with, and </a:t>
            </a:r>
            <a:r>
              <a:rPr lang="en-ZA" sz="2000" dirty="0" smtClean="0">
                <a:solidFill>
                  <a:srgbClr val="FF0000"/>
                </a:solidFill>
              </a:rPr>
              <a:t>trust in</a:t>
            </a:r>
            <a:r>
              <a:rPr lang="en-ZA" sz="2000" dirty="0" smtClean="0"/>
              <a:t>, local government and other spheres of government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%age of respondents satisfied with national gov’t fell from </a:t>
            </a:r>
            <a:r>
              <a:rPr lang="en-ZA" sz="2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42% in 2017/18 </a:t>
            </a:r>
            <a:r>
              <a:rPr lang="en-ZA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lang="en-ZA" sz="2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33% in 2020/21 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2017/18, 44% of respondents were satisfied with provincial gov’t; in 2020/21, only 29% said they were satisfied – </a:t>
            </a:r>
            <a:r>
              <a:rPr lang="en-ZA" sz="2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decline of 15 percentage points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Satisfaction with local gov’t has decreased dramatically – </a:t>
            </a:r>
            <a:r>
              <a:rPr lang="en-ZA" sz="2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37% to 26% </a:t>
            </a:r>
            <a:r>
              <a:rPr lang="en-ZA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and dissatisfaction has also increased dramatically – </a:t>
            </a:r>
            <a:r>
              <a:rPr lang="en-ZA" sz="2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44% to 57% on average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ZA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Satisfaction with local gov’t </a:t>
            </a:r>
            <a:r>
              <a:rPr lang="en-ZA" sz="2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historically been the lowest </a:t>
            </a:r>
            <a:r>
              <a:rPr lang="en-ZA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ZA" sz="20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Mushongera</a:t>
            </a:r>
            <a:r>
              <a:rPr lang="en-ZA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 2021)</a:t>
            </a:r>
            <a:endParaRPr lang="en-Z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The large decline in levels of satisfaction may have </a:t>
            </a:r>
            <a:r>
              <a:rPr lang="en-ZA" sz="2000" dirty="0" smtClean="0">
                <a:solidFill>
                  <a:srgbClr val="FF0000"/>
                </a:solidFill>
              </a:rPr>
              <a:t>negatively impacted voter turnout </a:t>
            </a:r>
            <a:r>
              <a:rPr lang="en-ZA" sz="2000" dirty="0" smtClean="0"/>
              <a:t>&amp; </a:t>
            </a:r>
            <a:r>
              <a:rPr lang="en-ZA" sz="2000" dirty="0" smtClean="0">
                <a:solidFill>
                  <a:srgbClr val="FF0000"/>
                </a:solidFill>
              </a:rPr>
              <a:t>who Gauteng residents voted for</a:t>
            </a:r>
            <a:r>
              <a:rPr lang="en-ZA" sz="2000" dirty="0" smtClean="0">
                <a:solidFill>
                  <a:schemeClr val="tx1"/>
                </a:solidFill>
              </a:rPr>
              <a:t> (</a:t>
            </a:r>
            <a:r>
              <a:rPr lang="en-ZA" sz="2000" dirty="0" err="1" smtClean="0">
                <a:solidFill>
                  <a:schemeClr val="tx1"/>
                </a:solidFill>
              </a:rPr>
              <a:t>Mushongera</a:t>
            </a:r>
            <a:r>
              <a:rPr lang="en-ZA" sz="2000" dirty="0" smtClean="0">
                <a:solidFill>
                  <a:schemeClr val="tx1"/>
                </a:solidFill>
              </a:rPr>
              <a:t> et al 2021)</a:t>
            </a:r>
            <a:endParaRPr lang="en-ZA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8055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4000" y="684213"/>
            <a:ext cx="10071100" cy="4460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latin typeface="Ideal Sans Book" pitchFamily="50" charset="0"/>
                <a:cs typeface="Ideal Sans Book" pitchFamily="50" charset="0"/>
              </a:rPr>
              <a:t>Satisfaction with national government has dropped significantly since the last QoL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16836" y="1435100"/>
          <a:ext cx="10661238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99AF86-30A3-7546-83D2-8CA9D3826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28638"/>
            <a:ext cx="1658120" cy="50919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FEDAAA-7AFC-B14A-9071-29646684E924}"/>
              </a:ext>
            </a:extLst>
          </p:cNvPr>
          <p:cNvSpPr txBox="1">
            <a:spLocks/>
          </p:cNvSpPr>
          <p:nvPr/>
        </p:nvSpPr>
        <p:spPr>
          <a:xfrm>
            <a:off x="254000" y="157163"/>
            <a:ext cx="116244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Insights from </a:t>
            </a:r>
            <a:r>
              <a:rPr lang="en-US" sz="2800" b="1" dirty="0" err="1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QoL</a:t>
            </a: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 Survey - Sliding </a:t>
            </a:r>
            <a:r>
              <a:rPr lang="en-US" sz="2800" b="1" dirty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satisfaction with government</a:t>
            </a:r>
          </a:p>
        </p:txBody>
      </p:sp>
    </p:spTree>
    <p:extLst>
      <p:ext uri="{BB962C8B-B14F-4D97-AF65-F5344CB8AC3E}">
        <p14:creationId xmlns:p14="http://schemas.microsoft.com/office/powerpoint/2010/main" val="21743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4000" y="684213"/>
            <a:ext cx="11336638" cy="4460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000" i="1" dirty="0">
                <a:latin typeface="Ideal Sans Book" pitchFamily="50" charset="0"/>
                <a:cs typeface="Ideal Sans Book" pitchFamily="50" charset="0"/>
              </a:rPr>
              <a:t>Satisfaction with provincial government has declined the most, despite apparent gains in 2017/18 </a:t>
            </a:r>
            <a:endParaRPr lang="en-US" sz="2000" i="1" dirty="0">
              <a:latin typeface="Ideal Sans Book" pitchFamily="50" charset="0"/>
              <a:cs typeface="Ideal Sans Book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1386E-A671-8740-A343-6E6C6503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80" y="6328638"/>
            <a:ext cx="1658120" cy="509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477ACC-8EBA-E94B-9481-B90687737F1C}"/>
              </a:ext>
            </a:extLst>
          </p:cNvPr>
          <p:cNvSpPr txBox="1"/>
          <p:nvPr/>
        </p:nvSpPr>
        <p:spPr>
          <a:xfrm>
            <a:off x="10351612" y="215434"/>
            <a:ext cx="1725769" cy="307777"/>
          </a:xfrm>
          <a:prstGeom prst="rect">
            <a:avLst/>
          </a:prstGeom>
          <a:noFill/>
          <a:ln w="41275" cap="rnd">
            <a:noFill/>
            <a:prstDash val="sysDot"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Ideal Sans Bold" pitchFamily="2" charset="0"/>
              <a:cs typeface="Ideal Sans Bold" pitchFamily="2" charset="0"/>
              <a:sym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AE560E-F80A-7A48-B593-AB5AD054A0A0}"/>
              </a:ext>
            </a:extLst>
          </p:cNvPr>
          <p:cNvSpPr txBox="1">
            <a:spLocks/>
          </p:cNvSpPr>
          <p:nvPr/>
        </p:nvSpPr>
        <p:spPr>
          <a:xfrm>
            <a:off x="254000" y="157163"/>
            <a:ext cx="10490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GB" sz="1600" kern="1200" baseline="0" dirty="0" smtClean="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E3C3B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Insights from </a:t>
            </a:r>
            <a:r>
              <a:rPr lang="en-US" sz="2800" b="1" dirty="0" err="1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QoL</a:t>
            </a:r>
            <a:r>
              <a:rPr lang="en-US" sz="2800" b="1" dirty="0" smtClean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 Survey - Sliding </a:t>
            </a:r>
            <a:r>
              <a:rPr lang="en-US" sz="2800" b="1" dirty="0">
                <a:solidFill>
                  <a:schemeClr val="bg1"/>
                </a:solidFill>
                <a:latin typeface="Ideal Sans Bold" pitchFamily="50" charset="0"/>
                <a:ea typeface="ＭＳ Ｐゴシック" charset="0"/>
                <a:cs typeface="Ideal Sans Bold" pitchFamily="50" charset="0"/>
              </a:rPr>
              <a:t>satisfaction with government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09724F-D369-B741-B145-5F0039C76098}"/>
              </a:ext>
            </a:extLst>
          </p:cNvPr>
          <p:cNvGraphicFramePr/>
          <p:nvPr>
            <p:extLst/>
          </p:nvPr>
        </p:nvGraphicFramePr>
        <p:xfrm>
          <a:off x="516836" y="1435100"/>
          <a:ext cx="10661238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88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RO PowerPoint_Example">
  <a:themeElements>
    <a:clrScheme name="GCRO Color Palette">
      <a:dk1>
        <a:srgbClr val="3E3B3C"/>
      </a:dk1>
      <a:lt1>
        <a:srgbClr val="FFFFFF"/>
      </a:lt1>
      <a:dk2>
        <a:srgbClr val="832A2A"/>
      </a:dk2>
      <a:lt2>
        <a:srgbClr val="FFFFFF"/>
      </a:lt2>
      <a:accent1>
        <a:srgbClr val="F07067"/>
      </a:accent1>
      <a:accent2>
        <a:srgbClr val="6593B8"/>
      </a:accent2>
      <a:accent3>
        <a:srgbClr val="DEC378"/>
      </a:accent3>
      <a:accent4>
        <a:srgbClr val="B396A1"/>
      </a:accent4>
      <a:accent5>
        <a:srgbClr val="A3C987"/>
      </a:accent5>
      <a:accent6>
        <a:srgbClr val="7ABE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CRO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CRO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CRO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GCRO Color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GCRO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GCRO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GCRO Palette">
    <a:dk1>
      <a:srgbClr val="3E3B3C"/>
    </a:dk1>
    <a:lt1>
      <a:sysClr val="window" lastClr="FFFFFF"/>
    </a:lt1>
    <a:dk2>
      <a:srgbClr val="832A2A"/>
    </a:dk2>
    <a:lt2>
      <a:srgbClr val="FFFFFF"/>
    </a:lt2>
    <a:accent1>
      <a:srgbClr val="F07067"/>
    </a:accent1>
    <a:accent2>
      <a:srgbClr val="6593B8"/>
    </a:accent2>
    <a:accent3>
      <a:srgbClr val="DEC378"/>
    </a:accent3>
    <a:accent4>
      <a:srgbClr val="B396A1"/>
    </a:accent4>
    <a:accent5>
      <a:srgbClr val="A3C987"/>
    </a:accent5>
    <a:accent6>
      <a:srgbClr val="7ABEBF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15404</TotalTime>
  <Words>2839</Words>
  <Application>Microsoft Office PowerPoint</Application>
  <PresentationFormat>Widescreen</PresentationFormat>
  <Paragraphs>237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Calibri</vt:lpstr>
      <vt:lpstr>Georgia</vt:lpstr>
      <vt:lpstr>Ideal Sans Bold</vt:lpstr>
      <vt:lpstr>Ideal Sans Book</vt:lpstr>
      <vt:lpstr>Ideal Sans Semibold</vt:lpstr>
      <vt:lpstr>Sentinel Book</vt:lpstr>
      <vt:lpstr>Times New Roman</vt:lpstr>
      <vt:lpstr>Verdana</vt:lpstr>
      <vt:lpstr>GCRO PowerPoint_Example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Adriaan van Niekerk</dc:creator>
  <cp:lastModifiedBy>Thembani Mkhize</cp:lastModifiedBy>
  <cp:revision>385</cp:revision>
  <dcterms:created xsi:type="dcterms:W3CDTF">2015-08-28T13:55:02Z</dcterms:created>
  <dcterms:modified xsi:type="dcterms:W3CDTF">2023-07-20T09:56:20Z</dcterms:modified>
</cp:coreProperties>
</file>